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266" r:id="rId3"/>
    <p:sldId id="267" r:id="rId4"/>
    <p:sldId id="268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66"/>
            <p14:sldId id="267"/>
            <p14:sldId id="268"/>
            <p14:sldId id="270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70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times.com/services/xml/rss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57550"/>
            <a:ext cx="7854696" cy="1066800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V </a:t>
            </a:r>
          </a:p>
          <a:p>
            <a:r>
              <a:rPr lang="en-US" sz="1800" smtClean="0"/>
              <a:t>Chapter 17 - XML </a:t>
            </a:r>
            <a:r>
              <a:rPr lang="en-US" sz="1800" dirty="0" smtClean="0"/>
              <a:t>in Use</a:t>
            </a:r>
            <a:endParaRPr lang="en-US" sz="1800" dirty="0" smtClean="0">
              <a:effectLst/>
            </a:endParaRPr>
          </a:p>
          <a:p>
            <a:r>
              <a:rPr lang="en-US" sz="1800" dirty="0" smtClean="0"/>
              <a:t>http</a:t>
            </a:r>
            <a:r>
              <a:rPr lang="en-US" sz="1800" dirty="0"/>
              <a:t>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Topic D: Geography </a:t>
            </a:r>
            <a:r>
              <a:rPr lang="en-US" sz="2800" dirty="0"/>
              <a:t>Markup Language (GML)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XML grammar 	</a:t>
            </a:r>
          </a:p>
          <a:p>
            <a:r>
              <a:rPr lang="en-US" dirty="0"/>
              <a:t>Open Geospatial Consortium (OGC) to express geographical features 	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5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595884"/>
          </a:xfrm>
        </p:spPr>
        <p:txBody>
          <a:bodyPr>
            <a:noAutofit/>
          </a:bodyPr>
          <a:lstStyle/>
          <a:p>
            <a:r>
              <a:rPr lang="en-US" sz="4000" dirty="0"/>
              <a:t>Geography Markup Language (GML)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00150"/>
            <a:ext cx="7162800" cy="3543300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9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abc:Building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gml:id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SearsTower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"&gt; </a:t>
            </a:r>
          </a:p>
          <a:p>
            <a:pPr marL="0" indent="0">
              <a:buNone/>
            </a:pPr>
            <a:r>
              <a:rPr lang="en-US" sz="9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gml:name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&gt;Sears Tower&lt;/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gml:name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abc:height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&gt;52&lt;/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abc:height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abc:position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gml:Point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gml:posList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&gt;100,200&lt;/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gml:posList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gml:Point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abc:position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app:extent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gml:Polygon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gml:exterior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	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gml:LinearRing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		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gml:posList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&gt;100,200&lt;/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gml:posList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	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gml:LinearRing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gml:exterior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gml:Polygon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app:extent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abc:Building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abc:Building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gml:id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SearsTower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"&gt;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abc:position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xlink:type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="Simple" 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xlink:href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="#p21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"/&gt;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abc:Building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abc:SurveyMonument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gml:id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="g234"&gt;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abc:position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gml:Point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gml:id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="p21"&gt;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		&lt;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gml:posList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&gt;100,200&lt;/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gml:posList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gml:Point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abc:position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sz="900" dirty="0" err="1">
                <a:latin typeface="Courier New" pitchFamily="49" charset="0"/>
                <a:cs typeface="Courier New" pitchFamily="49" charset="0"/>
              </a:rPr>
              <a:t>abc:SurveyMonument</a:t>
            </a:r>
            <a:r>
              <a:rPr lang="en-US" sz="9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endParaRPr lang="en-US" sz="9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88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Topic D: Keyhole </a:t>
            </a:r>
            <a:r>
              <a:rPr lang="en-US" sz="2800" dirty="0"/>
              <a:t>Markup Language </a:t>
            </a:r>
            <a:r>
              <a:rPr lang="en-US" sz="2800" dirty="0" smtClean="0"/>
              <a:t>(KML)</a:t>
            </a:r>
            <a:endParaRPr lang="en-US" sz="2800" dirty="0"/>
          </a:p>
        </p:txBody>
      </p:sp>
      <p:sp>
        <p:nvSpPr>
          <p:cNvPr id="29286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Keyhole Markup Language (KML) </a:t>
            </a:r>
          </a:p>
          <a:p>
            <a:r>
              <a:rPr lang="en-US" dirty="0" smtClean="0"/>
              <a:t>Open </a:t>
            </a:r>
            <a:r>
              <a:rPr lang="en-US" dirty="0"/>
              <a:t>G</a:t>
            </a:r>
            <a:r>
              <a:rPr lang="en-US" dirty="0" smtClean="0"/>
              <a:t>eospatial Consortium (OGC) </a:t>
            </a:r>
          </a:p>
          <a:p>
            <a:r>
              <a:rPr lang="en-US" dirty="0" smtClean="0"/>
              <a:t>Google Maps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44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Keyhole Markup Language KML</a:t>
            </a:r>
          </a:p>
        </p:txBody>
      </p:sp>
      <p:sp>
        <p:nvSpPr>
          <p:cNvPr id="292869" name="Rectangle 5"/>
          <p:cNvSpPr>
            <a:spLocks noGrp="1" noChangeArrowheads="1"/>
          </p:cNvSpPr>
          <p:nvPr>
            <p:ph idx="1"/>
          </p:nvPr>
        </p:nvSpPr>
        <p:spPr>
          <a:xfrm>
            <a:off x="1295400" y="1657350"/>
            <a:ext cx="6553200" cy="2667000"/>
          </a:xfrm>
          <a:solidFill>
            <a:srgbClr val="CCFF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&lt;?xml version="1.0" encoding="UTF-8"?&gt; 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kml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="http://www.opengis.net/kml/2.2"&gt; 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&lt;Document&gt; 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Placemark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name&gt;New York City&lt;/name&gt; 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description&gt;New York City&lt;/description&gt; 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Point&gt; 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coordinates&gt;-74.006393,40.714172,0&lt;/coordinates&gt; 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Point&gt; 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Placemark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&lt;/Document&gt; 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kml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82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E: ODF and OOXML</a:t>
            </a:r>
            <a:endParaRPr lang="en-US" dirty="0"/>
          </a:p>
        </p:txBody>
      </p:sp>
      <p:sp>
        <p:nvSpPr>
          <p:cNvPr id="37274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Document Format (ODF)</a:t>
            </a:r>
          </a:p>
          <a:p>
            <a:r>
              <a:rPr lang="en-US" dirty="0" smtClean="0"/>
              <a:t>Open Office XML (OOXML)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21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Document Format (ODF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Open Document Format for Office Applications (</a:t>
            </a:r>
            <a:r>
              <a:rPr lang="en-US" sz="2400" dirty="0" smtClean="0"/>
              <a:t>ODF</a:t>
            </a:r>
          </a:p>
          <a:p>
            <a:r>
              <a:rPr lang="en-US" sz="2400" dirty="0" err="1" smtClean="0"/>
              <a:t>OpenDocument</a:t>
            </a:r>
            <a:endParaRPr lang="en-US" sz="2400" dirty="0" smtClean="0"/>
          </a:p>
          <a:p>
            <a:r>
              <a:rPr lang="en-US" sz="2400" dirty="0" smtClean="0"/>
              <a:t>XML-based </a:t>
            </a:r>
            <a:r>
              <a:rPr lang="en-US" sz="2400" dirty="0"/>
              <a:t>file format for spreadsheets, charts, presentations and word processing </a:t>
            </a:r>
            <a:r>
              <a:rPr lang="en-US" sz="2400" dirty="0" smtClean="0"/>
              <a:t>documents.</a:t>
            </a:r>
          </a:p>
          <a:p>
            <a:r>
              <a:rPr lang="en-US" sz="2400" dirty="0" smtClean="0"/>
              <a:t>Organization </a:t>
            </a:r>
            <a:r>
              <a:rPr lang="en-US" sz="2400" dirty="0"/>
              <a:t>for the Advancement of Structured Information Standards (OASIS) consortium	</a:t>
            </a:r>
            <a:endParaRPr lang="en-US" sz="2400" dirty="0" smtClean="0"/>
          </a:p>
          <a:p>
            <a:r>
              <a:rPr lang="en-US" sz="2400" dirty="0"/>
              <a:t>ISO/IEC international standard, ISO/IEC 26300:2006	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30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ODF Technical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 Internals </a:t>
            </a:r>
            <a:endParaRPr lang="en-US" b="0" dirty="0"/>
          </a:p>
          <a:p>
            <a:pPr lvl="1"/>
            <a:r>
              <a:rPr lang="en-US" b="0" dirty="0" smtClean="0"/>
              <a:t>XML </a:t>
            </a:r>
            <a:r>
              <a:rPr lang="en-US" b="0" dirty="0"/>
              <a:t>files </a:t>
            </a:r>
          </a:p>
          <a:p>
            <a:pPr lvl="2"/>
            <a:r>
              <a:rPr lang="en-US" b="0" dirty="0" smtClean="0"/>
              <a:t>content.xml </a:t>
            </a:r>
            <a:endParaRPr lang="en-US" b="0" dirty="0"/>
          </a:p>
          <a:p>
            <a:pPr lvl="2"/>
            <a:r>
              <a:rPr lang="en-US" b="0" dirty="0" smtClean="0"/>
              <a:t>meta.xml </a:t>
            </a:r>
            <a:endParaRPr lang="en-US" b="0" dirty="0"/>
          </a:p>
          <a:p>
            <a:pPr lvl="2"/>
            <a:r>
              <a:rPr lang="en-US" b="0" dirty="0" smtClean="0"/>
              <a:t>settings.xml </a:t>
            </a:r>
            <a:endParaRPr lang="en-US" b="0" dirty="0"/>
          </a:p>
          <a:p>
            <a:pPr lvl="2"/>
            <a:r>
              <a:rPr lang="en-US" b="0" dirty="0" smtClean="0"/>
              <a:t>styles.xml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0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672084"/>
          </a:xfrm>
        </p:spPr>
        <p:txBody>
          <a:bodyPr>
            <a:noAutofit/>
          </a:bodyPr>
          <a:lstStyle/>
          <a:p>
            <a:r>
              <a:rPr lang="en-US" sz="3600" dirty="0"/>
              <a:t>ODF Technical </a:t>
            </a:r>
            <a:r>
              <a:rPr lang="en-US" sz="3600" dirty="0" smtClean="0"/>
              <a:t>Specifications (Metadata)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Generator </a:t>
            </a:r>
            <a:endParaRPr lang="en-US" sz="2000" dirty="0"/>
          </a:p>
          <a:p>
            <a:r>
              <a:rPr lang="en-US" sz="2000" dirty="0" smtClean="0"/>
              <a:t>Title </a:t>
            </a:r>
            <a:endParaRPr lang="en-US" sz="2000" dirty="0"/>
          </a:p>
          <a:p>
            <a:r>
              <a:rPr lang="en-US" sz="2000" dirty="0" smtClean="0"/>
              <a:t>Description </a:t>
            </a:r>
            <a:endParaRPr lang="en-US" sz="2000" dirty="0"/>
          </a:p>
          <a:p>
            <a:r>
              <a:rPr lang="en-US" sz="2000" dirty="0" smtClean="0"/>
              <a:t>Subject </a:t>
            </a:r>
            <a:endParaRPr lang="en-US" sz="2000" dirty="0"/>
          </a:p>
          <a:p>
            <a:r>
              <a:rPr lang="en-US" sz="2000" dirty="0" smtClean="0"/>
              <a:t>Keywords </a:t>
            </a:r>
            <a:endParaRPr lang="en-US" sz="2000" dirty="0"/>
          </a:p>
          <a:p>
            <a:r>
              <a:rPr lang="en-US" sz="2000" dirty="0" smtClean="0"/>
              <a:t>Initial </a:t>
            </a:r>
            <a:r>
              <a:rPr lang="en-US" sz="2000" dirty="0"/>
              <a:t>Creator </a:t>
            </a:r>
          </a:p>
          <a:p>
            <a:r>
              <a:rPr lang="en-US" sz="2000" dirty="0" smtClean="0"/>
              <a:t>Creator </a:t>
            </a:r>
            <a:endParaRPr lang="en-US" sz="2000" dirty="0"/>
          </a:p>
          <a:p>
            <a:r>
              <a:rPr lang="en-US" sz="2000" dirty="0" smtClean="0"/>
              <a:t>Printed </a:t>
            </a:r>
            <a:r>
              <a:rPr lang="en-US" sz="2000" dirty="0"/>
              <a:t>By </a:t>
            </a:r>
          </a:p>
          <a:p>
            <a:r>
              <a:rPr lang="en-US" sz="2000" dirty="0" smtClean="0"/>
              <a:t>Creation </a:t>
            </a:r>
            <a:r>
              <a:rPr lang="en-US" sz="2000" dirty="0"/>
              <a:t>Date and Time </a:t>
            </a:r>
          </a:p>
          <a:p>
            <a:r>
              <a:rPr lang="en-US" sz="2000" dirty="0" smtClean="0"/>
              <a:t>Modification </a:t>
            </a:r>
            <a:r>
              <a:rPr lang="en-US" sz="2000" dirty="0"/>
              <a:t>Date and Time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Print </a:t>
            </a:r>
            <a:r>
              <a:rPr lang="en-US" sz="2000" dirty="0"/>
              <a:t>Date and Time </a:t>
            </a:r>
          </a:p>
          <a:p>
            <a:r>
              <a:rPr lang="en-US" sz="2000" dirty="0" smtClean="0"/>
              <a:t>Document </a:t>
            </a:r>
            <a:r>
              <a:rPr lang="en-US" sz="2000" dirty="0"/>
              <a:t>Template </a:t>
            </a:r>
          </a:p>
          <a:p>
            <a:r>
              <a:rPr lang="en-US" sz="2000" dirty="0" smtClean="0"/>
              <a:t>Automatic </a:t>
            </a:r>
            <a:r>
              <a:rPr lang="en-US" sz="2000" dirty="0"/>
              <a:t>Reload </a:t>
            </a:r>
          </a:p>
          <a:p>
            <a:r>
              <a:rPr lang="en-US" sz="2000" dirty="0" smtClean="0"/>
              <a:t>Hyperlink </a:t>
            </a:r>
            <a:r>
              <a:rPr lang="en-US" sz="2000" dirty="0"/>
              <a:t>Behavior </a:t>
            </a:r>
          </a:p>
          <a:p>
            <a:r>
              <a:rPr lang="en-US" sz="2000" dirty="0" smtClean="0"/>
              <a:t>Language </a:t>
            </a:r>
            <a:endParaRPr lang="en-US" sz="2000" dirty="0"/>
          </a:p>
          <a:p>
            <a:r>
              <a:rPr lang="en-US" sz="2000" dirty="0" smtClean="0"/>
              <a:t>Editing </a:t>
            </a:r>
            <a:r>
              <a:rPr lang="en-US" sz="2000" dirty="0"/>
              <a:t>Cycles </a:t>
            </a:r>
          </a:p>
          <a:p>
            <a:r>
              <a:rPr lang="en-US" sz="2000" dirty="0" smtClean="0"/>
              <a:t>Editing </a:t>
            </a:r>
            <a:r>
              <a:rPr lang="en-US" sz="2000" dirty="0"/>
              <a:t>Duration </a:t>
            </a:r>
          </a:p>
          <a:p>
            <a:r>
              <a:rPr lang="en-US" sz="2000" dirty="0" smtClean="0"/>
              <a:t>Document </a:t>
            </a:r>
            <a:r>
              <a:rPr lang="en-US" sz="2000" dirty="0"/>
              <a:t>Statistics 	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72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ODF Example - </a:t>
            </a:r>
            <a:r>
              <a:rPr lang="en-US" dirty="0"/>
              <a:t>content.xml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</a:t>
            </a:r>
            <a:r>
              <a:rPr lang="en-US" dirty="0"/>
              <a:t>important </a:t>
            </a:r>
            <a:r>
              <a:rPr lang="en-US" dirty="0" smtClean="0"/>
              <a:t>file</a:t>
            </a:r>
          </a:p>
          <a:p>
            <a:r>
              <a:rPr lang="en-US" dirty="0" smtClean="0"/>
              <a:t>Carries actual Document content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2647950"/>
            <a:ext cx="5440913" cy="1277273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text:h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 style-name="Heading_2"&gt;This is a title&lt;/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text:h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text:p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 style-name="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Text_body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"/&gt; </a:t>
            </a:r>
          </a:p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text:p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 style-name="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Text_body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"&gt; 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	This 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is a paragraph. The formatting information is 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	in 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the 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Text_body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 style. The empty 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text:p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 tag above 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	is 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a blank paragraph (an empty line). </a:t>
            </a:r>
          </a:p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text:p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967433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ODF Example - styles.xml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Formatting &amp; Layout</a:t>
            </a:r>
          </a:p>
          <a:p>
            <a:r>
              <a:rPr lang="en-US" dirty="0"/>
              <a:t>Styles types include: </a:t>
            </a:r>
          </a:p>
          <a:p>
            <a:pPr lvl="1"/>
            <a:r>
              <a:rPr lang="en-US" dirty="0" smtClean="0"/>
              <a:t>Paragraph </a:t>
            </a:r>
            <a:r>
              <a:rPr lang="en-US" dirty="0"/>
              <a:t>styles </a:t>
            </a:r>
          </a:p>
          <a:p>
            <a:pPr lvl="1"/>
            <a:r>
              <a:rPr lang="en-US" dirty="0" smtClean="0"/>
              <a:t>Page </a:t>
            </a:r>
            <a:r>
              <a:rPr lang="en-US" dirty="0"/>
              <a:t>styles </a:t>
            </a:r>
          </a:p>
          <a:p>
            <a:pPr lvl="1"/>
            <a:r>
              <a:rPr lang="en-US" dirty="0" smtClean="0"/>
              <a:t>Character </a:t>
            </a:r>
            <a:r>
              <a:rPr lang="en-US" dirty="0"/>
              <a:t>styles </a:t>
            </a:r>
          </a:p>
          <a:p>
            <a:pPr lvl="1"/>
            <a:r>
              <a:rPr lang="en-US" dirty="0" smtClean="0"/>
              <a:t>Frame </a:t>
            </a:r>
            <a:r>
              <a:rPr lang="en-US" dirty="0"/>
              <a:t>styles </a:t>
            </a:r>
          </a:p>
          <a:p>
            <a:pPr lvl="1"/>
            <a:r>
              <a:rPr lang="en-US" dirty="0" smtClean="0"/>
              <a:t>List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cs typeface="Times New Roman" charset="0"/>
              </a:rPr>
              <a:t>Outline</a:t>
            </a:r>
            <a:endParaRPr lang="en-US" sz="5400" dirty="0"/>
          </a:p>
        </p:txBody>
      </p:sp>
      <p:sp>
        <p:nvSpPr>
          <p:cNvPr id="8294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3890" indent="-609600"/>
            <a:r>
              <a:rPr lang="en-US" sz="1900" dirty="0" smtClean="0"/>
              <a:t>Asynchronous </a:t>
            </a:r>
            <a:r>
              <a:rPr lang="en-US" sz="1900" dirty="0"/>
              <a:t>JavaScript and XML (AJAX) </a:t>
            </a:r>
            <a:endParaRPr lang="en-US" sz="1900" dirty="0" smtClean="0"/>
          </a:p>
          <a:p>
            <a:pPr marL="643890" indent="-609600"/>
            <a:r>
              <a:rPr lang="en-US" sz="1900" dirty="0" smtClean="0"/>
              <a:t>Real </a:t>
            </a:r>
            <a:r>
              <a:rPr lang="en-US" sz="1900" dirty="0"/>
              <a:t>Simple Syndication (RSS) </a:t>
            </a:r>
            <a:endParaRPr lang="en-US" sz="1900" dirty="0" smtClean="0"/>
          </a:p>
          <a:p>
            <a:pPr marL="643890" indent="-609600"/>
            <a:r>
              <a:rPr lang="en-US" sz="1900" dirty="0" smtClean="0"/>
              <a:t>Atom </a:t>
            </a:r>
            <a:r>
              <a:rPr lang="en-US" sz="1900" dirty="0"/>
              <a:t>Syndication </a:t>
            </a:r>
            <a:r>
              <a:rPr lang="en-US" sz="1900" dirty="0" smtClean="0"/>
              <a:t>Format</a:t>
            </a:r>
          </a:p>
          <a:p>
            <a:pPr marL="643890" indent="-609600"/>
            <a:r>
              <a:rPr lang="en-US" sz="1900" dirty="0" smtClean="0"/>
              <a:t>Web </a:t>
            </a:r>
            <a:r>
              <a:rPr lang="en-US" sz="1900" dirty="0"/>
              <a:t>Services to include; </a:t>
            </a:r>
            <a:endParaRPr lang="en-US" sz="1900" dirty="0" smtClean="0"/>
          </a:p>
          <a:p>
            <a:pPr marL="1135380" lvl="1" indent="-609600"/>
            <a:r>
              <a:rPr lang="en-US" sz="1700" dirty="0" smtClean="0"/>
              <a:t>Simple </a:t>
            </a:r>
            <a:r>
              <a:rPr lang="en-US" sz="1700" dirty="0"/>
              <a:t>Object Access Protocol (SOAP</a:t>
            </a:r>
            <a:r>
              <a:rPr lang="en-US" sz="1700" dirty="0" smtClean="0"/>
              <a:t>)</a:t>
            </a:r>
          </a:p>
          <a:p>
            <a:pPr marL="1135380" lvl="1" indent="-609600"/>
            <a:r>
              <a:rPr lang="en-US" sz="1700" dirty="0" smtClean="0"/>
              <a:t>Web </a:t>
            </a:r>
            <a:r>
              <a:rPr lang="en-US" sz="1700" dirty="0"/>
              <a:t>Services Description Language (WSDL) </a:t>
            </a:r>
            <a:endParaRPr lang="en-US" sz="1700" dirty="0" smtClean="0"/>
          </a:p>
          <a:p>
            <a:pPr marL="643890" indent="-609600"/>
            <a:r>
              <a:rPr lang="en-US" sz="1900" dirty="0" smtClean="0"/>
              <a:t>Geography </a:t>
            </a:r>
            <a:r>
              <a:rPr lang="en-US" sz="1900" dirty="0"/>
              <a:t>Markup Language (GML) </a:t>
            </a:r>
            <a:endParaRPr lang="en-US" sz="1900" dirty="0" smtClean="0"/>
          </a:p>
          <a:p>
            <a:pPr marL="643890" indent="-609600"/>
            <a:r>
              <a:rPr lang="en-US" sz="1900" dirty="0" smtClean="0"/>
              <a:t>Keyhole </a:t>
            </a:r>
            <a:r>
              <a:rPr lang="en-US" sz="1900" dirty="0"/>
              <a:t>Markup Language (KML) </a:t>
            </a:r>
            <a:endParaRPr lang="en-US" sz="1900" dirty="0" smtClean="0"/>
          </a:p>
          <a:p>
            <a:pPr marL="643890" indent="-609600"/>
            <a:r>
              <a:rPr lang="en-US" sz="1900" dirty="0" smtClean="0"/>
              <a:t>Open </a:t>
            </a:r>
            <a:r>
              <a:rPr lang="en-US" sz="1900" dirty="0"/>
              <a:t>Document Format (ODF</a:t>
            </a:r>
            <a:r>
              <a:rPr lang="en-US" sz="1900" dirty="0" smtClean="0"/>
              <a:t>)</a:t>
            </a:r>
          </a:p>
          <a:p>
            <a:pPr marL="643890" indent="-609600"/>
            <a:r>
              <a:rPr lang="en-US" sz="1900" dirty="0" smtClean="0"/>
              <a:t>Office </a:t>
            </a:r>
            <a:r>
              <a:rPr lang="en-US" sz="1900" dirty="0"/>
              <a:t>Open XML (OOXML) </a:t>
            </a:r>
            <a:endParaRPr lang="en-US" sz="1900" dirty="0" smtClean="0"/>
          </a:p>
          <a:p>
            <a:pPr marL="643890" indent="-609600"/>
            <a:r>
              <a:rPr lang="en-US" sz="1900" dirty="0" err="1" smtClean="0"/>
              <a:t>ePubs</a:t>
            </a:r>
            <a:endParaRPr lang="en-US" sz="1900" dirty="0">
              <a:cs typeface="Times New Roman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Open XML (OOXML)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OOXML </a:t>
            </a:r>
            <a:r>
              <a:rPr lang="en-US" dirty="0"/>
              <a:t>or </a:t>
            </a:r>
            <a:r>
              <a:rPr lang="en-US" dirty="0" err="1" smtClean="0"/>
              <a:t>OpenXML</a:t>
            </a:r>
            <a:endParaRPr lang="en-US" dirty="0"/>
          </a:p>
          <a:p>
            <a:r>
              <a:rPr lang="en-US" dirty="0" smtClean="0"/>
              <a:t>XML-based </a:t>
            </a:r>
            <a:r>
              <a:rPr lang="en-US" dirty="0"/>
              <a:t>file format developed by Microsoft </a:t>
            </a:r>
            <a:endParaRPr lang="en-US" dirty="0" smtClean="0"/>
          </a:p>
          <a:p>
            <a:r>
              <a:rPr lang="en-US" dirty="0" smtClean="0"/>
              <a:t>Representing </a:t>
            </a:r>
            <a:r>
              <a:rPr lang="en-US" dirty="0"/>
              <a:t>spreadsheets, charts, presentations and word processing documents. </a:t>
            </a:r>
            <a:endParaRPr lang="en-US" dirty="0" smtClean="0"/>
          </a:p>
          <a:p>
            <a:r>
              <a:rPr lang="en-US" dirty="0" smtClean="0"/>
              <a:t>Default format </a:t>
            </a:r>
            <a:r>
              <a:rPr lang="en-US" dirty="0"/>
              <a:t>of Microsoft Office.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68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ODF Example - meta.xml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Contains metadata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992086"/>
            <a:ext cx="5856090" cy="1754326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meta:creation-date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&gt;2003-09-10T15:31:11&lt;/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meta:creation-date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dc:creator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&gt;Daniel Carrera&lt;/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dc:creator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dc:date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&gt;2005-06-29T22:02:06&lt;/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dc:date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dc:language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-ES&lt;/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dc:language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meta:document-statistic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table-count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="6" object-count="0"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page-count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="59" paragraph-count="676"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image-count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="2" word-count="16701"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character-count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="98757"/&gt; </a:t>
            </a:r>
          </a:p>
        </p:txBody>
      </p:sp>
    </p:spTree>
    <p:extLst>
      <p:ext uri="{BB962C8B-B14F-4D97-AF65-F5344CB8AC3E}">
        <p14:creationId xmlns:p14="http://schemas.microsoft.com/office/powerpoint/2010/main" val="3833981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ODF </a:t>
            </a:r>
            <a:r>
              <a:rPr lang="en-US" dirty="0" smtClean="0"/>
              <a:t>Example – settings.xml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</a:t>
            </a:r>
            <a:r>
              <a:rPr lang="en-US" sz="3200" dirty="0" smtClean="0"/>
              <a:t>ncludes settings: </a:t>
            </a:r>
          </a:p>
          <a:p>
            <a:pPr lvl="1"/>
            <a:r>
              <a:rPr lang="en-US" sz="2800" dirty="0" smtClean="0"/>
              <a:t>zoom factor</a:t>
            </a:r>
          </a:p>
          <a:p>
            <a:pPr lvl="1"/>
            <a:r>
              <a:rPr lang="en-US" sz="2800" dirty="0" smtClean="0"/>
              <a:t>cursor position</a:t>
            </a:r>
            <a:endParaRPr lang="en-US" sz="2800" dirty="0"/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7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8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F: </a:t>
            </a:r>
            <a:r>
              <a:rPr lang="en-US" dirty="0" err="1" smtClean="0"/>
              <a:t>ePubs</a:t>
            </a:r>
            <a:endParaRPr lang="en-US" dirty="0"/>
          </a:p>
        </p:txBody>
      </p:sp>
      <p:sp>
        <p:nvSpPr>
          <p:cNvPr id="446469" name="Rectangle 102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ePubs</a:t>
            </a:r>
            <a:endParaRPr lang="en-US" dirty="0" smtClean="0"/>
          </a:p>
          <a:p>
            <a:r>
              <a:rPr lang="en-US" dirty="0" smtClean="0"/>
              <a:t>eBooks</a:t>
            </a:r>
          </a:p>
          <a:p>
            <a:r>
              <a:rPr lang="en-US" dirty="0" smtClean="0"/>
              <a:t>OEBPS Container Format (OCF)</a:t>
            </a:r>
          </a:p>
          <a:p>
            <a:r>
              <a:rPr lang="en-US" dirty="0" smtClean="0"/>
              <a:t>Open Package Format (OPS)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52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and open e-book standard by the International Digital Publishing Forum (IDPF) 	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84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EPUB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EPUB </a:t>
            </a:r>
            <a:r>
              <a:rPr lang="en-US" sz="2000" dirty="0"/>
              <a:t>Publications </a:t>
            </a:r>
            <a:r>
              <a:rPr lang="en-US" sz="2000" dirty="0" smtClean="0"/>
              <a:t>3.0</a:t>
            </a:r>
          </a:p>
          <a:p>
            <a:pPr lvl="1"/>
            <a:r>
              <a:rPr lang="en-US" sz="1800" dirty="0" smtClean="0"/>
              <a:t>Defines </a:t>
            </a:r>
            <a:r>
              <a:rPr lang="en-US" sz="1800" dirty="0"/>
              <a:t>publication-level </a:t>
            </a:r>
            <a:r>
              <a:rPr lang="en-US" sz="1800" dirty="0" smtClean="0"/>
              <a:t>semantics</a:t>
            </a:r>
          </a:p>
          <a:p>
            <a:r>
              <a:rPr lang="en-US" sz="2000" dirty="0" smtClean="0"/>
              <a:t>EPUB </a:t>
            </a:r>
            <a:r>
              <a:rPr lang="en-US" sz="2000" dirty="0"/>
              <a:t>Content Documents </a:t>
            </a:r>
            <a:r>
              <a:rPr lang="en-US" sz="2000" dirty="0" smtClean="0"/>
              <a:t>3.0</a:t>
            </a:r>
          </a:p>
          <a:p>
            <a:pPr lvl="1"/>
            <a:r>
              <a:rPr lang="en-US" sz="1800" dirty="0" smtClean="0"/>
              <a:t>Defines </a:t>
            </a:r>
            <a:r>
              <a:rPr lang="en-US" sz="1800" dirty="0"/>
              <a:t>profiles of XHTML, SVG and CSS </a:t>
            </a:r>
            <a:endParaRPr lang="en-US" sz="1800" dirty="0" smtClean="0"/>
          </a:p>
          <a:p>
            <a:r>
              <a:rPr lang="en-US" sz="2000" dirty="0" smtClean="0"/>
              <a:t>EPUB </a:t>
            </a:r>
            <a:r>
              <a:rPr lang="en-US" sz="2000" dirty="0"/>
              <a:t>Open Container Format (OCF) </a:t>
            </a:r>
            <a:r>
              <a:rPr lang="en-US" sz="2000" dirty="0" smtClean="0"/>
              <a:t>3.0</a:t>
            </a:r>
          </a:p>
          <a:p>
            <a:pPr lvl="1"/>
            <a:r>
              <a:rPr lang="en-US" sz="1800" dirty="0" smtClean="0"/>
              <a:t>Defines File Format</a:t>
            </a:r>
          </a:p>
          <a:p>
            <a:pPr lvl="1"/>
            <a:r>
              <a:rPr lang="en-US" sz="1800" dirty="0" smtClean="0"/>
              <a:t>Processing model </a:t>
            </a:r>
            <a:r>
              <a:rPr lang="en-US" sz="1800" dirty="0"/>
              <a:t>for encapsulating </a:t>
            </a:r>
            <a:r>
              <a:rPr lang="en-US" sz="1800" dirty="0" smtClean="0"/>
              <a:t>resources </a:t>
            </a:r>
          </a:p>
          <a:p>
            <a:r>
              <a:rPr lang="en-US" sz="2000" dirty="0" smtClean="0"/>
              <a:t>EPUB </a:t>
            </a:r>
            <a:r>
              <a:rPr lang="en-US" sz="2000" dirty="0"/>
              <a:t>Media Overlays </a:t>
            </a:r>
            <a:r>
              <a:rPr lang="en-US" sz="2000" dirty="0" smtClean="0"/>
              <a:t>3.0</a:t>
            </a:r>
          </a:p>
          <a:p>
            <a:pPr lvl="1"/>
            <a:r>
              <a:rPr lang="en-US" sz="1800" dirty="0" smtClean="0"/>
              <a:t>Defines </a:t>
            </a:r>
            <a:r>
              <a:rPr lang="en-US" sz="1800" dirty="0"/>
              <a:t>a format and a processing model </a:t>
            </a:r>
            <a:r>
              <a:rPr lang="en-US" sz="1800" dirty="0" smtClean="0"/>
              <a:t>for  </a:t>
            </a:r>
            <a:r>
              <a:rPr lang="en-US" sz="1800" dirty="0"/>
              <a:t>synchronization of text and audio </a:t>
            </a:r>
          </a:p>
          <a:p>
            <a:r>
              <a:rPr lang="en-US" sz="2000" dirty="0" smtClean="0"/>
              <a:t>Open Publication Structure (OPS)  – Page 7-10</a:t>
            </a:r>
          </a:p>
          <a:p>
            <a:r>
              <a:rPr lang="en-US" sz="2000" dirty="0" smtClean="0"/>
              <a:t>Open Packaging Format (OPF) – Page 7-11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142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cs typeface="Times New Roman" charset="0"/>
              </a:rPr>
              <a:t>Review</a:t>
            </a:r>
            <a:endParaRPr lang="en-US" sz="5400" dirty="0"/>
          </a:p>
        </p:txBody>
      </p:sp>
      <p:sp>
        <p:nvSpPr>
          <p:cNvPr id="8294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3890" indent="-609600"/>
            <a:r>
              <a:rPr lang="en-US" sz="1900" dirty="0" smtClean="0"/>
              <a:t>Asynchronous </a:t>
            </a:r>
            <a:r>
              <a:rPr lang="en-US" sz="1900" dirty="0"/>
              <a:t>JavaScript and XML (AJAX) </a:t>
            </a:r>
            <a:endParaRPr lang="en-US" sz="1900" dirty="0" smtClean="0"/>
          </a:p>
          <a:p>
            <a:pPr marL="643890" indent="-609600"/>
            <a:r>
              <a:rPr lang="en-US" sz="1900" dirty="0" smtClean="0"/>
              <a:t>Real </a:t>
            </a:r>
            <a:r>
              <a:rPr lang="en-US" sz="1900" dirty="0"/>
              <a:t>Simple Syndication (RSS) </a:t>
            </a:r>
            <a:endParaRPr lang="en-US" sz="1900" dirty="0" smtClean="0"/>
          </a:p>
          <a:p>
            <a:pPr marL="643890" indent="-609600"/>
            <a:r>
              <a:rPr lang="en-US" sz="1900" dirty="0" smtClean="0"/>
              <a:t>Atom </a:t>
            </a:r>
            <a:r>
              <a:rPr lang="en-US" sz="1900" dirty="0"/>
              <a:t>Syndication </a:t>
            </a:r>
            <a:r>
              <a:rPr lang="en-US" sz="1900" dirty="0" smtClean="0"/>
              <a:t>Format</a:t>
            </a:r>
          </a:p>
          <a:p>
            <a:pPr marL="643890" indent="-609600"/>
            <a:r>
              <a:rPr lang="en-US" sz="1900" dirty="0" smtClean="0"/>
              <a:t>Web </a:t>
            </a:r>
            <a:r>
              <a:rPr lang="en-US" sz="1900" dirty="0"/>
              <a:t>Services to include; </a:t>
            </a:r>
            <a:endParaRPr lang="en-US" sz="1900" dirty="0" smtClean="0"/>
          </a:p>
          <a:p>
            <a:pPr marL="1135380" lvl="1" indent="-609600"/>
            <a:r>
              <a:rPr lang="en-US" sz="1700" dirty="0" smtClean="0"/>
              <a:t>Simple </a:t>
            </a:r>
            <a:r>
              <a:rPr lang="en-US" sz="1700" dirty="0"/>
              <a:t>Object Access Protocol (SOAP</a:t>
            </a:r>
            <a:r>
              <a:rPr lang="en-US" sz="1700" dirty="0" smtClean="0"/>
              <a:t>)</a:t>
            </a:r>
          </a:p>
          <a:p>
            <a:pPr marL="1135380" lvl="1" indent="-609600"/>
            <a:r>
              <a:rPr lang="en-US" sz="1700" dirty="0" smtClean="0"/>
              <a:t>Web </a:t>
            </a:r>
            <a:r>
              <a:rPr lang="en-US" sz="1700" dirty="0"/>
              <a:t>Services Description Language (WSDL) </a:t>
            </a:r>
            <a:endParaRPr lang="en-US" sz="1700" dirty="0" smtClean="0"/>
          </a:p>
          <a:p>
            <a:pPr marL="643890" indent="-609600"/>
            <a:r>
              <a:rPr lang="en-US" sz="1900" dirty="0" smtClean="0"/>
              <a:t>Geography </a:t>
            </a:r>
            <a:r>
              <a:rPr lang="en-US" sz="1900" dirty="0"/>
              <a:t>Markup Language (GML) </a:t>
            </a:r>
            <a:endParaRPr lang="en-US" sz="1900" dirty="0" smtClean="0"/>
          </a:p>
          <a:p>
            <a:pPr marL="643890" indent="-609600"/>
            <a:r>
              <a:rPr lang="en-US" sz="1900" dirty="0" smtClean="0"/>
              <a:t>Keyhole </a:t>
            </a:r>
            <a:r>
              <a:rPr lang="en-US" sz="1900" dirty="0"/>
              <a:t>Markup Language (KML) </a:t>
            </a:r>
            <a:endParaRPr lang="en-US" sz="1900" dirty="0" smtClean="0"/>
          </a:p>
          <a:p>
            <a:pPr marL="643890" indent="-609600"/>
            <a:r>
              <a:rPr lang="en-US" sz="1900" dirty="0" smtClean="0"/>
              <a:t>Open </a:t>
            </a:r>
            <a:r>
              <a:rPr lang="en-US" sz="1900" dirty="0"/>
              <a:t>Document Format (ODF</a:t>
            </a:r>
            <a:r>
              <a:rPr lang="en-US" sz="1900" dirty="0" smtClean="0"/>
              <a:t>)</a:t>
            </a:r>
          </a:p>
          <a:p>
            <a:pPr marL="643890" indent="-609600"/>
            <a:r>
              <a:rPr lang="en-US" sz="1900" dirty="0" smtClean="0"/>
              <a:t>Office </a:t>
            </a:r>
            <a:r>
              <a:rPr lang="en-US" sz="1900" dirty="0"/>
              <a:t>Open XML (OOXML) </a:t>
            </a:r>
            <a:endParaRPr lang="en-US" sz="1900" dirty="0" smtClean="0"/>
          </a:p>
          <a:p>
            <a:pPr marL="643890" indent="-609600"/>
            <a:r>
              <a:rPr lang="en-US" sz="1900" dirty="0" err="1" smtClean="0"/>
              <a:t>ePubs</a:t>
            </a:r>
            <a:endParaRPr lang="en-US" sz="1900" dirty="0">
              <a:cs typeface="Times New Roman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5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Asynchronous </a:t>
            </a:r>
            <a:r>
              <a:rPr lang="en-US" sz="3600" dirty="0"/>
              <a:t>JavaScript and XML </a:t>
            </a:r>
            <a:r>
              <a:rPr lang="en-US" sz="3600" dirty="0" smtClean="0"/>
              <a:t>(</a:t>
            </a:r>
            <a:r>
              <a:rPr lang="en-US" sz="3600" dirty="0" smtClean="0">
                <a:cs typeface="Times New Roman" charset="0"/>
              </a:rPr>
              <a:t>AJAX)</a:t>
            </a:r>
            <a:endParaRPr lang="en-US" sz="3600" dirty="0">
              <a:cs typeface="Times New Roman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JavaScript and XML (AJAX)</a:t>
            </a:r>
          </a:p>
          <a:p>
            <a:pPr lvl="1"/>
            <a:r>
              <a:rPr lang="en-US" dirty="0" smtClean="0"/>
              <a:t>Google Suggest Function</a:t>
            </a:r>
          </a:p>
          <a:p>
            <a:pPr lvl="1"/>
            <a:r>
              <a:rPr lang="en-US" dirty="0" smtClean="0"/>
              <a:t>Netflix Star Rating</a:t>
            </a:r>
          </a:p>
          <a:p>
            <a:pPr lvl="1"/>
            <a:r>
              <a:rPr lang="en-US" dirty="0" smtClean="0"/>
              <a:t>Yahoo Finance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XMLHttpRequest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AutoShape 2" descr="http://www.google.com/url?sa=i&amp;source=images&amp;cd=&amp;docid=fKFNGbpdSQfD4M&amp;tbnid=M_uBLJyacC1fYM:&amp;ved=0CAUQjBwwAA&amp;url=https%3A%2F%2Fhelp.gnome.org%2Fusers%2Fepiphany%2Fstable%2Ffigures%2Fephy-screenshot.png.en&amp;ei=C1jqUamqDYjc8wTCv4GIAQ&amp;psig=AFQjCNHRw1gxHWhbtHcj2bmlNbEc9Iiccg&amp;ust=1374398859251363"/>
          <p:cNvSpPr>
            <a:spLocks noChangeAspect="1" noChangeArrowheads="1"/>
          </p:cNvSpPr>
          <p:nvPr/>
        </p:nvSpPr>
        <p:spPr bwMode="auto">
          <a:xfrm>
            <a:off x="63500" y="-102394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http://www.google.com/url?sa=i&amp;source=images&amp;cd=&amp;docid=fKFNGbpdSQfD4M&amp;tbnid=M_uBLJyacC1fYM:&amp;ved=0CAUQjBwwAA&amp;url=https%3A%2F%2Fhelp.gnome.org%2Fusers%2Fepiphany%2Fstable%2Ffigures%2Fephy-screenshot.png.en&amp;ei=C1jqUamqDYjc8wTCv4GIAQ&amp;psig=AFQjCNHRw1gxHWhbtHcj2bmlNbEc9Iiccg&amp;ust=1374398859251363"/>
          <p:cNvSpPr>
            <a:spLocks noChangeAspect="1" noChangeArrowheads="1"/>
          </p:cNvSpPr>
          <p:nvPr/>
        </p:nvSpPr>
        <p:spPr bwMode="auto">
          <a:xfrm>
            <a:off x="215900" y="11906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6" descr="http://www.google.com/url?sa=i&amp;source=images&amp;cd=&amp;docid=fKFNGbpdSQfD4M&amp;tbnid=M_uBLJyacC1fYM:&amp;ved=0CAUQjBwwAA&amp;url=https%3A%2F%2Fhelp.gnome.org%2Fusers%2Fepiphany%2Fstable%2Ffigures%2Fephy-screenshot.png.en&amp;ei=C1jqUamqDYjc8wTCv4GIAQ&amp;psig=AFQjCNHRw1gxHWhbtHcj2bmlNbEc9Iiccg&amp;ust=1374398859251363"/>
          <p:cNvSpPr>
            <a:spLocks noChangeAspect="1" noChangeArrowheads="1"/>
          </p:cNvSpPr>
          <p:nvPr/>
        </p:nvSpPr>
        <p:spPr bwMode="auto">
          <a:xfrm>
            <a:off x="368300" y="126206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1681842"/>
            <a:ext cx="2390660" cy="11113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946" y="2105464"/>
            <a:ext cx="1056241" cy="802995"/>
          </a:xfrm>
          <a:prstGeom prst="rect">
            <a:avLst/>
          </a:prstGeom>
        </p:spPr>
      </p:pic>
      <p:pic>
        <p:nvPicPr>
          <p:cNvPr id="1031" name="Picture 7" descr="C:\Users\Carl\AppData\Local\Microsoft\Windows\Temporary Internet Files\Content.IE5\SU5RDFBS\MC900435242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41239" y="2892655"/>
            <a:ext cx="929805" cy="137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335" y="3451432"/>
            <a:ext cx="1056241" cy="80299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3195791"/>
            <a:ext cx="2390660" cy="111139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68145" y="1660459"/>
            <a:ext cx="17038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An </a:t>
            </a:r>
            <a:r>
              <a:rPr lang="en-US" sz="1100" b="1" dirty="0"/>
              <a:t>e</a:t>
            </a:r>
            <a:r>
              <a:rPr lang="en-US" sz="1100" b="1" dirty="0" smtClean="0"/>
              <a:t>vent happens: </a:t>
            </a:r>
            <a:br>
              <a:rPr lang="en-US" sz="1100" b="1" dirty="0" smtClean="0"/>
            </a:br>
            <a:endParaRPr lang="en-US" sz="11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100" b="1" dirty="0" err="1" smtClean="0"/>
              <a:t>XMLHttpRequest</a:t>
            </a:r>
            <a:r>
              <a:rPr lang="en-US" sz="1100" b="1" dirty="0" smtClean="0"/>
              <a:t> Object Created</a:t>
            </a:r>
            <a:br>
              <a:rPr lang="en-US" sz="1100" b="1" dirty="0" smtClean="0"/>
            </a:br>
            <a:endParaRPr lang="en-US" sz="11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100" b="1" dirty="0" err="1" smtClean="0"/>
              <a:t>HttpRequest</a:t>
            </a:r>
            <a:r>
              <a:rPr lang="en-US" sz="1100" b="1" dirty="0" smtClean="0"/>
              <a:t> Sent</a:t>
            </a:r>
            <a:endParaRPr lang="en-US" sz="11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632950" y="1753444"/>
            <a:ext cx="21463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00" b="1" dirty="0" smtClean="0"/>
              <a:t>Web Server processes the  </a:t>
            </a:r>
            <a:r>
              <a:rPr lang="en-US" sz="1100" b="1" dirty="0" err="1" smtClean="0"/>
              <a:t>HttpRequest</a:t>
            </a:r>
            <a:endParaRPr lang="en-US" sz="1100" b="1" dirty="0" smtClean="0"/>
          </a:p>
          <a:p>
            <a:pPr marL="171450" indent="-171450">
              <a:buFont typeface="Arial" pitchFamily="34" charset="0"/>
              <a:buChar char="•"/>
            </a:pPr>
            <a:endParaRPr lang="en-US" sz="11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sz="1100" b="1" dirty="0" smtClean="0"/>
              <a:t>Creates a response and sends data back to Client. </a:t>
            </a:r>
            <a:endParaRPr lang="en-US" sz="11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17511" y="3749904"/>
            <a:ext cx="16851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100" b="1" dirty="0" smtClean="0"/>
              <a:t>Processes the returned data using JavaScript</a:t>
            </a:r>
            <a:br>
              <a:rPr lang="en-US" sz="1100" b="1" dirty="0" smtClean="0"/>
            </a:br>
            <a:endParaRPr lang="en-US" sz="11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100" b="1" dirty="0" smtClean="0"/>
              <a:t>Updates page content </a:t>
            </a:r>
            <a:endParaRPr lang="en-US" sz="1100" b="1" dirty="0"/>
          </a:p>
        </p:txBody>
      </p:sp>
      <p:sp>
        <p:nvSpPr>
          <p:cNvPr id="19" name="Right Arrow 18"/>
          <p:cNvSpPr/>
          <p:nvPr/>
        </p:nvSpPr>
        <p:spPr>
          <a:xfrm>
            <a:off x="3096090" y="2768455"/>
            <a:ext cx="1475910" cy="2147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535394">
            <a:off x="5775872" y="2896146"/>
            <a:ext cx="1475910" cy="2147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9182471">
            <a:off x="6260238" y="3556650"/>
            <a:ext cx="892976" cy="2147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1062144">
            <a:off x="3424558" y="3493284"/>
            <a:ext cx="1475910" cy="2147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2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6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B: RSS</a:t>
            </a:r>
            <a:endParaRPr lang="en-US" sz="2800" dirty="0"/>
          </a:p>
        </p:txBody>
      </p:sp>
      <p:sp>
        <p:nvSpPr>
          <p:cNvPr id="371717" name="Rectangle 102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Simple Syndication (RSS) </a:t>
            </a:r>
          </a:p>
          <a:p>
            <a:pPr lvl="1"/>
            <a:r>
              <a:rPr lang="en-US" dirty="0" smtClean="0"/>
              <a:t>RSS Schema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www.nytimes.com/services/xml/rss/index.html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B: ATOM Feed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4529" y="1526035"/>
            <a:ext cx="7622672" cy="3170099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&lt;?xml version="1.0" encoding="utf-8"?&gt;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feed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="http://www.w3.org/2005/Atom"&gt; </a:t>
            </a:r>
          </a:p>
          <a:p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title&gt;Example Feed&lt;/title&gt;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subtitle&gt;A subtitle.&lt;/subtitle&gt;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link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="http://example.org/feed/"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="self" /&gt;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link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="http://example.org/" /&gt;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id&gt;urn:uuid:60a76c80-d399-11d9-b91C-0003939e0af6&lt;/id&gt;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updated&gt;2003-12-13T18:30:02Z&lt;/updated&gt; </a:t>
            </a:r>
          </a:p>
          <a:p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title&gt;Atom-Powered Robots Run Amok&lt;/title&gt;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link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="http://example.org/2003/12/13/atom03" /&gt;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link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="alternate" type="text/html"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="http://example.org/2003/12/13/atom03.html"/&gt;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link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="edit" </a:t>
            </a:r>
            <a:r>
              <a:rPr lang="en-US" sz="800" b="1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="http://example.org/2003/12/13/atom03/edit"/&gt;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id&gt;urn:uuid:1225c695-cfb8-4ebb-aaaa-80da344efa6a&lt;/id&gt;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updated&gt;2003-12-13T18:30:02Z&lt;/updated&gt;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summary&gt;Some text.&lt;/summary&gt;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author&gt;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name&gt;John Doe&lt;/name&gt;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email&gt;johndoe@example.com&lt;/email&gt;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	&lt;/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author&gt; 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entry&gt; </a:t>
            </a:r>
          </a:p>
          <a:p>
            <a:r>
              <a:rPr lang="en-US" sz="800" b="1" dirty="0">
                <a:latin typeface="Courier New" pitchFamily="49" charset="0"/>
                <a:cs typeface="Courier New" pitchFamily="49" charset="0"/>
              </a:rPr>
              <a:t>&lt;/feed&gt; </a:t>
            </a:r>
          </a:p>
        </p:txBody>
      </p:sp>
    </p:spTree>
    <p:extLst>
      <p:ext uri="{BB962C8B-B14F-4D97-AF65-F5344CB8AC3E}">
        <p14:creationId xmlns:p14="http://schemas.microsoft.com/office/powerpoint/2010/main" val="12332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charset="0"/>
              </a:rPr>
              <a:t>Topic C: Web Services</a:t>
            </a:r>
            <a:endParaRPr lang="en-US" dirty="0">
              <a:cs typeface="Times New Roman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Object Access Protocol (SOAP) </a:t>
            </a:r>
          </a:p>
          <a:p>
            <a:pPr lvl="1"/>
            <a:r>
              <a:rPr lang="en-US" dirty="0" smtClean="0"/>
              <a:t>SOAP Message Schema</a:t>
            </a:r>
          </a:p>
          <a:p>
            <a:r>
              <a:rPr lang="en-US" dirty="0" smtClean="0"/>
              <a:t>Web Service Description Language (WSDL) </a:t>
            </a:r>
          </a:p>
          <a:p>
            <a:pPr lvl="1"/>
            <a:r>
              <a:rPr lang="en-US" dirty="0" smtClean="0"/>
              <a:t>WSDL Schema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66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Simple Object Access Protocol (SOAP</a:t>
            </a:r>
            <a:r>
              <a:rPr lang="en-US" sz="3200" dirty="0" smtClean="0"/>
              <a:t>) Schema 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74326" y="1428750"/>
            <a:ext cx="7595349" cy="3323987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POST /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InStock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HTTP/1.1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Host: www.example.org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Content-Type: application/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soap+xml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charset=utf-8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Content-Length: 299 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SOAPAction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 "http://www.w3.org/2003/05/soap-envelope"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&lt;?xml version="1.0"?&gt;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soap:Envelope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xmlns:soap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="http://www.w3.org/2003/05/soap-envelope"&gt;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soap:Header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soap:Header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soap:Body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m:GetStockPrice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xmlns:m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="http://www.example.org/stock"&gt;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m:StockName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&gt;IBM&lt;/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m:StockName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m:GetStockPrice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soap:Body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soap:Envelope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873700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367284"/>
          </a:xfrm>
        </p:spPr>
        <p:txBody>
          <a:bodyPr>
            <a:noAutofit/>
          </a:bodyPr>
          <a:lstStyle/>
          <a:p>
            <a:r>
              <a:rPr lang="en-US" sz="2800" dirty="0"/>
              <a:t>Web Service Description Language (WSDL</a:t>
            </a:r>
            <a:r>
              <a:rPr lang="en-US" sz="2800" dirty="0" smtClean="0"/>
              <a:t>) Schema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047750"/>
            <a:ext cx="4648200" cy="378565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&lt;?xml version="1.0" encoding="UTF-8"?&gt;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&lt;description 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="http://www.w3.org/ns/wsdl" </a:t>
            </a:r>
          </a:p>
          <a:p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xmlns:tns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="http://www.tmsws.com/wsdl20sample" </a:t>
            </a:r>
          </a:p>
          <a:p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xmlns:whttp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="http://schemas.xmlsoap.org/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wsdl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/http/" </a:t>
            </a:r>
          </a:p>
          <a:p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xmlns:wsoap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="http://schemas.xmlsoap.org/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wsdl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/soap/" </a:t>
            </a:r>
          </a:p>
          <a:p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targetNamespace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="http://www.tmsws.com/wsdl20sample"&gt;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&lt;!-- Abstract type --&gt;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&lt;types&gt;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xs:schema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xmlns:xs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="http://www.w3.org/2001/XMLSchema" </a:t>
            </a:r>
          </a:p>
          <a:p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="http://www.tmsws.com/wsdl20sample" </a:t>
            </a:r>
          </a:p>
          <a:p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targetNamespace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="http://www.example.com/wsdl20sample"&gt;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xs:element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 name="request"&gt; ... &lt;/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xs:element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xs:element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 name="response"&gt; ... &lt;/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xs:element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xs:schema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&lt;/types&gt;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&lt;!-- Abstract interfaces --&gt;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&lt;interface name="Interface1"&gt;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&lt;fault name="Error1" element="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tns:response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"/&gt;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&lt;operation name="Opp1" pattern="http://www.w3.org/ns/wsdl/in-out"&gt;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&lt;input 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messageLabel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="In" element="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tns:request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"/&gt;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&lt;output 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messageLabel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="Out" element="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tns:response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"/&gt;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&lt;/operation&gt;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&lt;/interface&gt;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&lt;!-- Concrete Binding Over HTTP --&gt;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&lt;binding name="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HttpBinding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 interface="tns:Interface1"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type="http://www.w3.org/ns/wsdl/http"&gt;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&lt;operation ref="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tns:Get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whttp:method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="GET"/&gt;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&lt;/binding&gt;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&lt;!-- Concrete Binding with SOAP--&gt;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&lt;binding name="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SoapBinding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 interface="tns:Interface1"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type="http://www.w3.org/ns/wsdl/soap" </a:t>
            </a:r>
          </a:p>
          <a:p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wsoap:protocol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="http://www.w3.org/2003/05/soap/bindings/HTTP/"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055444"/>
            <a:ext cx="4189482" cy="170816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wsoap:mepDefault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="http://www.w3.org/2003/05/soap/mep/request-response"&gt;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&lt;operation ref="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tns:Get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 /&gt;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&lt;/binding&gt;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&lt;!-- Web Service offering endpoints for both bindings--&gt;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&lt;service name="Service1" interface="tns:Interface1"&gt;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&lt;endpoint name="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HttpEndpoint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binding="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tns:HttpBinding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address="http://www.example.com/rest/"/&gt;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&lt;endpoint name="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SoapEndpoint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binding="</a:t>
            </a:r>
            <a:r>
              <a:rPr lang="en-US" sz="750" b="1" dirty="0" err="1">
                <a:latin typeface="Courier New" pitchFamily="49" charset="0"/>
                <a:cs typeface="Courier New" pitchFamily="49" charset="0"/>
              </a:rPr>
              <a:t>tns:SoapBinding</a:t>
            </a:r>
            <a:r>
              <a:rPr lang="en-US" sz="750" b="1" dirty="0">
                <a:latin typeface="Courier New" pitchFamily="49" charset="0"/>
                <a:cs typeface="Courier New" pitchFamily="49" charset="0"/>
              </a:rPr>
              <a:t>"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address="http://www.example.com/soap/"/&gt;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&lt;/service&gt; </a:t>
            </a:r>
          </a:p>
          <a:p>
            <a:r>
              <a:rPr lang="en-US" sz="750" b="1" dirty="0">
                <a:latin typeface="Courier New" pitchFamily="49" charset="0"/>
                <a:cs typeface="Courier New" pitchFamily="49" charset="0"/>
              </a:rPr>
              <a:t>&lt;/description&gt; </a:t>
            </a:r>
          </a:p>
        </p:txBody>
      </p:sp>
    </p:spTree>
    <p:extLst>
      <p:ext uri="{BB962C8B-B14F-4D97-AF65-F5344CB8AC3E}">
        <p14:creationId xmlns:p14="http://schemas.microsoft.com/office/powerpoint/2010/main" val="3447366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302</TotalTime>
  <Words>1227</Words>
  <Application>Microsoft Office PowerPoint</Application>
  <PresentationFormat>On-screen Show (16:9)</PresentationFormat>
  <Paragraphs>355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ProfBurnett</vt:lpstr>
      <vt:lpstr>CMP 051 XML Introduction</vt:lpstr>
      <vt:lpstr>Outline</vt:lpstr>
      <vt:lpstr>Asynchronous JavaScript and XML (AJAX)</vt:lpstr>
      <vt:lpstr>XMLHttpRequest</vt:lpstr>
      <vt:lpstr>Topic B: RSS</vt:lpstr>
      <vt:lpstr>Topic B: ATOM Feed</vt:lpstr>
      <vt:lpstr>Topic C: Web Services</vt:lpstr>
      <vt:lpstr>Simple Object Access Protocol (SOAP) Schema </vt:lpstr>
      <vt:lpstr>Web Service Description Language (WSDL) Schema </vt:lpstr>
      <vt:lpstr>Topic D: Geography Markup Language (GML) </vt:lpstr>
      <vt:lpstr>Geography Markup Language (GML) </vt:lpstr>
      <vt:lpstr>Topic D: Keyhole Markup Language (KML)</vt:lpstr>
      <vt:lpstr>Keyhole Markup Language KML</vt:lpstr>
      <vt:lpstr>Topic E: ODF and OOXML</vt:lpstr>
      <vt:lpstr>Open Document Format (ODF)</vt:lpstr>
      <vt:lpstr>ODF Technical Specifications</vt:lpstr>
      <vt:lpstr>ODF Technical Specifications (Metadata)</vt:lpstr>
      <vt:lpstr>ODF Example - content.xml </vt:lpstr>
      <vt:lpstr>ODF Example - styles.xml </vt:lpstr>
      <vt:lpstr>Office Open XML (OOXML)</vt:lpstr>
      <vt:lpstr>ODF Example - meta.xml </vt:lpstr>
      <vt:lpstr>ODF Example – settings.xml</vt:lpstr>
      <vt:lpstr>Topic F: ePubs</vt:lpstr>
      <vt:lpstr>EPUB</vt:lpstr>
      <vt:lpstr>EPUB Specifications</vt:lpstr>
      <vt:lpstr>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30</cp:revision>
  <cp:lastPrinted>2015-01-20T10:46:47Z</cp:lastPrinted>
  <dcterms:created xsi:type="dcterms:W3CDTF">2015-01-19T22:35:44Z</dcterms:created>
  <dcterms:modified xsi:type="dcterms:W3CDTF">2015-03-28T11:02:26Z</dcterms:modified>
</cp:coreProperties>
</file>