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0"/>
  </p:notesMasterIdLst>
  <p:sldIdLst>
    <p:sldId id="256" r:id="rId2"/>
    <p:sldId id="265" r:id="rId3"/>
    <p:sldId id="266" r:id="rId4"/>
    <p:sldId id="288" r:id="rId5"/>
    <p:sldId id="289" r:id="rId6"/>
    <p:sldId id="291" r:id="rId7"/>
    <p:sldId id="292" r:id="rId8"/>
    <p:sldId id="293" r:id="rId9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65"/>
            <p14:sldId id="266"/>
            <p14:sldId id="288"/>
            <p14:sldId id="289"/>
            <p14:sldId id="291"/>
            <p14:sldId id="292"/>
            <p14:sldId id="29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 showGuides="1">
      <p:cViewPr varScale="1">
        <p:scale>
          <a:sx n="111" d="100"/>
          <a:sy n="111" d="100"/>
        </p:scale>
        <p:origin x="-702" y="-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3/23/2015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453EA-7F0A-4C16-8C43-A593C45B38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2050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333750"/>
            <a:ext cx="7854696" cy="990600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III </a:t>
            </a:r>
          </a:p>
          <a:p>
            <a:r>
              <a:rPr lang="en-US" sz="1800" smtClean="0"/>
              <a:t>Chapter 8 </a:t>
            </a:r>
            <a:r>
              <a:rPr lang="en-US" sz="1800" dirty="0" smtClean="0"/>
              <a:t>– Validating and Using DTD’s</a:t>
            </a:r>
            <a:endParaRPr lang="en-US" sz="1800" dirty="0" smtClean="0">
              <a:effectLst/>
            </a:endParaRPr>
          </a:p>
          <a:p>
            <a:r>
              <a:rPr lang="en-US" sz="1800" dirty="0" smtClean="0"/>
              <a:t>http</a:t>
            </a:r>
            <a:r>
              <a:rPr lang="en-US" sz="1800" dirty="0"/>
              <a:t>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DTDs</a:t>
            </a:r>
          </a:p>
          <a:p>
            <a:r>
              <a:rPr lang="en-US" dirty="0" smtClean="0"/>
              <a:t>Internal DTDs</a:t>
            </a:r>
          </a:p>
          <a:p>
            <a:r>
              <a:rPr lang="en-US" dirty="0" smtClean="0"/>
              <a:t>Validating DTDs</a:t>
            </a:r>
          </a:p>
          <a:p>
            <a:r>
              <a:rPr lang="en-US" dirty="0" smtClean="0"/>
              <a:t>Public External DTDs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6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Creating an External DTD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0D576C1C-CACC-42F6-8657-9B43F87CB1EA}" type="datetime1">
              <a:rPr lang="en-US" smtClean="0"/>
              <a:t>3/23/2015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3124200" y="4843463"/>
            <a:ext cx="2895600" cy="20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Copyright © Carl M. Burnett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6753225" y="4850606"/>
            <a:ext cx="2133600" cy="20002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DC207AC-44E2-4E0C-A861-3776DCCCA189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3400" y="1594685"/>
            <a:ext cx="4038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+mj-lt"/>
              <a:buAutoNum type="arabicPeriod"/>
            </a:pPr>
            <a:r>
              <a:rPr lang="en-US" sz="1400" b="1" dirty="0">
                <a:latin typeface="+mj-lt"/>
              </a:rPr>
              <a:t>Define the Rules in an external file.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400" b="1" dirty="0">
                <a:latin typeface="+mj-lt"/>
              </a:rPr>
              <a:t>Save the file a text only with .</a:t>
            </a:r>
            <a:r>
              <a:rPr lang="en-US" sz="1400" b="1" dirty="0" err="1">
                <a:latin typeface="+mj-lt"/>
              </a:rPr>
              <a:t>dtd</a:t>
            </a:r>
            <a:r>
              <a:rPr lang="en-US" sz="1400" b="1" dirty="0">
                <a:latin typeface="+mj-lt"/>
              </a:rPr>
              <a:t> file extension.</a:t>
            </a:r>
          </a:p>
        </p:txBody>
      </p:sp>
      <p:sp>
        <p:nvSpPr>
          <p:cNvPr id="9" name="Rectangle 8"/>
          <p:cNvSpPr/>
          <p:nvPr/>
        </p:nvSpPr>
        <p:spPr>
          <a:xfrm>
            <a:off x="4648200" y="1594685"/>
            <a:ext cx="3733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wonder (name, location, height)&gt;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name (#PCDATA)&gt;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location (#PCDATA)&gt;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&lt;!ELEMENT height (#PCDATA)&gt;</a:t>
            </a:r>
          </a:p>
        </p:txBody>
      </p:sp>
    </p:spTree>
    <p:extLst>
      <p:ext uri="{BB962C8B-B14F-4D97-AF65-F5344CB8AC3E}">
        <p14:creationId xmlns:p14="http://schemas.microsoft.com/office/powerpoint/2010/main" val="377935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Declaring an External DTD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594685"/>
            <a:ext cx="403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&lt;!DOCTYPE root </a:t>
            </a:r>
            <a:r>
              <a:rPr lang="en-US" sz="1200" b="1" dirty="0" smtClean="0">
                <a:latin typeface="+mj-lt"/>
              </a:rPr>
              <a:t>where</a:t>
            </a:r>
            <a:r>
              <a:rPr lang="en-US" sz="1200" b="1" i="1" dirty="0" smtClean="0">
                <a:latin typeface="+mj-lt"/>
              </a:rPr>
              <a:t> root </a:t>
            </a:r>
            <a:r>
              <a:rPr lang="en-US" sz="1200" b="1" dirty="0" smtClean="0">
                <a:latin typeface="+mj-lt"/>
              </a:rPr>
              <a:t>is the name of the root element in the XML document.  </a:t>
            </a:r>
            <a:endParaRPr lang="en-US" sz="1200" b="1" dirty="0">
              <a:latin typeface="+mj-lt"/>
            </a:endParaRP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SYSTEM</a:t>
            </a:r>
            <a:r>
              <a:rPr lang="en-US" sz="1200" b="1" dirty="0" smtClean="0">
                <a:latin typeface="+mj-lt"/>
              </a:rPr>
              <a:t> to indicate external DTD.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dtd.uri</a:t>
            </a:r>
            <a:r>
              <a:rPr lang="en-US" sz="1200" b="1" dirty="0" smtClean="0">
                <a:latin typeface="+mj-lt"/>
              </a:rPr>
              <a:t> where </a:t>
            </a:r>
            <a:r>
              <a:rPr lang="en-US" sz="1200" b="1" i="1" dirty="0" err="1" smtClean="0">
                <a:latin typeface="+mj-lt"/>
              </a:rPr>
              <a:t>dtd.uri</a:t>
            </a:r>
            <a:r>
              <a:rPr lang="en-US" sz="1200" b="1" i="1" dirty="0" smtClean="0">
                <a:latin typeface="+mj-lt"/>
              </a:rPr>
              <a:t> </a:t>
            </a:r>
            <a:r>
              <a:rPr lang="en-US" sz="1200" b="1" dirty="0" smtClean="0">
                <a:latin typeface="+mj-lt"/>
              </a:rPr>
              <a:t>is the location of the external file.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&gt; to close out the document type declaration.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In the XML document add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standalone=“no”. </a:t>
            </a:r>
          </a:p>
        </p:txBody>
      </p:sp>
      <p:sp>
        <p:nvSpPr>
          <p:cNvPr id="8" name="Rectangle 7"/>
          <p:cNvSpPr/>
          <p:nvPr/>
        </p:nvSpPr>
        <p:spPr>
          <a:xfrm>
            <a:off x="4724400" y="1694587"/>
            <a:ext cx="4267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standalone="no“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DOCTYPE wonder SYSTEM "08-01.dtd</a:t>
            </a:r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wonder&gt;  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name&gt;Colossus of Rhodes&lt;/name&gt; 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location&gt;Greece&lt;/location&gt;  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height&gt;107&lt;/height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wonder&gt;</a:t>
            </a:r>
          </a:p>
        </p:txBody>
      </p:sp>
    </p:spTree>
    <p:extLst>
      <p:ext uri="{BB962C8B-B14F-4D97-AF65-F5344CB8AC3E}">
        <p14:creationId xmlns:p14="http://schemas.microsoft.com/office/powerpoint/2010/main" val="270349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/>
              <a:t>Declaring and Creating an Internal DTD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33400" y="1594685"/>
            <a:ext cx="40386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In the top of your XML document after the XML declaration 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&lt;!DOCTYPE root[ </a:t>
            </a:r>
            <a:r>
              <a:rPr lang="en-US" sz="1200" b="1" dirty="0" smtClean="0">
                <a:latin typeface="+mj-lt"/>
              </a:rPr>
              <a:t>where</a:t>
            </a:r>
            <a:r>
              <a:rPr lang="en-US" sz="1200" b="1" i="1" dirty="0" smtClean="0">
                <a:latin typeface="+mj-lt"/>
              </a:rPr>
              <a:t> root </a:t>
            </a:r>
            <a:r>
              <a:rPr lang="en-US" sz="1200" b="1" dirty="0" smtClean="0">
                <a:latin typeface="+mj-lt"/>
              </a:rPr>
              <a:t>is the name of the root element in the XML document.  </a:t>
            </a:r>
            <a:endParaRPr lang="en-US" sz="1200" b="1" dirty="0">
              <a:latin typeface="+mj-lt"/>
            </a:endParaRP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Then create your DTD.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1200" b="1" dirty="0" smtClean="0">
                <a:latin typeface="+mj-lt"/>
              </a:rPr>
              <a:t> to close out the document type declaration.</a:t>
            </a:r>
          </a:p>
        </p:txBody>
      </p:sp>
      <p:sp>
        <p:nvSpPr>
          <p:cNvPr id="8" name="Rectangle 7"/>
          <p:cNvSpPr/>
          <p:nvPr/>
        </p:nvSpPr>
        <p:spPr>
          <a:xfrm>
            <a:off x="4648200" y="161962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DOCTYPE wonder [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wonder (name, location, height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name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location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ELEMENT height (#PCDATA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)&gt;</a:t>
            </a:r>
            <a:r>
              <a:rPr lang="en-US" sz="1000" b="1" dirty="0" smtClean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]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wonder&gt;	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name&gt;Colossus of Rhodes&lt;/name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location&gt;Greece&lt;/location&gt;	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height&gt;107&lt;/height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wonder&gt;</a:t>
            </a:r>
          </a:p>
        </p:txBody>
      </p:sp>
    </p:spTree>
    <p:extLst>
      <p:ext uri="{BB962C8B-B14F-4D97-AF65-F5344CB8AC3E}">
        <p14:creationId xmlns:p14="http://schemas.microsoft.com/office/powerpoint/2010/main" val="96817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Naming a Public External DTD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1599852"/>
            <a:ext cx="403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-//</a:t>
            </a:r>
            <a:r>
              <a:rPr lang="en-US" sz="1200" b="1" dirty="0" smtClean="0">
                <a:latin typeface="+mj-lt"/>
              </a:rPr>
              <a:t> if your DTD is not a recognized standard.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+// </a:t>
            </a:r>
            <a:r>
              <a:rPr lang="en-US" sz="1200" b="1" dirty="0" smtClean="0">
                <a:latin typeface="+mj-lt"/>
              </a:rPr>
              <a:t>if your DTD is an approved non-ISO standard.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ISO// </a:t>
            </a:r>
            <a:r>
              <a:rPr lang="en-US" sz="1200" b="1" dirty="0" smtClean="0">
                <a:latin typeface="+mj-lt"/>
              </a:rPr>
              <a:t>if your DTD is an approved ISO standard.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owner// </a:t>
            </a:r>
            <a:r>
              <a:rPr lang="en-US" sz="1200" b="1" dirty="0" smtClean="0">
                <a:latin typeface="+mj-lt"/>
              </a:rPr>
              <a:t>where the </a:t>
            </a:r>
            <a:r>
              <a:rPr lang="en-US" sz="1200" b="1" i="1" dirty="0" smtClean="0">
                <a:latin typeface="+mj-lt"/>
              </a:rPr>
              <a:t>owner</a:t>
            </a:r>
            <a:r>
              <a:rPr lang="en-US" sz="1200" b="1" dirty="0" smtClean="0">
                <a:latin typeface="+mj-lt"/>
              </a:rPr>
              <a:t> identifies the person or organization.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DTD Description//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XX</a:t>
            </a:r>
            <a:r>
              <a:rPr lang="en-US" sz="1200" b="1" dirty="0" smtClean="0">
                <a:latin typeface="+mj-lt"/>
              </a:rPr>
              <a:t> for the two-letter language designation. </a:t>
            </a:r>
          </a:p>
        </p:txBody>
      </p:sp>
      <p:grpSp>
        <p:nvGrpSpPr>
          <p:cNvPr id="17" name="Group 16"/>
          <p:cNvGrpSpPr/>
          <p:nvPr/>
        </p:nvGrpSpPr>
        <p:grpSpPr>
          <a:xfrm>
            <a:off x="2195433" y="3113202"/>
            <a:ext cx="4753134" cy="1226488"/>
            <a:chOff x="1543078" y="3309878"/>
            <a:chExt cx="4753134" cy="1226488"/>
          </a:xfrm>
        </p:grpSpPr>
        <p:sp>
          <p:nvSpPr>
            <p:cNvPr id="8" name="TextBox 7"/>
            <p:cNvSpPr txBox="1"/>
            <p:nvPr/>
          </p:nvSpPr>
          <p:spPr>
            <a:xfrm>
              <a:off x="2113657" y="4167034"/>
              <a:ext cx="41825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Courier New" panose="02070309020205020404" pitchFamily="49" charset="0"/>
                  <a:cs typeface="Courier New" panose="02070309020205020404" pitchFamily="49" charset="0"/>
                </a:rPr>
                <a:t>-//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kehogo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//DTD </a:t>
              </a:r>
              <a:r>
                <a:rPr lang="en-US" b="1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WowML</a:t>
              </a:r>
              <a:r>
                <a:rPr lang="en-US" b="1" dirty="0">
                  <a:latin typeface="Courier New" panose="02070309020205020404" pitchFamily="49" charset="0"/>
                  <a:cs typeface="Courier New" panose="02070309020205020404" pitchFamily="49" charset="0"/>
                </a:rPr>
                <a:t> 2.0//EN</a:t>
              </a:r>
            </a:p>
          </p:txBody>
        </p:sp>
        <p:sp>
          <p:nvSpPr>
            <p:cNvPr id="9" name="Left Brace 8"/>
            <p:cNvSpPr/>
            <p:nvPr/>
          </p:nvSpPr>
          <p:spPr>
            <a:xfrm rot="5400000">
              <a:off x="2221060" y="3860508"/>
              <a:ext cx="304800" cy="38100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Left Brace 9"/>
            <p:cNvSpPr/>
            <p:nvPr/>
          </p:nvSpPr>
          <p:spPr>
            <a:xfrm rot="5400000">
              <a:off x="2855463" y="3618486"/>
              <a:ext cx="304800" cy="887805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Left Brace 10"/>
            <p:cNvSpPr/>
            <p:nvPr/>
          </p:nvSpPr>
          <p:spPr>
            <a:xfrm rot="5400000">
              <a:off x="4495800" y="3139142"/>
              <a:ext cx="304800" cy="182880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Left Brace 11"/>
            <p:cNvSpPr/>
            <p:nvPr/>
          </p:nvSpPr>
          <p:spPr>
            <a:xfrm rot="5400000">
              <a:off x="5715000" y="3898608"/>
              <a:ext cx="304800" cy="304800"/>
            </a:xfrm>
            <a:prstGeom prst="leftBrac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543078" y="3309878"/>
              <a:ext cx="857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latin typeface="+mj-lt"/>
                </a:rPr>
                <a:t>Not a </a:t>
              </a:r>
            </a:p>
            <a:p>
              <a:pPr algn="ctr"/>
              <a:r>
                <a:rPr lang="en-US" sz="1400" b="1" dirty="0" smtClean="0">
                  <a:latin typeface="+mj-lt"/>
                </a:rPr>
                <a:t>Standard</a:t>
              </a:r>
              <a:endParaRPr lang="en-US" sz="1400" b="1" dirty="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63057" y="3418669"/>
              <a:ext cx="68961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+mj-lt"/>
                </a:rPr>
                <a:t>Owner</a:t>
              </a:r>
              <a:endParaRPr lang="en-US" sz="1400" b="1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128217" y="3442520"/>
              <a:ext cx="10399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+mj-lt"/>
                </a:rPr>
                <a:t>Description</a:t>
              </a:r>
              <a:endParaRPr lang="en-US" sz="1400" b="1" dirty="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5409751" y="3442871"/>
              <a:ext cx="88646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>
                  <a:latin typeface="+mj-lt"/>
                </a:rPr>
                <a:t>Language</a:t>
              </a:r>
              <a:endParaRPr lang="en-US" sz="14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376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Declaring a Public External DTD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04800" y="1594685"/>
            <a:ext cx="4038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&lt;!DOCTYPE root[ </a:t>
            </a:r>
            <a:r>
              <a:rPr lang="en-US" sz="1200" b="1" dirty="0" smtClean="0">
                <a:latin typeface="+mj-lt"/>
              </a:rPr>
              <a:t>where</a:t>
            </a:r>
            <a:r>
              <a:rPr lang="en-US" sz="1200" b="1" i="1" dirty="0" smtClean="0">
                <a:latin typeface="+mj-lt"/>
              </a:rPr>
              <a:t> root </a:t>
            </a:r>
            <a:r>
              <a:rPr lang="en-US" sz="1200" b="1" dirty="0" smtClean="0">
                <a:latin typeface="+mj-lt"/>
              </a:rPr>
              <a:t>is the name of the root element in the XML document.  </a:t>
            </a:r>
            <a:endParaRPr lang="en-US" sz="1200" b="1" dirty="0">
              <a:latin typeface="+mj-lt"/>
            </a:endParaRP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200" b="1" dirty="0" smtClean="0">
                <a:latin typeface="+mj-lt"/>
              </a:rPr>
              <a:t>to indicate that the DTD is standardized publicly available.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“FPI” </a:t>
            </a:r>
            <a:r>
              <a:rPr lang="en-US" sz="1200" b="1" dirty="0" smtClean="0">
                <a:latin typeface="+mj-lt"/>
              </a:rPr>
              <a:t>where</a:t>
            </a:r>
            <a:r>
              <a:rPr lang="en-US" sz="1200" b="1" i="1" dirty="0" smtClean="0">
                <a:latin typeface="+mj-lt"/>
              </a:rPr>
              <a:t> FPI </a:t>
            </a:r>
            <a:r>
              <a:rPr lang="en-US" sz="1200" b="1" dirty="0" smtClean="0">
                <a:latin typeface="+mj-lt"/>
              </a:rPr>
              <a:t>is the formal public identifier.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dtd.uri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Type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200" b="1" dirty="0" smtClean="0">
                <a:latin typeface="+mj-lt"/>
              </a:rPr>
              <a:t> to close out the document type declaration.</a:t>
            </a:r>
          </a:p>
          <a:p>
            <a:pPr marL="231775" indent="-231775">
              <a:buFont typeface="+mj-lt"/>
              <a:buAutoNum type="arabicPeriod"/>
            </a:pPr>
            <a:r>
              <a:rPr lang="en-US" sz="1200" b="1" dirty="0" smtClean="0">
                <a:latin typeface="+mj-lt"/>
              </a:rPr>
              <a:t>In XML document add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standalone=“no”.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4343400" y="1629045"/>
            <a:ext cx="48006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xml-stylesheet type="text/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="wonders-master.xsl"?&gt;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&lt;!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DOCTYPE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PUBLIC "-//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kehogo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//DTD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WowML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2.0//EN" "http://www.kehogo.com/dtd/wonders-master.dtd"&gt;</a:t>
            </a:r>
          </a:p>
        </p:txBody>
      </p:sp>
    </p:spTree>
    <p:extLst>
      <p:ext uri="{BB962C8B-B14F-4D97-AF65-F5344CB8AC3E}">
        <p14:creationId xmlns:p14="http://schemas.microsoft.com/office/powerpoint/2010/main" val="3917904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External DTDs</a:t>
            </a:r>
          </a:p>
          <a:p>
            <a:r>
              <a:rPr lang="en-US" dirty="0" smtClean="0"/>
              <a:t>Internal DTDs</a:t>
            </a:r>
          </a:p>
          <a:p>
            <a:r>
              <a:rPr lang="en-US" dirty="0" smtClean="0"/>
              <a:t>Validating DTDs</a:t>
            </a:r>
          </a:p>
          <a:p>
            <a:r>
              <a:rPr lang="en-US" dirty="0" smtClean="0"/>
              <a:t>Public External DTDs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127132" y="1975338"/>
            <a:ext cx="4746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Next: </a:t>
            </a:r>
          </a:p>
          <a:p>
            <a:r>
              <a:rPr lang="en-US" b="1" dirty="0" smtClean="0"/>
              <a:t>Chapter 9 – XML Schema Definition (XSD)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86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336</TotalTime>
  <Words>497</Words>
  <Application>Microsoft Office PowerPoint</Application>
  <PresentationFormat>On-screen Show (16:9)</PresentationFormat>
  <Paragraphs>100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ProfBurnett</vt:lpstr>
      <vt:lpstr>CMP 051 XML Introduction</vt:lpstr>
      <vt:lpstr>Outline</vt:lpstr>
      <vt:lpstr>Creating an External DTD</vt:lpstr>
      <vt:lpstr>Declaring an External DTD</vt:lpstr>
      <vt:lpstr>Declaring and Creating an Internal DTD</vt:lpstr>
      <vt:lpstr>Naming a Public External DTD</vt:lpstr>
      <vt:lpstr>Declaring a Public External DTD</vt:lpstr>
      <vt:lpstr>Review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28</cp:revision>
  <cp:lastPrinted>2015-01-20T10:46:47Z</cp:lastPrinted>
  <dcterms:created xsi:type="dcterms:W3CDTF">2015-01-19T22:35:44Z</dcterms:created>
  <dcterms:modified xsi:type="dcterms:W3CDTF">2015-03-23T21:23:19Z</dcterms:modified>
</cp:coreProperties>
</file>