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88" r:id="rId3"/>
    <p:sldId id="289" r:id="rId4"/>
    <p:sldId id="293" r:id="rId5"/>
    <p:sldId id="290" r:id="rId6"/>
    <p:sldId id="291" r:id="rId7"/>
    <p:sldId id="292" r:id="rId8"/>
    <p:sldId id="295" r:id="rId9"/>
    <p:sldId id="294" r:id="rId10"/>
    <p:sldId id="296" r:id="rId11"/>
  </p:sldIdLst>
  <p:sldSz cx="9144000" cy="5143500" type="screen16x9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D0FFE4C-D894-4A58-955B-3ECDF708A653}">
          <p14:sldIdLst>
            <p14:sldId id="256"/>
            <p14:sldId id="288"/>
            <p14:sldId id="289"/>
            <p14:sldId id="293"/>
            <p14:sldId id="290"/>
            <p14:sldId id="291"/>
            <p14:sldId id="292"/>
            <p14:sldId id="295"/>
            <p14:sldId id="294"/>
            <p14:sldId id="29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-702" y="-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844E40A-00FF-4300-B572-AFB5BE99E364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698500"/>
            <a:ext cx="62055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A3453EA-7F0A-4C16-8C43-A593C45B3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0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CMP 051</a:t>
            </a:r>
            <a:br>
              <a:rPr lang="en-US" dirty="0"/>
            </a:br>
            <a:r>
              <a:rPr lang="en-US" dirty="0"/>
              <a:t>XML </a:t>
            </a: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333750"/>
            <a:ext cx="7854696" cy="990600"/>
          </a:xfrm>
        </p:spPr>
        <p:txBody>
          <a:bodyPr>
            <a:noAutofit/>
          </a:bodyPr>
          <a:lstStyle/>
          <a:p>
            <a:r>
              <a:rPr lang="en-US" sz="1800" dirty="0"/>
              <a:t>Session </a:t>
            </a:r>
            <a:r>
              <a:rPr lang="en-US" sz="1800" dirty="0" smtClean="0"/>
              <a:t>III </a:t>
            </a:r>
          </a:p>
          <a:p>
            <a:r>
              <a:rPr lang="en-US" sz="1800" dirty="0" smtClean="0"/>
              <a:t>Chapter 7 – Entities and Notation in DTD’s</a:t>
            </a:r>
            <a:endParaRPr lang="en-US" sz="1800" dirty="0" smtClean="0">
              <a:effectLst/>
            </a:endParaRPr>
          </a:p>
          <a:p>
            <a:r>
              <a:rPr lang="en-US" sz="1800" dirty="0" smtClean="0"/>
              <a:t>http</a:t>
            </a:r>
            <a:r>
              <a:rPr lang="en-US" sz="1800" dirty="0"/>
              <a:t>://www.profburnett.com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General Entities</a:t>
            </a:r>
          </a:p>
          <a:p>
            <a:r>
              <a:rPr lang="en-US" dirty="0" smtClean="0"/>
              <a:t>Creating Unparsed Content</a:t>
            </a:r>
          </a:p>
          <a:p>
            <a:r>
              <a:rPr lang="en-US" dirty="0" smtClean="0"/>
              <a:t>Embedding Unparsed Content</a:t>
            </a:r>
          </a:p>
          <a:p>
            <a:r>
              <a:rPr lang="en-US" dirty="0" smtClean="0"/>
              <a:t>Parameter Entities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29200" y="1428750"/>
            <a:ext cx="37753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/>
              <a:t>Next:  Chapter 8 – Validation and </a:t>
            </a:r>
            <a:br>
              <a:rPr lang="en-US" b="1" i="1" dirty="0" smtClean="0"/>
            </a:br>
            <a:r>
              <a:rPr lang="en-US" b="1" i="1" dirty="0" smtClean="0"/>
              <a:t>Using DTDs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05013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General Entities</a:t>
            </a:r>
          </a:p>
          <a:p>
            <a:r>
              <a:rPr lang="en-US" dirty="0" smtClean="0"/>
              <a:t>Creating Unparsed Content</a:t>
            </a:r>
          </a:p>
          <a:p>
            <a:r>
              <a:rPr lang="en-US" dirty="0" smtClean="0"/>
              <a:t>Embedding Unparsed Content</a:t>
            </a:r>
          </a:p>
          <a:p>
            <a:r>
              <a:rPr lang="en-US" dirty="0" smtClean="0"/>
              <a:t>Parameter Entities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4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Entities are used to define shortcuts to special characters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Entities can be two types: general and parameter</a:t>
            </a:r>
            <a:endParaRPr lang="en-US" dirty="0"/>
          </a:p>
          <a:p>
            <a:r>
              <a:rPr lang="en-US" dirty="0" smtClean="0"/>
              <a:t>General entities </a:t>
            </a:r>
            <a:r>
              <a:rPr lang="en-US" dirty="0"/>
              <a:t>can be declared internal or </a:t>
            </a:r>
            <a:r>
              <a:rPr lang="en-US" dirty="0" smtClean="0"/>
              <a:t>external, parsed or unparsed</a:t>
            </a:r>
          </a:p>
          <a:p>
            <a:r>
              <a:rPr lang="en-US" dirty="0" smtClean="0"/>
              <a:t>Parameters </a:t>
            </a:r>
            <a:r>
              <a:rPr lang="en-US" dirty="0"/>
              <a:t>can be declared internal or external, </a:t>
            </a:r>
            <a:r>
              <a:rPr lang="en-US" dirty="0" smtClean="0"/>
              <a:t>but are always parsed. </a:t>
            </a:r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6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&amp; Using General Entities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2130" y="1780535"/>
            <a:ext cx="38940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Type 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&lt;!ENTITY</a:t>
            </a:r>
          </a:p>
          <a:p>
            <a:pPr marL="228600" indent="-228600">
              <a:buAutoNum type="arabicPeriod"/>
            </a:pPr>
            <a:r>
              <a:rPr lang="en-US" sz="1100" b="1" dirty="0">
                <a:latin typeface="+mj-lt"/>
                <a:cs typeface="Courier New" panose="02070309020205020404" pitchFamily="49" charset="0"/>
              </a:rPr>
              <a:t>Type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ent_name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where </a:t>
            </a:r>
            <a:r>
              <a:rPr lang="en-US" sz="1100" b="1" i="1" dirty="0" err="1">
                <a:latin typeface="+mj-lt"/>
                <a:cs typeface="Courier New" panose="02070309020205020404" pitchFamily="49" charset="0"/>
              </a:rPr>
              <a:t>ent_nam</a:t>
            </a:r>
            <a:r>
              <a:rPr lang="en-US" sz="1100" b="1" dirty="0" err="1">
                <a:latin typeface="+mj-lt"/>
                <a:cs typeface="Courier New" panose="02070309020205020404" pitchFamily="49" charset="0"/>
              </a:rPr>
              <a:t>e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 is name of the entity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.</a:t>
            </a:r>
          </a:p>
          <a:p>
            <a:pPr marL="228600" indent="-228600">
              <a:buFontTx/>
              <a:buAutoNum type="arabicPeriod"/>
            </a:pPr>
            <a:r>
              <a:rPr lang="en-US" sz="1100" b="1" dirty="0">
                <a:latin typeface="+mj-lt"/>
                <a:cs typeface="Courier New" panose="02070309020205020404" pitchFamily="49" charset="0"/>
              </a:rPr>
              <a:t>Type  </a:t>
            </a:r>
            <a:r>
              <a:rPr lang="en-US" sz="1100" b="1" dirty="0">
                <a:cs typeface="Courier New" panose="02070309020205020404" pitchFamily="49" charset="0"/>
              </a:rPr>
              <a:t>“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content” 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where content is the shortcut text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.</a:t>
            </a:r>
          </a:p>
          <a:p>
            <a:pPr marL="228600" indent="-228600">
              <a:buFontTx/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Type</a:t>
            </a:r>
            <a:r>
              <a:rPr lang="en-US" sz="1100" b="1" dirty="0" smtClean="0">
                <a:cs typeface="Courier New" panose="02070309020205020404" pitchFamily="49" charset="0"/>
              </a:rPr>
              <a:t>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to close out the entity definition.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8443" y="1754116"/>
            <a:ext cx="307007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&lt;!ENTITY </a:t>
            </a:r>
            <a:r>
              <a:rPr lang="en-US" sz="1000" b="1" dirty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wow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"Wonders of the World"&gt;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62130" y="1323335"/>
            <a:ext cx="3320058" cy="457200"/>
          </a:xfrm>
          <a:prstGeom prst="rect">
            <a:avLst/>
          </a:prstGeom>
        </p:spPr>
        <p:txBody>
          <a:bodyPr vert="horz" lIns="0" rIns="0" bIns="0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1" kern="120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Creating General Entities</a:t>
            </a:r>
            <a:endParaRPr lang="en-US" sz="24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62130" y="2653578"/>
            <a:ext cx="3320058" cy="457200"/>
          </a:xfrm>
          <a:prstGeom prst="rect">
            <a:avLst/>
          </a:prstGeom>
        </p:spPr>
        <p:txBody>
          <a:bodyPr vert="horz" lIns="0" rIns="0" bIns="0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1" kern="120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Using General Entities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462130" y="3345646"/>
            <a:ext cx="388920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Type in the XML document the   “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&amp;”</a:t>
            </a:r>
          </a:p>
          <a:p>
            <a:pPr marL="228600" indent="-228600">
              <a:buFontTx/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Type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ent_name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where </a:t>
            </a:r>
            <a:r>
              <a:rPr lang="en-US" sz="1100" b="1" i="1" dirty="0" err="1">
                <a:latin typeface="+mj-lt"/>
                <a:cs typeface="Courier New" panose="02070309020205020404" pitchFamily="49" charset="0"/>
              </a:rPr>
              <a:t>ent_name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 is name of the entity</a:t>
            </a:r>
            <a:r>
              <a:rPr lang="en-US" sz="1100" b="1" dirty="0">
                <a:cs typeface="Courier New" panose="02070309020205020404" pitchFamily="49" charset="0"/>
              </a:rPr>
              <a:t>. </a:t>
            </a:r>
            <a:endParaRPr lang="en-US" sz="1100" b="1" dirty="0" smtClean="0">
              <a:cs typeface="Courier New" panose="02070309020205020404" pitchFamily="49" charset="0"/>
            </a:endParaRPr>
          </a:p>
          <a:p>
            <a:pPr marL="228600" indent="-228600">
              <a:buFontTx/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Type  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a </a:t>
            </a:r>
            <a:r>
              <a:rPr lang="en-US" sz="1100" b="1" dirty="0">
                <a:cs typeface="Courier New" panose="02070309020205020404" pitchFamily="49" charset="0"/>
              </a:rPr>
              <a:t>; 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after the entity name.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78443" y="2825475"/>
            <a:ext cx="41083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&lt;story&gt;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The first and most interesting fact about the gardens is that there is significant controversy about whether the gardens existed at all.&lt;para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  <a:p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 </a:t>
            </a:r>
          </a:p>
          <a:p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Regardless 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of the final outcome, it is interesting to note that the imagination of the poets and ancient historians have created one of the </a:t>
            </a:r>
            <a:r>
              <a:rPr lang="en-US" sz="900" b="1" dirty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&amp;wow</a:t>
            </a:r>
            <a:r>
              <a:rPr lang="en-US" sz="900" b="1" dirty="0" smtClean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;.</a:t>
            </a:r>
          </a:p>
          <a:p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story&gt;</a:t>
            </a:r>
          </a:p>
        </p:txBody>
      </p:sp>
    </p:spTree>
    <p:extLst>
      <p:ext uri="{BB962C8B-B14F-4D97-AF65-F5344CB8AC3E}">
        <p14:creationId xmlns:p14="http://schemas.microsoft.com/office/powerpoint/2010/main" val="416096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595884"/>
          </a:xfrm>
        </p:spPr>
        <p:txBody>
          <a:bodyPr>
            <a:noAutofit/>
          </a:bodyPr>
          <a:lstStyle/>
          <a:p>
            <a:r>
              <a:rPr lang="en-US" sz="3400" dirty="0" smtClean="0"/>
              <a:t>Creating and Using External General Entities</a:t>
            </a:r>
            <a:endParaRPr lang="en-US" sz="3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Carl M. Burnett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5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047750"/>
            <a:ext cx="4517877" cy="381000"/>
          </a:xfrm>
          <a:prstGeom prst="rect">
            <a:avLst/>
          </a:prstGeom>
        </p:spPr>
        <p:txBody>
          <a:bodyPr vert="horz" lIns="0" rIns="0" bIns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1" kern="120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Creating External General Entities</a:t>
            </a:r>
            <a:endParaRPr lang="en-US" sz="24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20976" y="2587099"/>
            <a:ext cx="4191000" cy="457200"/>
          </a:xfrm>
          <a:prstGeom prst="rect">
            <a:avLst/>
          </a:prstGeom>
        </p:spPr>
        <p:txBody>
          <a:bodyPr vert="horz" lIns="0" rIns="0" bIns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1" kern="120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Using External General Entities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52215" y="1512540"/>
            <a:ext cx="386035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Type 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&lt;!ENTITY</a:t>
            </a:r>
          </a:p>
          <a:p>
            <a:pPr marL="228600" indent="-228600">
              <a:buFontTx/>
              <a:buAutoNum type="arabicPeriod"/>
            </a:pPr>
            <a:r>
              <a:rPr lang="en-US" sz="1100" b="1" dirty="0">
                <a:latin typeface="+mj-lt"/>
                <a:cs typeface="Courier New" panose="02070309020205020404" pitchFamily="49" charset="0"/>
              </a:rPr>
              <a:t>Type</a:t>
            </a:r>
            <a:r>
              <a:rPr lang="en-US" sz="1100" b="1" dirty="0">
                <a:cs typeface="Courier New" panose="02070309020205020404" pitchFamily="49" charset="0"/>
              </a:rPr>
              <a:t>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ent_name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where </a:t>
            </a:r>
            <a:r>
              <a:rPr lang="en-US" sz="1100" b="1" i="1" dirty="0" err="1">
                <a:latin typeface="+mj-lt"/>
                <a:cs typeface="Courier New" panose="02070309020205020404" pitchFamily="49" charset="0"/>
              </a:rPr>
              <a:t>ent_name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 is name of the entity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.</a:t>
            </a:r>
          </a:p>
          <a:p>
            <a:pPr marL="228600" indent="-228600">
              <a:buFontTx/>
              <a:buAutoNum type="arabicPeriod"/>
            </a:pPr>
            <a:r>
              <a:rPr lang="en-US" sz="1100" b="1" dirty="0">
                <a:latin typeface="+mj-lt"/>
                <a:cs typeface="Courier New" panose="02070309020205020404" pitchFamily="49" charset="0"/>
              </a:rPr>
              <a:t>Type  </a:t>
            </a:r>
            <a:r>
              <a:rPr lang="en-US" sz="1100" b="1" dirty="0">
                <a:cs typeface="Courier New" panose="02070309020205020404" pitchFamily="49" charset="0"/>
              </a:rPr>
              <a:t>“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SYSTEM ” 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to indicate the entity is external.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 </a:t>
            </a:r>
          </a:p>
          <a:p>
            <a:pPr marL="228600" indent="-228600">
              <a:buFontTx/>
              <a:buAutoNum type="arabicPeriod"/>
            </a:pPr>
            <a:r>
              <a:rPr lang="en-US" sz="1100" b="1" dirty="0">
                <a:latin typeface="+mj-lt"/>
                <a:cs typeface="Courier New" panose="02070309020205020404" pitchFamily="49" charset="0"/>
              </a:rPr>
              <a:t>Type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entity.uri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” 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where the </a:t>
            </a:r>
            <a:r>
              <a:rPr lang="en-US" sz="1100" b="1" i="1" dirty="0" err="1">
                <a:latin typeface="+mj-lt"/>
                <a:cs typeface="Courier New" panose="02070309020205020404" pitchFamily="49" charset="0"/>
              </a:rPr>
              <a:t>entity.uri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 file is located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.</a:t>
            </a:r>
          </a:p>
          <a:p>
            <a:pPr marL="228600" indent="-228600">
              <a:buFontTx/>
              <a:buAutoNum type="arabicPeriod"/>
            </a:pPr>
            <a:r>
              <a:rPr lang="en-US" sz="1100" b="1" dirty="0">
                <a:latin typeface="+mj-lt"/>
                <a:cs typeface="Courier New" panose="02070309020205020404" pitchFamily="49" charset="0"/>
              </a:rPr>
              <a:t>Type</a:t>
            </a:r>
            <a:r>
              <a:rPr lang="en-US" sz="1100" b="1" dirty="0">
                <a:cs typeface="Courier New" panose="02070309020205020404" pitchFamily="49" charset="0"/>
              </a:rPr>
              <a:t>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to close out the entity definition.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 </a:t>
            </a:r>
            <a:endParaRPr lang="en-US" sz="11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00600" y="1433921"/>
            <a:ext cx="349326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&lt;!ENTITY </a:t>
            </a:r>
            <a:r>
              <a:rPr lang="en-US" sz="1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garden_story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SYSTEM “</a:t>
            </a:r>
            <a:r>
              <a:rPr lang="en-US" sz="1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garden.ent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.&gt;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00600" y="1706374"/>
            <a:ext cx="4191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err="1" smtClean="0">
                <a:latin typeface="+mj-lt"/>
                <a:cs typeface="Courier New" panose="02070309020205020404" pitchFamily="49" charset="0"/>
              </a:rPr>
              <a:t>entity.ent</a:t>
            </a:r>
            <a:r>
              <a:rPr lang="en-US" sz="1000" b="1" dirty="0" smtClean="0">
                <a:latin typeface="+mj-lt"/>
                <a:cs typeface="Courier New" panose="02070309020205020404" pitchFamily="49" charset="0"/>
              </a:rPr>
              <a:t> file</a:t>
            </a:r>
          </a:p>
          <a:p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story&gt;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The first and most interesting fact about the gardens is that there is significant controversy about whether the gardens existed at all.&lt;para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 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ancient 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historians have created one of the &amp;wow;.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story&gt;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57200" y="3125494"/>
            <a:ext cx="42258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Add 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&lt;standalone=“no”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to the XML declaration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228600" indent="-228600">
              <a:buAutoNum type="arabicPeriod"/>
            </a:pPr>
            <a:r>
              <a:rPr lang="en-US" sz="1100" b="1" dirty="0">
                <a:latin typeface="+mj-lt"/>
                <a:cs typeface="Courier New" panose="02070309020205020404" pitchFamily="49" charset="0"/>
              </a:rPr>
              <a:t>Type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in the XML document where the </a:t>
            </a:r>
            <a:r>
              <a:rPr lang="en-US" sz="1100" b="1" i="1" dirty="0" err="1">
                <a:latin typeface="+mj-lt"/>
                <a:cs typeface="Courier New" panose="02070309020205020404" pitchFamily="49" charset="0"/>
              </a:rPr>
              <a:t>ent_name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 is to be used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.</a:t>
            </a:r>
          </a:p>
          <a:p>
            <a:pPr marL="228600" indent="-228600">
              <a:buFontTx/>
              <a:buAutoNum type="arabicPeriod"/>
            </a:pPr>
            <a:r>
              <a:rPr lang="en-US" sz="1100" b="1" dirty="0">
                <a:latin typeface="+mj-lt"/>
                <a:cs typeface="Courier New" panose="02070309020205020404" pitchFamily="49" charset="0"/>
              </a:rPr>
              <a:t>Type </a:t>
            </a:r>
            <a:r>
              <a:rPr lang="en-US" sz="1100" b="1" dirty="0">
                <a:cs typeface="Courier New" panose="02070309020205020404" pitchFamily="49" charset="0"/>
              </a:rPr>
              <a:t>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ent_name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where</a:t>
            </a:r>
            <a:r>
              <a:rPr lang="en-US" sz="1100" b="1" i="1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1100" b="1" i="1" dirty="0" err="1">
                <a:latin typeface="+mj-lt"/>
                <a:cs typeface="Courier New" panose="02070309020205020404" pitchFamily="49" charset="0"/>
              </a:rPr>
              <a:t>ent_name</a:t>
            </a:r>
            <a:r>
              <a:rPr lang="en-US" sz="1100" b="1" i="1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is name of the entity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.</a:t>
            </a:r>
          </a:p>
          <a:p>
            <a:pPr marL="228600" indent="-228600">
              <a:buFontTx/>
              <a:buAutoNum type="arabicPeriod"/>
            </a:pPr>
            <a:r>
              <a:rPr lang="en-US" sz="1100" b="1" dirty="0">
                <a:latin typeface="+mj-lt"/>
                <a:cs typeface="Courier New" panose="02070309020205020404" pitchFamily="49" charset="0"/>
              </a:rPr>
              <a:t>Type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to close out the entity definition.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820540" y="3381911"/>
            <a:ext cx="380104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standalone="no</a:t>
            </a:r>
            <a:r>
              <a:rPr lang="it-IT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"?&gt;</a:t>
            </a:r>
            <a:br>
              <a:rPr lang="it-IT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it-IT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 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history&gt;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year_built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era="BC"&gt;600&lt;/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year_built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year_destroyed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era="BC"&gt;226&lt;/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year_destroyed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how_destroyed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&gt;earthquake&lt;/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how_destroyed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&amp;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gardens_story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history&gt;</a:t>
            </a:r>
          </a:p>
        </p:txBody>
      </p:sp>
    </p:spTree>
    <p:extLst>
      <p:ext uri="{BB962C8B-B14F-4D97-AF65-F5344CB8AC3E}">
        <p14:creationId xmlns:p14="http://schemas.microsoft.com/office/powerpoint/2010/main" val="423672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595884"/>
          </a:xfrm>
        </p:spPr>
        <p:txBody>
          <a:bodyPr>
            <a:normAutofit fontScale="90000"/>
          </a:bodyPr>
          <a:lstStyle/>
          <a:p>
            <a:r>
              <a:rPr lang="en-US" dirty="0"/>
              <a:t>Creating Unparsed Content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2215" y="1463754"/>
            <a:ext cx="38619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In the DTD where you want to embed the content type  </a:t>
            </a:r>
            <a:br>
              <a:rPr lang="en-US" sz="1100" b="1" dirty="0" smtClean="0">
                <a:latin typeface="+mj-lt"/>
                <a:cs typeface="Courier New" panose="02070309020205020404" pitchFamily="49" charset="0"/>
              </a:rPr>
            </a:b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    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NOTATION_n_name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where </a:t>
            </a:r>
            <a:r>
              <a:rPr lang="en-US" sz="1100" b="1" i="1" dirty="0" err="1" smtClean="0">
                <a:latin typeface="+mj-lt"/>
                <a:cs typeface="Courier New" panose="02070309020205020404" pitchFamily="49" charset="0"/>
              </a:rPr>
              <a:t>n_nam</a:t>
            </a:r>
            <a:r>
              <a:rPr lang="en-US" sz="1100" b="1" dirty="0" err="1" smtClean="0">
                <a:latin typeface="+mj-lt"/>
                <a:cs typeface="Courier New" panose="02070309020205020404" pitchFamily="49" charset="0"/>
              </a:rPr>
              <a:t>e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 is the content.</a:t>
            </a:r>
          </a:p>
          <a:p>
            <a:pPr marL="228600" indent="-228600">
              <a:buFontTx/>
              <a:buAutoNum type="arabicPeriod"/>
            </a:pPr>
            <a:r>
              <a:rPr lang="en-US" sz="1100" b="1" dirty="0">
                <a:latin typeface="+mj-lt"/>
                <a:cs typeface="Courier New" panose="02070309020205020404" pitchFamily="49" charset="0"/>
              </a:rPr>
              <a:t>Type</a:t>
            </a:r>
            <a:r>
              <a:rPr lang="en-US" sz="1100" b="1" dirty="0">
                <a:cs typeface="Courier New" panose="02070309020205020404" pitchFamily="49" charset="0"/>
              </a:rPr>
              <a:t> 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lang="en-US" sz="1100" b="1" dirty="0">
                <a:cs typeface="Courier New" panose="02070309020205020404" pitchFamily="49" charset="0"/>
              </a:rPr>
              <a:t>.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 </a:t>
            </a:r>
          </a:p>
          <a:p>
            <a:pPr marL="228600" indent="-228600">
              <a:buFontTx/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Type </a:t>
            </a:r>
            <a:r>
              <a:rPr lang="en-US" sz="1100" b="1" dirty="0" smtClean="0">
                <a:cs typeface="Courier New" panose="02070309020205020404" pitchFamily="49" charset="0"/>
              </a:rPr>
              <a:t>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notation.instr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” 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where </a:t>
            </a:r>
            <a:r>
              <a:rPr lang="en-US" sz="1100" b="1" i="1" dirty="0" err="1">
                <a:latin typeface="+mj-lt"/>
                <a:cs typeface="Courier New" panose="02070309020205020404" pitchFamily="49" charset="0"/>
              </a:rPr>
              <a:t>notation.instr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 is the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/>
            </a:r>
            <a:br>
              <a:rPr lang="en-US" sz="1100" b="1" dirty="0" smtClean="0">
                <a:latin typeface="+mj-lt"/>
                <a:cs typeface="Courier New" panose="02070309020205020404" pitchFamily="49" charset="0"/>
              </a:rPr>
            </a:b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URI 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for the unparsed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content. </a:t>
            </a:r>
          </a:p>
          <a:p>
            <a:pPr marL="228600" indent="-228600">
              <a:buFontTx/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Type</a:t>
            </a:r>
            <a:r>
              <a:rPr lang="en-US" sz="1100" b="1" dirty="0" smtClean="0">
                <a:cs typeface="Courier New" panose="02070309020205020404" pitchFamily="49" charset="0"/>
              </a:rPr>
              <a:t>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to complete the notation.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209374" y="1482930"/>
            <a:ext cx="32004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&lt;!ELEMENT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ancient_wonders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(wonder*)&gt;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&lt;!ELEMENT wonder (name+, photo)&gt;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&lt;!ELEMENT name (#PCDATA) 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&lt;!ATTLIST name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language CDATA #REQUIRED&gt;</a:t>
            </a:r>
          </a:p>
          <a:p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smtClean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NOTATION jpg SYSTEM "image/jpeg"&gt;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60761" y="1047750"/>
            <a:ext cx="2284599" cy="367284"/>
          </a:xfrm>
          <a:prstGeom prst="rect">
            <a:avLst/>
          </a:prstGeom>
        </p:spPr>
        <p:txBody>
          <a:bodyPr vert="horz" lIns="0" rIns="0" bIns="0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1" kern="120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To Create a Notation</a:t>
            </a:r>
            <a:endParaRPr lang="en-US" sz="20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08277" y="2654268"/>
            <a:ext cx="4733658" cy="367284"/>
          </a:xfrm>
          <a:prstGeom prst="rect">
            <a:avLst/>
          </a:prstGeom>
        </p:spPr>
        <p:txBody>
          <a:bodyPr vert="horz" lIns="0" rIns="0" bIns="0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1" kern="120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To define an entity for the unparsed content 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498462" y="3051902"/>
            <a:ext cx="3860352" cy="16158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After the notation declaration type,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&lt;!ENTITY</a:t>
            </a:r>
          </a:p>
          <a:p>
            <a:pPr marL="228600" indent="-228600">
              <a:buFontTx/>
              <a:buAutoNum type="arabicPeriod"/>
            </a:pPr>
            <a:r>
              <a:rPr lang="en-US" sz="1100" b="1" dirty="0">
                <a:latin typeface="+mj-lt"/>
                <a:cs typeface="Courier New" panose="02070309020205020404" pitchFamily="49" charset="0"/>
              </a:rPr>
              <a:t>Type</a:t>
            </a:r>
            <a:r>
              <a:rPr lang="en-US" sz="1100" b="1" dirty="0">
                <a:cs typeface="Courier New" panose="02070309020205020404" pitchFamily="49" charset="0"/>
              </a:rPr>
              <a:t>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ent_name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where</a:t>
            </a:r>
            <a:r>
              <a:rPr lang="en-US" sz="1100" b="1" i="1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1100" b="1" i="1" dirty="0" err="1">
                <a:latin typeface="+mj-lt"/>
                <a:cs typeface="Courier New" panose="02070309020205020404" pitchFamily="49" charset="0"/>
              </a:rPr>
              <a:t>ent_name</a:t>
            </a:r>
            <a:r>
              <a:rPr lang="en-US" sz="1100" b="1" i="1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is the name for the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/>
            </a:r>
            <a:br>
              <a:rPr lang="en-US" sz="1100" b="1" dirty="0" smtClean="0">
                <a:latin typeface="+mj-lt"/>
                <a:cs typeface="Courier New" panose="02070309020205020404" pitchFamily="49" charset="0"/>
              </a:rPr>
            </a:b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external entity</a:t>
            </a:r>
          </a:p>
          <a:p>
            <a:pPr marL="228600" indent="-228600">
              <a:buFontTx/>
              <a:buAutoNum type="arabicPeriod"/>
            </a:pPr>
            <a:r>
              <a:rPr lang="en-US" sz="1100" b="1" dirty="0">
                <a:latin typeface="+mj-lt"/>
                <a:cs typeface="Courier New" panose="02070309020205020404" pitchFamily="49" charset="0"/>
              </a:rPr>
              <a:t>Type 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lang="en-US" sz="1100" b="1" dirty="0">
                <a:cs typeface="Courier New" panose="02070309020205020404" pitchFamily="49" charset="0"/>
              </a:rPr>
              <a:t>. </a:t>
            </a:r>
          </a:p>
          <a:p>
            <a:pPr marL="228600" indent="-228600">
              <a:buFontTx/>
              <a:buAutoNum type="arabicPeriod"/>
            </a:pPr>
            <a:r>
              <a:rPr lang="en-US" sz="1100" b="1" dirty="0">
                <a:latin typeface="+mj-lt"/>
                <a:cs typeface="Courier New" panose="02070309020205020404" pitchFamily="49" charset="0"/>
              </a:rPr>
              <a:t>Type 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entity.uri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” 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where</a:t>
            </a:r>
            <a:r>
              <a:rPr lang="en-US" sz="1100" b="1" i="1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1100" b="1" i="1" dirty="0" err="1">
                <a:latin typeface="+mj-lt"/>
                <a:cs typeface="Courier New" panose="02070309020205020404" pitchFamily="49" charset="0"/>
              </a:rPr>
              <a:t>entity.uri</a:t>
            </a:r>
            <a:r>
              <a:rPr lang="en-US" sz="1100" b="1" i="1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is the location of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/>
            </a:r>
            <a:br>
              <a:rPr lang="en-US" sz="1100" b="1" dirty="0" smtClean="0">
                <a:latin typeface="+mj-lt"/>
                <a:cs typeface="Courier New" panose="02070309020205020404" pitchFamily="49" charset="0"/>
              </a:rPr>
            </a:b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the file.</a:t>
            </a:r>
          </a:p>
          <a:p>
            <a:pPr marL="228600" indent="-228600">
              <a:buFontTx/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Type </a:t>
            </a:r>
            <a:r>
              <a:rPr lang="en-US" sz="1100" b="1" dirty="0" smtClean="0">
                <a:cs typeface="Courier New" panose="02070309020205020404" pitchFamily="49" charset="0"/>
              </a:rPr>
              <a:t>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SNDATA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n_name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where </a:t>
            </a:r>
            <a:r>
              <a:rPr lang="en-US" sz="1100" b="1" i="1" dirty="0" err="1">
                <a:latin typeface="+mj-lt"/>
                <a:cs typeface="Courier New" panose="02070309020205020404" pitchFamily="49" charset="0"/>
              </a:rPr>
              <a:t>n_name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 is the unparsed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/>
            </a:r>
            <a:br>
              <a:rPr lang="en-US" sz="1100" b="1" dirty="0" smtClean="0">
                <a:latin typeface="+mj-lt"/>
                <a:cs typeface="Courier New" panose="02070309020205020404" pitchFamily="49" charset="0"/>
              </a:rPr>
            </a:b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content 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name</a:t>
            </a:r>
            <a:r>
              <a:rPr lang="en-US" sz="1100" b="1" dirty="0">
                <a:cs typeface="Courier New" panose="02070309020205020404" pitchFamily="49" charset="0"/>
              </a:rPr>
              <a:t>. </a:t>
            </a:r>
            <a:endParaRPr lang="en-US" sz="1100" b="1" dirty="0" smtClean="0">
              <a:cs typeface="Courier New" panose="02070309020205020404" pitchFamily="49" charset="0"/>
            </a:endParaRPr>
          </a:p>
          <a:p>
            <a:pPr marL="228600" indent="-228600">
              <a:buFontTx/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Type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to complete the definition.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57800" y="3267346"/>
            <a:ext cx="3200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&lt;!ELEMENT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ancient_wonders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(wonder*)&gt;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&lt;!ELEMENT wonder (name+, photo)&gt;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&lt;!ELEMENT name (#PCDATA) 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&lt;!ATTLIST name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language CDATA #REQUIRED&gt;</a:t>
            </a:r>
          </a:p>
          <a:p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NOTATION jpg SYSTEM "image/jpeg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&lt;!ENTITY </a:t>
            </a:r>
            <a:r>
              <a:rPr lang="en-US" sz="1000" b="1" dirty="0" err="1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lighthouse_pic</a:t>
            </a:r>
            <a:r>
              <a:rPr lang="en-US" sz="1000" b="1" dirty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SYSTEM </a:t>
            </a:r>
          </a:p>
          <a:p>
            <a:r>
              <a:rPr lang="en-US" sz="1000" b="1" dirty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         "lighthouse.jpg" NDATA jpg&gt;</a:t>
            </a:r>
          </a:p>
        </p:txBody>
      </p:sp>
    </p:spTree>
    <p:extLst>
      <p:ext uri="{BB962C8B-B14F-4D97-AF65-F5344CB8AC3E}">
        <p14:creationId xmlns:p14="http://schemas.microsoft.com/office/powerpoint/2010/main" val="416096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519684"/>
          </a:xfrm>
        </p:spPr>
        <p:txBody>
          <a:bodyPr>
            <a:normAutofit fontScale="90000"/>
          </a:bodyPr>
          <a:lstStyle/>
          <a:p>
            <a:r>
              <a:rPr lang="en-US" dirty="0"/>
              <a:t>Embedding Unparsed Content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2215" y="1512540"/>
            <a:ext cx="418095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In the DTD first define and declare an element. </a:t>
            </a:r>
          </a:p>
          <a:p>
            <a:pPr marL="228600" indent="-228600"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Type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&lt;!ATTLIST tag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where tag is the element you defined. </a:t>
            </a:r>
          </a:p>
          <a:p>
            <a:pPr marL="228600" indent="-228600"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Type </a:t>
            </a:r>
            <a:r>
              <a:rPr lang="en-US" sz="1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att_name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 where </a:t>
            </a:r>
            <a:r>
              <a:rPr lang="en-US" sz="1100" b="1" i="1" dirty="0" err="1" smtClean="0">
                <a:latin typeface="+mj-lt"/>
                <a:cs typeface="Courier New" panose="02070309020205020404" pitchFamily="49" charset="0"/>
              </a:rPr>
              <a:t>att_name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 is the name of the attribute. </a:t>
            </a:r>
          </a:p>
          <a:p>
            <a:pPr marL="228600" indent="-228600"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Type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ENTITY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or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ENTITIES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 to reference that this is an </a:t>
            </a:r>
            <a:br>
              <a:rPr lang="en-US" sz="1100" b="1" dirty="0" smtClean="0">
                <a:latin typeface="+mj-lt"/>
                <a:cs typeface="Courier New" panose="02070309020205020404" pitchFamily="49" charset="0"/>
              </a:rPr>
            </a:b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unparsed entity.</a:t>
            </a:r>
          </a:p>
          <a:p>
            <a:pPr marL="228600" indent="-228600">
              <a:buAutoNum type="arabicPeriod"/>
            </a:pPr>
            <a:r>
              <a:rPr lang="en-US" sz="1100" b="1" dirty="0">
                <a:latin typeface="+mj-lt"/>
                <a:cs typeface="Courier New" panose="02070309020205020404" pitchFamily="49" charset="0"/>
              </a:rPr>
              <a:t>Type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 to complete the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attribute definition. </a:t>
            </a:r>
            <a:endParaRPr lang="en-US" sz="11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60761" y="1047750"/>
            <a:ext cx="5178039" cy="367284"/>
          </a:xfrm>
          <a:prstGeom prst="rect">
            <a:avLst/>
          </a:prstGeom>
        </p:spPr>
        <p:txBody>
          <a:bodyPr vert="horz" lIns="0" rIns="0" bIns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1" kern="120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To Declare the Attribute for the Unparsed Entity </a:t>
            </a:r>
            <a:endParaRPr lang="en-US" sz="20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62973" y="2874104"/>
            <a:ext cx="5648058" cy="367284"/>
          </a:xfrm>
          <a:prstGeom prst="rect">
            <a:avLst/>
          </a:prstGeom>
        </p:spPr>
        <p:txBody>
          <a:bodyPr vert="horz" lIns="0" rIns="0" bIns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1" kern="120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To Embed an Unparsed Entity into a XML Document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498462" y="3250865"/>
            <a:ext cx="3985386" cy="1277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In the XML document that </a:t>
            </a:r>
            <a:r>
              <a:rPr lang="en-US" sz="1100" b="1" dirty="0" err="1" smtClean="0">
                <a:latin typeface="+mj-lt"/>
                <a:cs typeface="Courier New" panose="02070309020205020404" pitchFamily="49" charset="0"/>
              </a:rPr>
              <a:t>referes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 to the DTD add: </a:t>
            </a:r>
            <a:br>
              <a:rPr lang="en-US" sz="1100" b="1" dirty="0" smtClean="0">
                <a:latin typeface="+mj-lt"/>
                <a:cs typeface="Courier New" panose="02070309020205020404" pitchFamily="49" charset="0"/>
              </a:rPr>
            </a:b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standalone=“no”</a:t>
            </a:r>
          </a:p>
          <a:p>
            <a:pPr marL="228600" indent="-228600"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In the body of the XML document within the attribute </a:t>
            </a:r>
            <a:br>
              <a:rPr lang="en-US" sz="1100" b="1" dirty="0" smtClean="0">
                <a:latin typeface="+mj-lt"/>
                <a:cs typeface="Courier New" panose="02070309020205020404" pitchFamily="49" charset="0"/>
              </a:rPr>
            </a:b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declared with an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ENTITY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 type,</a:t>
            </a:r>
            <a:br>
              <a:rPr lang="en-US" sz="1100" b="1" dirty="0" smtClean="0">
                <a:latin typeface="+mj-lt"/>
                <a:cs typeface="Courier New" panose="02070309020205020404" pitchFamily="49" charset="0"/>
              </a:rPr>
            </a:br>
            <a:r>
              <a:rPr lang="en-US" sz="1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att_name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=“</a:t>
            </a:r>
            <a:r>
              <a:rPr lang="en-US" sz="1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ent_name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where </a:t>
            </a:r>
            <a:r>
              <a:rPr lang="en-US" sz="1100" b="1" i="1" dirty="0" err="1" smtClean="0">
                <a:latin typeface="+mj-lt"/>
                <a:cs typeface="Courier New" panose="02070309020205020404" pitchFamily="49" charset="0"/>
              </a:rPr>
              <a:t>att_name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 is the name of </a:t>
            </a:r>
            <a:br>
              <a:rPr lang="en-US" sz="1100" b="1" dirty="0" smtClean="0">
                <a:latin typeface="+mj-lt"/>
                <a:cs typeface="Courier New" panose="02070309020205020404" pitchFamily="49" charset="0"/>
              </a:rPr>
            </a:b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the unparsed entity declared. </a:t>
            </a:r>
          </a:p>
          <a:p>
            <a:pPr marL="228600" indent="-228600">
              <a:buAutoNum type="arabicPeriod"/>
            </a:pPr>
            <a:endParaRPr lang="en-US" sz="11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86471" y="1411010"/>
            <a:ext cx="35315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&lt;!ELEMENT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ancient_wonders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(wonder*)&gt;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&lt;!ELEMENT wonder (name+, photo)&gt;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&lt;!ELEMENT name (#PCDATA) 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&lt;!ATTLIST name 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language 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CDATA #REQUIRED&gt;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NOTATION jpg SYSTEM "image/jpeg"&gt;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&lt;!ENTITY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lighthouse_pic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SYSTEM 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“lighthouse.jpg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 NDATA jpg&gt;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photo EMPTY&gt;</a:t>
            </a:r>
          </a:p>
          <a:p>
            <a:r>
              <a:rPr lang="en-US" sz="1000" b="1" dirty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&lt;!ATTLIST photo </a:t>
            </a:r>
            <a:r>
              <a:rPr lang="en-US" sz="1000" b="1" dirty="0" smtClean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source </a:t>
            </a:r>
            <a:r>
              <a:rPr lang="en-US" sz="1000" b="1" dirty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ENTITY #REQUIRED&gt;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977213" y="3241388"/>
            <a:ext cx="332858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standalone="no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"?&gt;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ancient_wonders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wonder&gt;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language="English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Lighthouse 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of Alexandria&lt;/name&gt;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language="Greek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l-G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ὁ </a:t>
            </a:r>
            <a:r>
              <a:rPr lang="el-G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Φάρος τῆς Ἀλεξανδρείας&lt;/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000" b="1" dirty="0" smtClean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photo source="</a:t>
            </a:r>
            <a:r>
              <a:rPr lang="en-US" sz="1000" b="1" dirty="0" err="1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lighthouse_pic</a:t>
            </a:r>
            <a:r>
              <a:rPr lang="en-US" sz="1000" b="1" dirty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&lt;/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wonder&gt;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ancient_wonders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16096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519684"/>
          </a:xfrm>
        </p:spPr>
        <p:txBody>
          <a:bodyPr>
            <a:noAutofit/>
          </a:bodyPr>
          <a:lstStyle/>
          <a:p>
            <a:r>
              <a:rPr lang="en-US" sz="4000" dirty="0" smtClean="0"/>
              <a:t>Creating and Using Parameter Entities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3639" y="1463754"/>
            <a:ext cx="3983783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In the DTD type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&lt;!ENTITY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to begin the definition.  </a:t>
            </a:r>
          </a:p>
          <a:p>
            <a:pPr marL="228600" indent="-228600"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Type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 (space)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to note that the entity is a parameter.  </a:t>
            </a:r>
          </a:p>
          <a:p>
            <a:pPr marL="228600" indent="-228600"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Type </a:t>
            </a:r>
            <a:r>
              <a:rPr lang="en-US" sz="1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ent_name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 where </a:t>
            </a:r>
            <a:r>
              <a:rPr lang="en-US" sz="1100" b="1" i="1" dirty="0" err="1" smtClean="0">
                <a:latin typeface="+mj-lt"/>
                <a:cs typeface="Courier New" panose="02070309020205020404" pitchFamily="49" charset="0"/>
              </a:rPr>
              <a:t>ent_name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 is the name of the entity. </a:t>
            </a:r>
          </a:p>
          <a:p>
            <a:pPr marL="228600" indent="-228600"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Type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“content”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where “</a:t>
            </a:r>
            <a:r>
              <a:rPr lang="en-US" sz="1100" b="1" i="1" dirty="0" smtClean="0">
                <a:latin typeface="+mj-lt"/>
                <a:cs typeface="Courier New" panose="02070309020205020404" pitchFamily="49" charset="0"/>
              </a:rPr>
              <a:t>content”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 is the shortcut text.</a:t>
            </a:r>
          </a:p>
          <a:p>
            <a:pPr marL="228600" indent="-228600">
              <a:buAutoNum type="arabicPeriod"/>
            </a:pPr>
            <a:r>
              <a:rPr lang="en-US" sz="1100" b="1" dirty="0">
                <a:latin typeface="+mj-lt"/>
                <a:cs typeface="Courier New" panose="02070309020205020404" pitchFamily="49" charset="0"/>
              </a:rPr>
              <a:t>Type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 to complete the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entity definition. </a:t>
            </a:r>
            <a:endParaRPr lang="en-US" sz="11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2215" y="1038840"/>
            <a:ext cx="4119785" cy="367284"/>
          </a:xfrm>
          <a:prstGeom prst="rect">
            <a:avLst/>
          </a:prstGeom>
        </p:spPr>
        <p:txBody>
          <a:bodyPr vert="horz" lIns="0" rIns="0" bIns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1" kern="120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To Create a Parameter Entity </a:t>
            </a:r>
            <a:endParaRPr lang="en-US" sz="20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32275" y="2583485"/>
            <a:ext cx="4119785" cy="367284"/>
          </a:xfrm>
          <a:prstGeom prst="rect">
            <a:avLst/>
          </a:prstGeom>
        </p:spPr>
        <p:txBody>
          <a:bodyPr vert="horz" lIns="0" rIns="0" bIns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1" kern="120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To Use a Parameter Entity 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452215" y="3105150"/>
            <a:ext cx="392126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In the DTD type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to begin the definition.  </a:t>
            </a:r>
          </a:p>
          <a:p>
            <a:pPr marL="228600" indent="-228600"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Then Type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ent_name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 where </a:t>
            </a:r>
            <a:r>
              <a:rPr lang="en-US" sz="1100" b="1" i="1" dirty="0" err="1">
                <a:latin typeface="+mj-lt"/>
                <a:cs typeface="Courier New" panose="02070309020205020404" pitchFamily="49" charset="0"/>
              </a:rPr>
              <a:t>ent_name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 is the name of the </a:t>
            </a:r>
            <a:br>
              <a:rPr lang="en-US" sz="1100" b="1" dirty="0">
                <a:latin typeface="+mj-lt"/>
                <a:cs typeface="Courier New" panose="02070309020205020404" pitchFamily="49" charset="0"/>
              </a:rPr>
            </a:b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entity.  </a:t>
            </a:r>
            <a:endParaRPr lang="en-US" sz="1100" b="1" dirty="0">
              <a:latin typeface="+mj-lt"/>
              <a:cs typeface="Courier New" panose="02070309020205020404" pitchFamily="49" charset="0"/>
            </a:endParaRPr>
          </a:p>
          <a:p>
            <a:pPr marL="228600" indent="-228600"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Finally type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to close out the expression. </a:t>
            </a:r>
          </a:p>
        </p:txBody>
      </p:sp>
      <p:sp>
        <p:nvSpPr>
          <p:cNvPr id="3" name="Rectangle 2"/>
          <p:cNvSpPr/>
          <p:nvPr/>
        </p:nvSpPr>
        <p:spPr>
          <a:xfrm>
            <a:off x="4817692" y="1231126"/>
            <a:ext cx="210826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&lt;!ENTITY % p "(#PCDATA)"&gt;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39961" y="2703790"/>
            <a:ext cx="412303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name </a:t>
            </a:r>
            <a:r>
              <a:rPr lang="en-US" sz="1000" b="1" dirty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%p</a:t>
            </a:r>
            <a:r>
              <a:rPr lang="en-US" sz="1000" b="1" dirty="0" smtClean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1000" b="1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0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&lt;!ATTLIST name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language CDATA #REQUIRED&gt;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&lt;!ELEMENT location </a:t>
            </a:r>
            <a:r>
              <a:rPr lang="en-US" sz="1000" b="1" dirty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%p;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height </a:t>
            </a:r>
            <a:r>
              <a:rPr lang="en-US" sz="1000" b="1" dirty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%p;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year_built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%p;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ATTLIST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year_built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era (BC | AD) #REQUIRED&gt;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&lt;!ELEMENT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year_destroyed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%p;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ATTLIST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year_destroyed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era (BC | AD) #REQUIRED&gt;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&lt;!ELEMENT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how_destroyed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%p;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47153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519684"/>
          </a:xfrm>
        </p:spPr>
        <p:txBody>
          <a:bodyPr>
            <a:noAutofit/>
          </a:bodyPr>
          <a:lstStyle/>
          <a:p>
            <a:r>
              <a:rPr lang="en-US" sz="4000" dirty="0"/>
              <a:t>Creating </a:t>
            </a:r>
            <a:r>
              <a:rPr lang="en-US" sz="4000" dirty="0" smtClean="0"/>
              <a:t>an External Parameter Entity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3639" y="1463754"/>
            <a:ext cx="400301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Create the entity’s content in an external text file and save it </a:t>
            </a:r>
            <a:br>
              <a:rPr lang="en-US" sz="1100" b="1" dirty="0" smtClean="0">
                <a:latin typeface="+mj-lt"/>
                <a:cs typeface="Courier New" panose="02070309020205020404" pitchFamily="49" charset="0"/>
              </a:rPr>
            </a:b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with the extension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ent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.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2215" y="1038840"/>
            <a:ext cx="4119785" cy="367284"/>
          </a:xfrm>
          <a:prstGeom prst="rect">
            <a:avLst/>
          </a:prstGeom>
        </p:spPr>
        <p:txBody>
          <a:bodyPr vert="horz" lIns="0" rIns="0" bIns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1" kern="120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To Create an External Parameter Entity </a:t>
            </a:r>
            <a:endParaRPr lang="en-US" sz="20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14471" y="2038350"/>
            <a:ext cx="4119785" cy="367284"/>
          </a:xfrm>
          <a:prstGeom prst="rect">
            <a:avLst/>
          </a:prstGeom>
        </p:spPr>
        <p:txBody>
          <a:bodyPr vert="horz" lIns="0" rIns="0" bIns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1" kern="120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To Define an External Parameter Entity 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452215" y="2417206"/>
            <a:ext cx="420499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In the DTD type &lt;!ENTITY to begin the entity definition.  </a:t>
            </a:r>
          </a:p>
          <a:p>
            <a:pPr marL="228600" indent="-228600"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Then type % to indicate that this is for a parameter entity. </a:t>
            </a:r>
          </a:p>
          <a:p>
            <a:pPr marL="228600" indent="-228600"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Type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ent_name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 where </a:t>
            </a:r>
            <a:r>
              <a:rPr lang="en-US" sz="1100" b="1" i="1" dirty="0" err="1">
                <a:latin typeface="+mj-lt"/>
                <a:cs typeface="Courier New" panose="02070309020205020404" pitchFamily="49" charset="0"/>
              </a:rPr>
              <a:t>ent_name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 is the name of the </a:t>
            </a:r>
            <a:br>
              <a:rPr lang="en-US" sz="1100" b="1" dirty="0">
                <a:latin typeface="+mj-lt"/>
                <a:cs typeface="Courier New" panose="02070309020205020404" pitchFamily="49" charset="0"/>
              </a:rPr>
            </a:b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entity.  </a:t>
            </a:r>
          </a:p>
          <a:p>
            <a:pPr marL="228600" indent="-228600"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Then type SYSTEM to indicate that the is defined externally.  </a:t>
            </a:r>
          </a:p>
          <a:p>
            <a:pPr marL="228600" indent="-228600"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Type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1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entity.uri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where</a:t>
            </a:r>
            <a:r>
              <a:rPr lang="en-US" sz="1100" b="1" i="1" dirty="0" smtClean="0">
                <a:latin typeface="+mj-lt"/>
                <a:cs typeface="Courier New" panose="02070309020205020404" pitchFamily="49" charset="0"/>
              </a:rPr>
              <a:t> “</a:t>
            </a:r>
            <a:r>
              <a:rPr lang="en-US" sz="1100" b="1" i="1" dirty="0" err="1" smtClean="0">
                <a:latin typeface="+mj-lt"/>
                <a:cs typeface="Courier New" panose="02070309020205020404" pitchFamily="49" charset="0"/>
              </a:rPr>
              <a:t>entity.uri</a:t>
            </a:r>
            <a:r>
              <a:rPr lang="en-US" sz="1100" b="1" i="1" dirty="0" smtClean="0">
                <a:latin typeface="+mj-lt"/>
                <a:cs typeface="Courier New" panose="02070309020205020404" pitchFamily="49" charset="0"/>
              </a:rPr>
              <a:t>”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is the location  of the </a:t>
            </a:r>
            <a:br>
              <a:rPr lang="en-US" sz="1100" b="1" dirty="0" smtClean="0">
                <a:latin typeface="+mj-lt"/>
                <a:cs typeface="Courier New" panose="02070309020205020404" pitchFamily="49" charset="0"/>
              </a:rPr>
            </a:b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external file with the content. </a:t>
            </a:r>
            <a:endParaRPr lang="en-US" sz="1100" b="1" dirty="0">
              <a:latin typeface="+mj-lt"/>
              <a:cs typeface="Courier New" panose="02070309020205020404" pitchFamily="49" charset="0"/>
            </a:endParaRPr>
          </a:p>
          <a:p>
            <a:pPr marL="228600" indent="-228600">
              <a:buAutoNum type="arabicPeriod"/>
            </a:pP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Finally type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to close out the entity definition.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181600" y="1334367"/>
            <a:ext cx="28194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&lt;!ELEMENT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main_image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EMPTY&gt;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&lt;!ATTLIST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main_image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file CDATA #REQUIRED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w CDATA #REQUIRED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h CDATA #REQUIRED&gt;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9800" y="1038840"/>
            <a:ext cx="8613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+mj-lt"/>
              </a:rPr>
              <a:t>pic.ent</a:t>
            </a:r>
            <a:r>
              <a:rPr lang="en-US" sz="1200" b="1" dirty="0" smtClean="0">
                <a:latin typeface="+mj-lt"/>
              </a:rPr>
              <a:t> file</a:t>
            </a:r>
            <a:endParaRPr lang="en-US" sz="1200" b="1" dirty="0"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57212" y="2282523"/>
            <a:ext cx="40777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ENTITY % </a:t>
            </a:r>
            <a:r>
              <a:rPr lang="en-US" sz="1000" b="1" dirty="0" err="1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full_pic</a:t>
            </a:r>
            <a:r>
              <a:rPr lang="en-US" sz="1000" b="1" dirty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SYSTEM "</a:t>
            </a:r>
            <a:r>
              <a:rPr lang="en-US" sz="1000" b="1" dirty="0" err="1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pic.ent</a:t>
            </a:r>
            <a:r>
              <a:rPr lang="en-US" sz="1000" b="1" dirty="0" smtClean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  <a:endParaRPr lang="en-US" sz="1000" b="1" dirty="0">
              <a:effectLst>
                <a:glow rad="101600">
                  <a:srgbClr val="FFC000">
                    <a:alpha val="60000"/>
                  </a:srgbClr>
                </a:glo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38696" y="2724150"/>
            <a:ext cx="389570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&lt;!ENTITY % p "(#PCDATA)"&gt;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&lt;!ENTITY %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full_pic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SYSTEM "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pic.ent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story (#PCDATA | para)*&gt;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&lt;!ELEMENT para EMPTY&gt;</a:t>
            </a:r>
          </a:p>
          <a:p>
            <a:r>
              <a:rPr lang="en-US" sz="1000" b="1" dirty="0" smtClean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000" b="1" dirty="0" err="1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full_pic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&lt;!ELEMENT source EMPTY&gt;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&lt;!ATTLIST source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sectionid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CDATA #REQUIRED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newspaperid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CDATA #REQUIRED&gt;</a:t>
            </a:r>
          </a:p>
        </p:txBody>
      </p:sp>
    </p:spTree>
    <p:extLst>
      <p:ext uri="{BB962C8B-B14F-4D97-AF65-F5344CB8AC3E}">
        <p14:creationId xmlns:p14="http://schemas.microsoft.com/office/powerpoint/2010/main" val="315493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679</TotalTime>
  <Words>1042</Words>
  <Application>Microsoft Office PowerPoint</Application>
  <PresentationFormat>On-screen Show (16:9)</PresentationFormat>
  <Paragraphs>208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ProfBurnett</vt:lpstr>
      <vt:lpstr>CMP 051 XML Introduction</vt:lpstr>
      <vt:lpstr>Outline</vt:lpstr>
      <vt:lpstr>Introduction</vt:lpstr>
      <vt:lpstr>Creating &amp; Using General Entities</vt:lpstr>
      <vt:lpstr>Creating and Using External General Entities</vt:lpstr>
      <vt:lpstr>Creating Unparsed Content</vt:lpstr>
      <vt:lpstr>Embedding Unparsed Content</vt:lpstr>
      <vt:lpstr>Creating and Using Parameter Entities</vt:lpstr>
      <vt:lpstr>Creating an External Parameter Entity</vt:lpstr>
      <vt:lpstr>Review</vt:lpstr>
    </vt:vector>
  </TitlesOfParts>
  <Company>BWGM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 051 XML Introduction</dc:title>
  <dc:creator>Professor Burnett</dc:creator>
  <cp:lastModifiedBy>Professor Burnett</cp:lastModifiedBy>
  <cp:revision>40</cp:revision>
  <cp:lastPrinted>2015-01-20T10:46:47Z</cp:lastPrinted>
  <dcterms:created xsi:type="dcterms:W3CDTF">2015-01-19T22:35:44Z</dcterms:created>
  <dcterms:modified xsi:type="dcterms:W3CDTF">2015-02-06T11:05:18Z</dcterms:modified>
</cp:coreProperties>
</file>