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6" r:id="rId2"/>
    <p:sldId id="265" r:id="rId3"/>
    <p:sldId id="310" r:id="rId4"/>
    <p:sldId id="314" r:id="rId5"/>
    <p:sldId id="315" r:id="rId6"/>
    <p:sldId id="311" r:id="rId7"/>
    <p:sldId id="312" r:id="rId8"/>
    <p:sldId id="313" r:id="rId9"/>
    <p:sldId id="272" r:id="rId10"/>
    <p:sldId id="316" r:id="rId11"/>
    <p:sldId id="286" r:id="rId12"/>
    <p:sldId id="287" r:id="rId13"/>
    <p:sldId id="288" r:id="rId14"/>
    <p:sldId id="289" r:id="rId15"/>
    <p:sldId id="326" r:id="rId16"/>
    <p:sldId id="327" r:id="rId17"/>
    <p:sldId id="291" r:id="rId18"/>
    <p:sldId id="294" r:id="rId19"/>
    <p:sldId id="295" r:id="rId20"/>
    <p:sldId id="328" r:id="rId21"/>
    <p:sldId id="330" r:id="rId22"/>
    <p:sldId id="329" r:id="rId23"/>
    <p:sldId id="336" r:id="rId24"/>
    <p:sldId id="335" r:id="rId25"/>
    <p:sldId id="334" r:id="rId26"/>
    <p:sldId id="333" r:id="rId27"/>
    <p:sldId id="332" r:id="rId28"/>
    <p:sldId id="331" r:id="rId29"/>
    <p:sldId id="337" r:id="rId30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310"/>
            <p14:sldId id="314"/>
            <p14:sldId id="315"/>
            <p14:sldId id="311"/>
            <p14:sldId id="312"/>
            <p14:sldId id="313"/>
            <p14:sldId id="272"/>
            <p14:sldId id="316"/>
            <p14:sldId id="286"/>
            <p14:sldId id="287"/>
            <p14:sldId id="288"/>
            <p14:sldId id="289"/>
            <p14:sldId id="326"/>
            <p14:sldId id="327"/>
            <p14:sldId id="291"/>
            <p14:sldId id="294"/>
            <p14:sldId id="295"/>
            <p14:sldId id="328"/>
            <p14:sldId id="330"/>
            <p14:sldId id="329"/>
            <p14:sldId id="336"/>
            <p14:sldId id="335"/>
            <p14:sldId id="334"/>
            <p14:sldId id="333"/>
            <p14:sldId id="332"/>
            <p14:sldId id="331"/>
            <p14:sldId id="33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630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33750"/>
            <a:ext cx="7854696" cy="9906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III </a:t>
            </a:r>
          </a:p>
          <a:p>
            <a:r>
              <a:rPr lang="en-US" sz="1800" dirty="0" smtClean="0"/>
              <a:t>Chapter 6 – </a:t>
            </a:r>
            <a:r>
              <a:rPr lang="en-US" sz="1800" smtClean="0"/>
              <a:t>Creating DTDs</a:t>
            </a:r>
            <a:endParaRPr lang="en-US" sz="1800" dirty="0" smtClean="0">
              <a:effectLst/>
            </a:endParaRP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DTD - XML 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dirty="0"/>
              <a:t>XML documents </a:t>
            </a:r>
            <a:r>
              <a:rPr lang="en-US" dirty="0" smtClean="0"/>
              <a:t>and </a:t>
            </a:r>
            <a:r>
              <a:rPr lang="en-US" dirty="0"/>
              <a:t>HTML documents) </a:t>
            </a:r>
            <a:r>
              <a:rPr lang="en-US" dirty="0" smtClean="0"/>
              <a:t>have the </a:t>
            </a:r>
            <a:r>
              <a:rPr lang="en-US" dirty="0"/>
              <a:t>following building blocks:</a:t>
            </a:r>
          </a:p>
          <a:p>
            <a:pPr lvl="1"/>
            <a:r>
              <a:rPr lang="en-US" dirty="0"/>
              <a:t>Elements</a:t>
            </a:r>
          </a:p>
          <a:p>
            <a:pPr lvl="1"/>
            <a:r>
              <a:rPr lang="en-US" dirty="0"/>
              <a:t>Attributes</a:t>
            </a:r>
          </a:p>
          <a:p>
            <a:pPr lvl="1"/>
            <a:r>
              <a:rPr lang="en-US" dirty="0"/>
              <a:t>Entities</a:t>
            </a:r>
          </a:p>
          <a:p>
            <a:pPr lvl="1"/>
            <a:r>
              <a:rPr lang="en-US" dirty="0"/>
              <a:t>PCDATA</a:t>
            </a:r>
          </a:p>
          <a:p>
            <a:pPr lvl="1"/>
            <a:r>
              <a:rPr lang="en-US" dirty="0"/>
              <a:t>CDATA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DTD Elements</a:t>
            </a:r>
            <a:endParaRPr lang="en-US" dirty="0"/>
          </a:p>
        </p:txBody>
      </p:sp>
      <p:sp>
        <p:nvSpPr>
          <p:cNvPr id="3881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Element type declarations</a:t>
            </a:r>
          </a:p>
          <a:p>
            <a:pPr lvl="1"/>
            <a:r>
              <a:rPr lang="en-US"/>
              <a:t>Specify the names of elements and nature of their content</a:t>
            </a:r>
          </a:p>
          <a:p>
            <a:pPr lvl="1"/>
            <a:r>
              <a:rPr lang="en-US"/>
              <a:t>Define only one element</a:t>
            </a:r>
          </a:p>
          <a:p>
            <a:pPr lvl="1"/>
            <a:r>
              <a:rPr lang="en-US"/>
              <a:t>DTD must contain as many element declarations as there are elements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8FEB-10C3-4C9B-B29C-18C173807E74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2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declaration syntax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9F75-BBA6-40CB-A909-7D8418C0DEF9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28700" y="2340917"/>
            <a:ext cx="708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content-model&gt;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7555" y="1360790"/>
            <a:ext cx="4229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Valid XML Name</a:t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(begins with a letter, colon, or underscore)</a:t>
            </a:r>
            <a:endParaRPr lang="en-US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137416"/>
            <a:ext cx="15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Start Indicator</a:t>
            </a:r>
            <a:endParaRPr lang="en-US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1250" y="3165217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End Indicator</a:t>
            </a:r>
            <a:endParaRPr lang="en-US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3607118"/>
            <a:ext cx="195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Reserved Keyword</a:t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(Upper Case Only)</a:t>
            </a:r>
            <a:endParaRPr lang="en-US" b="1" dirty="0">
              <a:latin typeface="+mj-lt"/>
            </a:endParaRPr>
          </a:p>
        </p:txBody>
      </p:sp>
      <p:sp>
        <p:nvSpPr>
          <p:cNvPr id="14" name="Right Brace 13"/>
          <p:cNvSpPr/>
          <p:nvPr/>
        </p:nvSpPr>
        <p:spPr>
          <a:xfrm rot="5400000" flipH="1">
            <a:off x="3719770" y="1190102"/>
            <a:ext cx="424934" cy="204152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16200000" flipH="1">
            <a:off x="1021580" y="2810649"/>
            <a:ext cx="424934" cy="22860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16200000" flipH="1">
            <a:off x="1883033" y="2305050"/>
            <a:ext cx="424934" cy="1295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7369433" y="2810649"/>
            <a:ext cx="424934" cy="228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6" idx="1"/>
            <a:endCxn id="13" idx="0"/>
          </p:cNvCxnSpPr>
          <p:nvPr/>
        </p:nvCxnSpPr>
        <p:spPr>
          <a:xfrm>
            <a:off x="2095500" y="3165217"/>
            <a:ext cx="1092934" cy="441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74471" y="3183101"/>
            <a:ext cx="2093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Content Model</a:t>
            </a:r>
          </a:p>
          <a:p>
            <a:pPr algn="ctr"/>
            <a:r>
              <a:rPr lang="en-US" b="1" dirty="0" smtClean="0">
                <a:latin typeface="+mj-lt"/>
              </a:rPr>
              <a:t>(also called content </a:t>
            </a:r>
          </a:p>
          <a:p>
            <a:pPr algn="ctr"/>
            <a:r>
              <a:rPr lang="en-US" b="1" dirty="0" smtClean="0">
                <a:latin typeface="+mj-lt"/>
              </a:rPr>
              <a:t>Specification)</a:t>
            </a:r>
            <a:endParaRPr lang="en-US" b="1" dirty="0">
              <a:latin typeface="+mj-lt"/>
            </a:endParaRPr>
          </a:p>
        </p:txBody>
      </p:sp>
      <p:sp>
        <p:nvSpPr>
          <p:cNvPr id="20" name="Right Brace 19"/>
          <p:cNvSpPr/>
          <p:nvPr/>
        </p:nvSpPr>
        <p:spPr>
          <a:xfrm rot="16200000" flipH="1">
            <a:off x="6108958" y="1805421"/>
            <a:ext cx="424934" cy="227965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Naming </a:t>
            </a:r>
            <a:r>
              <a:rPr lang="en-US" dirty="0"/>
              <a:t>C</a:t>
            </a:r>
            <a:r>
              <a:rPr lang="en-US" dirty="0" smtClean="0"/>
              <a:t>onventions</a:t>
            </a:r>
            <a:endParaRPr lang="en-US" dirty="0"/>
          </a:p>
        </p:txBody>
      </p:sp>
      <p:sp>
        <p:nvSpPr>
          <p:cNvPr id="3891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Element names</a:t>
            </a:r>
          </a:p>
          <a:p>
            <a:pPr lvl="1"/>
            <a:r>
              <a:rPr lang="en-US" dirty="0"/>
              <a:t>Can start with a letter, a colon, or an underscore (no numbers)</a:t>
            </a:r>
          </a:p>
          <a:p>
            <a:pPr lvl="1"/>
            <a:r>
              <a:rPr lang="en-US" dirty="0"/>
              <a:t>Rest of the name can be alphanumeric, underscores, hyphens, colons and periods</a:t>
            </a:r>
          </a:p>
          <a:p>
            <a:pPr lvl="1"/>
            <a:r>
              <a:rPr lang="en-US" dirty="0"/>
              <a:t>Can not contain reserved characters: ampersand (&amp;), at symbol (@), or less than symbol (&lt;)</a:t>
            </a:r>
          </a:p>
          <a:p>
            <a:pPr lvl="1"/>
            <a:r>
              <a:rPr lang="en-US" dirty="0"/>
              <a:t>Can not contain white space or use parentheses (), or brackets []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F9FF-D889-49B7-940D-929BE7BBBBEA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3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Elements with </a:t>
            </a:r>
            <a:r>
              <a:rPr lang="en-US" sz="3600" dirty="0" smtClean="0"/>
              <a:t>Text - Parsed </a:t>
            </a:r>
            <a:r>
              <a:rPr lang="en-US" sz="3600" dirty="0"/>
              <a:t>C</a:t>
            </a:r>
            <a:r>
              <a:rPr lang="en-US" sz="3600" dirty="0" smtClean="0"/>
              <a:t>haracter </a:t>
            </a:r>
            <a:r>
              <a:rPr lang="en-US" sz="3600" dirty="0"/>
              <a:t>D</a:t>
            </a:r>
            <a:r>
              <a:rPr lang="en-US" sz="3600" dirty="0" smtClean="0"/>
              <a:t>ata only</a:t>
            </a:r>
            <a:br>
              <a:rPr lang="en-US" sz="3600" dirty="0" smtClean="0"/>
            </a:br>
            <a:r>
              <a:rPr lang="en-US" sz="3600" dirty="0" smtClean="0"/>
              <a:t>(PCDATA)</a:t>
            </a:r>
            <a:endParaRPr 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E051-423D-4353-B42B-BC787EAF2624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5092" y="1535490"/>
            <a:ext cx="382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Many Elements will only contain text</a:t>
            </a:r>
            <a:r>
              <a:rPr lang="en-US" sz="1600" b="1" dirty="0">
                <a:latin typeface="+mj-lt"/>
              </a:rPr>
              <a:t>. </a:t>
            </a:r>
            <a:endParaRPr lang="en-US" sz="1600" b="1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Use </a:t>
            </a:r>
            <a:r>
              <a:rPr lang="en-US" sz="1600" b="1" dirty="0">
                <a:latin typeface="+mj-lt"/>
              </a:rPr>
              <a:t>reserved keyword/symbol combination #</a:t>
            </a:r>
            <a:r>
              <a:rPr lang="en-US" sz="1600" b="1" dirty="0" smtClean="0">
                <a:latin typeface="+mj-lt"/>
              </a:rPr>
              <a:t>PCDATA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Parser </a:t>
            </a:r>
            <a:r>
              <a:rPr lang="en-US" sz="1600" b="1" dirty="0">
                <a:latin typeface="+mj-lt"/>
              </a:rPr>
              <a:t>checks the entity 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Replaces </a:t>
            </a:r>
            <a:r>
              <a:rPr lang="en-US" sz="1600" b="1" dirty="0">
                <a:latin typeface="+mj-lt"/>
              </a:rPr>
              <a:t>the reference with actual entity </a:t>
            </a:r>
            <a:r>
              <a:rPr lang="en-US" sz="1600" b="1" dirty="0" smtClean="0">
                <a:latin typeface="+mj-lt"/>
              </a:rPr>
              <a:t>values.</a:t>
            </a:r>
            <a:endParaRPr lang="en-US" sz="16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199" y="3224540"/>
            <a:ext cx="27991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&lt;!ELEMENT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DEFEINE tag.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5091" y="3529340"/>
            <a:ext cx="41649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(#PCDATA)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define the tag that contains a text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5090" y="3834140"/>
            <a:ext cx="2919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Element definition.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991456" y="1535490"/>
            <a:ext cx="32901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&lt;ELEMENT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location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height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story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</p:txBody>
      </p:sp>
    </p:spTree>
    <p:extLst>
      <p:ext uri="{BB962C8B-B14F-4D97-AF65-F5344CB8AC3E}">
        <p14:creationId xmlns:p14="http://schemas.microsoft.com/office/powerpoint/2010/main" val="22848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Element </a:t>
            </a:r>
            <a:r>
              <a:rPr lang="en-US" sz="3600" dirty="0"/>
              <a:t>with </a:t>
            </a:r>
            <a:r>
              <a:rPr lang="en-US" sz="3600" dirty="0" smtClean="0"/>
              <a:t>Empty Element</a:t>
            </a:r>
            <a:endParaRPr 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E051-423D-4353-B42B-BC787EAF2624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4970" y="1277468"/>
            <a:ext cx="27991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&lt;!ELEMENT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DEFEINE tag.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4970" y="1582268"/>
            <a:ext cx="40190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define the tag that contains an empty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4969" y="1887068"/>
            <a:ext cx="2919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Element definition.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991456" y="1535490"/>
            <a:ext cx="3290131" cy="1477328"/>
          </a:xfrm>
          <a:prstGeom prst="rect">
            <a:avLst/>
          </a:prstGeom>
          <a:effectLst>
            <a:glow rad="228600">
              <a:srgbClr val="FFC000">
                <a:alpha val="40000"/>
              </a:srgbClr>
            </a:glow>
          </a:effectLst>
        </p:spPr>
        <p:txBody>
          <a:bodyPr wrap="square">
            <a:spAutoFit/>
          </a:bodyPr>
          <a:lstStyle/>
          <a:p>
            <a:r>
              <a:rPr lang="en-US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main_image</a:t>
            </a:r>
            <a:r>
              <a:rPr lang="en-US" sz="10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EMPTY</a:t>
            </a:r>
            <a:r>
              <a:rPr lang="en-US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ELEMENT source EMPTY</a:t>
            </a:r>
            <a:r>
              <a:rPr lang="en-US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name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location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height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story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</p:txBody>
      </p:sp>
    </p:spTree>
    <p:extLst>
      <p:ext uri="{BB962C8B-B14F-4D97-AF65-F5344CB8AC3E}">
        <p14:creationId xmlns:p14="http://schemas.microsoft.com/office/powerpoint/2010/main" val="30753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82296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Element that Contain Children Elements</a:t>
            </a:r>
            <a:endParaRPr 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E051-423D-4353-B42B-BC787EAF2624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1799" y="1885950"/>
            <a:ext cx="27991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&lt;!ELEMENT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DEFEINE tag.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1799" y="2190750"/>
            <a:ext cx="40222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(child1, child2)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define the children elements.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798" y="2495550"/>
            <a:ext cx="2919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Element definition.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1799" y="1123950"/>
            <a:ext cx="3822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Elements can be parent elements with child elements.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1798" y="2886413"/>
            <a:ext cx="382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Then define the Children elements.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29200" y="1200893"/>
            <a:ext cx="342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wonder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name, location, height)&gt;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name (#PCDATA)&gt;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location (#PCDATA)&gt;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height (#PCDATA)&gt;</a:t>
            </a:r>
          </a:p>
        </p:txBody>
      </p:sp>
    </p:spTree>
    <p:extLst>
      <p:ext uri="{BB962C8B-B14F-4D97-AF65-F5344CB8AC3E}">
        <p14:creationId xmlns:p14="http://schemas.microsoft.com/office/powerpoint/2010/main" val="1666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Elements with </a:t>
            </a:r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3A24-5BDC-4C32-8697-31D66F1B5B5F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3579" y="1200150"/>
            <a:ext cx="388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Contain both data and child 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#PCDATA must be specified within the parentheses (declares the element may contain </a:t>
            </a:r>
            <a:r>
              <a:rPr lang="en-US" sz="1600" b="1" dirty="0" err="1">
                <a:latin typeface="+mj-lt"/>
              </a:rPr>
              <a:t>parseable</a:t>
            </a:r>
            <a:r>
              <a:rPr lang="en-US" sz="1600" b="1" dirty="0">
                <a:latin typeface="+mj-lt"/>
              </a:rPr>
              <a:t>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Separate child elements with vertical line (| known as the pipe)</a:t>
            </a:r>
          </a:p>
        </p:txBody>
      </p:sp>
      <p:sp>
        <p:nvSpPr>
          <p:cNvPr id="8" name="Rectangle 7"/>
          <p:cNvSpPr/>
          <p:nvPr/>
        </p:nvSpPr>
        <p:spPr>
          <a:xfrm>
            <a:off x="531799" y="2876550"/>
            <a:ext cx="27991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&lt;!ELEMENT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DEFEINE tag.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1799" y="3181350"/>
            <a:ext cx="3810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(#PCDATA | child1 | child2 | child3)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define the children elements.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799" y="3638550"/>
            <a:ext cx="2919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Element definition.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6800" y="1477148"/>
            <a:ext cx="373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(wonder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wonder (#PCDATA | name | location | city | country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name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location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city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country (#PCDATA)&gt;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3579" y="4019550"/>
            <a:ext cx="382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Then define the Children elements.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76800" y="3003972"/>
            <a:ext cx="39869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i="1" dirty="0" smtClean="0">
                <a:latin typeface="+mj-lt"/>
                <a:cs typeface="Courier New" panose="02070309020205020404" pitchFamily="49" charset="0"/>
              </a:rPr>
              <a:t>* Is a qualifier to allow elements to have a number of choices.  </a:t>
            </a:r>
          </a:p>
        </p:txBody>
      </p:sp>
    </p:spTree>
    <p:extLst>
      <p:ext uri="{BB962C8B-B14F-4D97-AF65-F5344CB8AC3E}">
        <p14:creationId xmlns:p14="http://schemas.microsoft.com/office/powerpoint/2010/main" val="233179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dirty="0"/>
              <a:t>Elements with </a:t>
            </a:r>
            <a:r>
              <a:rPr lang="en-US" sz="4000" dirty="0" smtClean="0"/>
              <a:t>No </a:t>
            </a:r>
            <a:r>
              <a:rPr lang="en-US" sz="4000" dirty="0"/>
              <a:t>C</a:t>
            </a:r>
            <a:r>
              <a:rPr lang="en-US" sz="4000" dirty="0" smtClean="0"/>
              <a:t>ontent </a:t>
            </a:r>
            <a:r>
              <a:rPr lang="en-US" sz="4000" dirty="0"/>
              <a:t>R</a:t>
            </a:r>
            <a:r>
              <a:rPr lang="en-US" sz="4000" dirty="0" smtClean="0"/>
              <a:t>estrictions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F7BF5-69D7-4837-82A3-7EA03B8CFE70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276350"/>
            <a:ext cx="396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Elements with any </a:t>
            </a:r>
            <a:r>
              <a:rPr lang="en-US" sz="1600" b="1" dirty="0" smtClean="0">
                <a:latin typeface="+mj-lt"/>
              </a:rPr>
              <a:t>content must </a:t>
            </a:r>
            <a:r>
              <a:rPr lang="en-US" sz="1600" b="1" dirty="0">
                <a:latin typeface="+mj-lt"/>
              </a:rPr>
              <a:t>use reserved keyword </a:t>
            </a:r>
            <a:r>
              <a:rPr lang="en-US" sz="1600" b="1" dirty="0" smtClean="0">
                <a:latin typeface="+mj-lt"/>
              </a:rPr>
              <a:t>ANY.</a:t>
            </a:r>
            <a:endParaRPr lang="en-US" sz="1600" b="1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XML validator does not have to perform a check on the specified element’s </a:t>
            </a:r>
            <a:r>
              <a:rPr lang="en-US" sz="1600" b="1" dirty="0" smtClean="0">
                <a:latin typeface="+mj-lt"/>
              </a:rPr>
              <a:t>content.</a:t>
            </a:r>
            <a:endParaRPr lang="en-US" sz="16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733816"/>
            <a:ext cx="27991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&lt;!ELEMENT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DEFEINE tag.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3038616"/>
            <a:ext cx="28648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ANY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define the type of element.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" y="3300226"/>
            <a:ext cx="291938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Element definition.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724400" y="1410377"/>
            <a:ext cx="3886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(wonder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wonder (#PCDATA | name | location | city | country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name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ELEMENT location ANY</a:t>
            </a:r>
            <a:r>
              <a:rPr lang="en-US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city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country (#PCDATA)&gt;</a:t>
            </a:r>
          </a:p>
        </p:txBody>
      </p:sp>
    </p:spTree>
    <p:extLst>
      <p:ext uri="{BB962C8B-B14F-4D97-AF65-F5344CB8AC3E}">
        <p14:creationId xmlns:p14="http://schemas.microsoft.com/office/powerpoint/2010/main" val="28861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Operators </a:t>
            </a:r>
            <a:r>
              <a:rPr lang="en-US" sz="4000" dirty="0" smtClean="0"/>
              <a:t>Used </a:t>
            </a:r>
            <a:r>
              <a:rPr lang="en-US" sz="4000" dirty="0"/>
              <a:t>with </a:t>
            </a:r>
            <a:r>
              <a:rPr lang="en-US" sz="4000" dirty="0" smtClean="0"/>
              <a:t>Element </a:t>
            </a:r>
            <a:r>
              <a:rPr lang="en-US" sz="4000" dirty="0"/>
              <a:t>C</a:t>
            </a:r>
            <a:r>
              <a:rPr lang="en-US" sz="4000" dirty="0" smtClean="0"/>
              <a:t>ontent</a:t>
            </a:r>
            <a:endParaRPr lang="en-US" sz="4000" dirty="0"/>
          </a:p>
        </p:txBody>
      </p:sp>
      <p:sp>
        <p:nvSpPr>
          <p:cNvPr id="39526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Comma (,) specifies a required sequence of child elements</a:t>
            </a:r>
          </a:p>
          <a:p>
            <a:r>
              <a:rPr lang="en-US" sz="2400" dirty="0"/>
              <a:t>Vertical line, or “pipe”, ( | ) specifies a list of candidate child elements</a:t>
            </a:r>
          </a:p>
          <a:p>
            <a:r>
              <a:rPr lang="en-US" sz="2400" dirty="0"/>
              <a:t>Question mark (?) specifies that the child element is optional</a:t>
            </a:r>
          </a:p>
          <a:p>
            <a:r>
              <a:rPr lang="en-US" sz="2400" dirty="0"/>
              <a:t>Plus Sign (+) specifies that at least one child element(s) is required</a:t>
            </a:r>
          </a:p>
          <a:p>
            <a:r>
              <a:rPr lang="en-US" sz="2400" dirty="0"/>
              <a:t>Asterisk (*) specifies that zero or more of the child element(s) may appear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B2243-7EB4-4C1C-B9D2-78AE7CA01DD8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The Need for DTDs</a:t>
            </a:r>
          </a:p>
          <a:p>
            <a:pPr lvl="1"/>
            <a:r>
              <a:rPr lang="en-US" dirty="0" smtClean="0"/>
              <a:t>DTD Features</a:t>
            </a:r>
          </a:p>
          <a:p>
            <a:pPr lvl="1"/>
            <a:r>
              <a:rPr lang="en-US" dirty="0" smtClean="0"/>
              <a:t>DTD Schematic</a:t>
            </a:r>
          </a:p>
          <a:p>
            <a:r>
              <a:rPr lang="en-US" dirty="0" smtClean="0"/>
              <a:t>DTD Declaration Syntax</a:t>
            </a:r>
          </a:p>
          <a:p>
            <a:r>
              <a:rPr lang="en-US" dirty="0" smtClean="0"/>
              <a:t>DTD XML Building Blocks</a:t>
            </a:r>
          </a:p>
          <a:p>
            <a:r>
              <a:rPr lang="en-US" dirty="0"/>
              <a:t>DTD </a:t>
            </a:r>
            <a:r>
              <a:rPr lang="en-US" dirty="0" smtClean="0"/>
              <a:t>Elements</a:t>
            </a:r>
          </a:p>
          <a:p>
            <a:r>
              <a:rPr lang="en-US" dirty="0"/>
              <a:t>DTD </a:t>
            </a:r>
            <a:r>
              <a:rPr lang="en-US" dirty="0" smtClean="0"/>
              <a:t>Attributes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DTD </a:t>
            </a:r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a DTD, attributes are declared with an ATTLIST declaration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In XML, there are no rules about when to use attributes, and when to use child elements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Avoid using attributes?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0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Avoid Using Attributes?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695700"/>
          </a:xfrm>
        </p:spPr>
        <p:txBody>
          <a:bodyPr>
            <a:noAutofit/>
          </a:bodyPr>
          <a:lstStyle/>
          <a:p>
            <a:r>
              <a:rPr lang="en-US" sz="2000" dirty="0" smtClean="0"/>
              <a:t>Some </a:t>
            </a:r>
            <a:r>
              <a:rPr lang="en-US" sz="2000" dirty="0"/>
              <a:t>of the problems with attributes are:</a:t>
            </a:r>
          </a:p>
          <a:p>
            <a:pPr lvl="1"/>
            <a:r>
              <a:rPr lang="en-US" sz="1600" dirty="0"/>
              <a:t>attributes cannot contain multiple values (child elements can)</a:t>
            </a:r>
          </a:p>
          <a:p>
            <a:pPr lvl="1"/>
            <a:r>
              <a:rPr lang="en-US" sz="1600" dirty="0"/>
              <a:t>attributes are not easily expandable (for future changes)</a:t>
            </a:r>
          </a:p>
          <a:p>
            <a:pPr lvl="1"/>
            <a:r>
              <a:rPr lang="en-US" sz="1600" dirty="0"/>
              <a:t>attributes cannot describe structures (child elements can)</a:t>
            </a:r>
          </a:p>
          <a:p>
            <a:pPr lvl="1"/>
            <a:r>
              <a:rPr lang="en-US" sz="1600" dirty="0"/>
              <a:t>attributes are more difficult to manipulate by program code</a:t>
            </a:r>
          </a:p>
          <a:p>
            <a:pPr lvl="1"/>
            <a:r>
              <a:rPr lang="en-US" sz="1600" dirty="0"/>
              <a:t>attribute values are not easy to test against a DTD</a:t>
            </a:r>
          </a:p>
          <a:p>
            <a:r>
              <a:rPr lang="en-US" sz="2000" dirty="0"/>
              <a:t>If you use attributes as containers for data, you end up with documents that are difficult to read and maintain. </a:t>
            </a:r>
            <a:endParaRPr lang="en-US" sz="2000" dirty="0" smtClean="0"/>
          </a:p>
          <a:p>
            <a:r>
              <a:rPr lang="en-US" sz="2000" dirty="0" smtClean="0"/>
              <a:t>Try </a:t>
            </a:r>
            <a:r>
              <a:rPr lang="en-US" sz="2000" dirty="0"/>
              <a:t>to use elements to describe data. </a:t>
            </a:r>
            <a:endParaRPr lang="en-US" sz="2000" dirty="0" smtClean="0"/>
          </a:p>
          <a:p>
            <a:r>
              <a:rPr lang="en-US" sz="2000" dirty="0" smtClean="0"/>
              <a:t>Use </a:t>
            </a:r>
            <a:r>
              <a:rPr lang="en-US" sz="2000" dirty="0"/>
              <a:t>attributes only to provide information that is not relevant to the data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Exception to </a:t>
            </a:r>
            <a:r>
              <a:rPr lang="en-US" dirty="0" smtClean="0"/>
              <a:t>Attribute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can assign </a:t>
            </a:r>
            <a:r>
              <a:rPr lang="en-US" dirty="0"/>
              <a:t>ID references to elements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</a:t>
            </a:r>
            <a:r>
              <a:rPr lang="en-US" dirty="0"/>
              <a:t>ID references can be used to access XML elements in much the same way as the NAME or ID attributes in HTML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9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Attributes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420703"/>
            <a:ext cx="396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Attribute Definition consist of four parts: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Elements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Attribute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Attribute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</a:rPr>
              <a:t>Optional Status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878169"/>
            <a:ext cx="3757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&lt;!ATTLIST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the tag is element name.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3182969"/>
            <a:ext cx="40302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name of the attribute.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9576" y="4143088"/>
            <a:ext cx="29578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5.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attribute definition.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9576" y="3444967"/>
            <a:ext cx="34884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CDATA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wto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indicate the attribute type is text.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9576" y="3712201"/>
            <a:ext cx="39228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4.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#IMPLIED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or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#REQUIRED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for the optional status.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#IMPLIED can be omitted if desired.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7985" y="1528424"/>
            <a:ext cx="365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height (#PCDATA)&gt;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height units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CDATA #REQUIRED&gt;</a:t>
            </a:r>
          </a:p>
        </p:txBody>
      </p:sp>
    </p:spTree>
    <p:extLst>
      <p:ext uri="{BB962C8B-B14F-4D97-AF65-F5344CB8AC3E}">
        <p14:creationId xmlns:p14="http://schemas.microsoft.com/office/powerpoint/2010/main" val="25135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Defining </a:t>
            </a:r>
            <a:r>
              <a:rPr lang="en-US" dirty="0" smtClean="0"/>
              <a:t>Attribute Default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528423"/>
            <a:ext cx="4348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height (#PCDATA)&gt;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height units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CDATA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Default_Value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”&gt;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190750"/>
            <a:ext cx="84116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latin typeface="+mj-lt"/>
                <a:cs typeface="Courier New" panose="02070309020205020404" pitchFamily="49" charset="0"/>
              </a:rPr>
              <a:t>You cannot combine the use of optional status of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#IMPLIED </a:t>
            </a:r>
            <a:r>
              <a:rPr lang="en-US" sz="1200" b="1" dirty="0">
                <a:cs typeface="Courier New" panose="02070309020205020404" pitchFamily="49" charset="0"/>
              </a:rPr>
              <a:t>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REQUIRED </a:t>
            </a:r>
            <a:r>
              <a:rPr lang="en-US" sz="1200" b="1" dirty="0" smtClean="0">
                <a:latin typeface="+mj-lt"/>
                <a:cs typeface="Courier New" panose="02070309020205020404" pitchFamily="49" charset="0"/>
              </a:rPr>
              <a:t>if you provide a default value for the attribute.  </a:t>
            </a:r>
          </a:p>
        </p:txBody>
      </p:sp>
    </p:spTree>
    <p:extLst>
      <p:ext uri="{BB962C8B-B14F-4D97-AF65-F5344CB8AC3E}">
        <p14:creationId xmlns:p14="http://schemas.microsoft.com/office/powerpoint/2010/main" val="41871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Defining Attribute </a:t>
            </a:r>
            <a:r>
              <a:rPr lang="en-US" dirty="0" smtClean="0"/>
              <a:t>with Choices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2130" y="1489227"/>
            <a:ext cx="3757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&lt;!ATTLIST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the tag is element name.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2130" y="1794027"/>
            <a:ext cx="40302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name of the attribute.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2130" y="2928659"/>
            <a:ext cx="29578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5.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attribute definition.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0706" y="2056025"/>
            <a:ext cx="402706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 (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choice1 | choice2)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choice represents the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possible value for the attribute choice.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130" y="2497772"/>
            <a:ext cx="39228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4.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#IMPLIED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or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#REQUIRED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for the optional status.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#IMPLIED can be omitted if desired.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24400" y="1601665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height (#PCDATA)&gt;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height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units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inches|feet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#REQUIRED&gt;</a:t>
            </a:r>
          </a:p>
        </p:txBody>
      </p:sp>
    </p:spTree>
    <p:extLst>
      <p:ext uri="{BB962C8B-B14F-4D97-AF65-F5344CB8AC3E}">
        <p14:creationId xmlns:p14="http://schemas.microsoft.com/office/powerpoint/2010/main" val="41363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Defining </a:t>
            </a:r>
            <a:r>
              <a:rPr lang="en-US" sz="3600" dirty="0" smtClean="0"/>
              <a:t>Attributes with Unique  </a:t>
            </a:r>
            <a:r>
              <a:rPr lang="en-US" sz="3600" dirty="0"/>
              <a:t>Values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2130" y="1489227"/>
            <a:ext cx="3757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&lt;!ATTLIST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the tag is element name.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2130" y="1794027"/>
            <a:ext cx="40302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name of the attribute.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2130" y="2106609"/>
            <a:ext cx="281519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+mj-lt"/>
                <a:cs typeface="Courier New" panose="02070309020205020404" pitchFamily="49" charset="0"/>
              </a:rPr>
              <a:t>3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define value of the attribute.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2130" y="2387711"/>
            <a:ext cx="39228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4.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#IMPLIED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or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#REQUIRED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for the optional status.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#IMPLIED can be omitted if desired.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1552611"/>
            <a:ext cx="4191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wonder (name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ATTLIST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wonder</a:t>
            </a: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code ID #REQUIRED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4687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Referencing Attributes </a:t>
            </a:r>
            <a:r>
              <a:rPr lang="en-US" sz="3600" dirty="0"/>
              <a:t>with Unique  Values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2130" y="1489227"/>
            <a:ext cx="3757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&lt;!ATTLIST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the tag is element name.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2130" y="1794027"/>
            <a:ext cx="40302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name of the attribute.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2130" y="2089000"/>
            <a:ext cx="363112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IDREF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hto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define attribute that contains a value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matching an existing ID value.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2130" y="2519887"/>
            <a:ext cx="39709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4. You can also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IDREFS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that can contains several values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separated with white spaces.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130" y="2950774"/>
            <a:ext cx="39228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5.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#IMPLIED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or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#REQUIRED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for the optional status.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#IMPLIED can be omitted if desired.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53000" y="1619306"/>
            <a:ext cx="3581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special_site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(title,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special_site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wonder_focus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IDREF #REQUIRED&gt;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3000" y="2866135"/>
            <a:ext cx="3733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general_site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(title,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general_site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contents IDREFS #REQUIRED&gt;</a:t>
            </a:r>
          </a:p>
        </p:txBody>
      </p:sp>
    </p:spTree>
    <p:extLst>
      <p:ext uri="{BB962C8B-B14F-4D97-AF65-F5344CB8AC3E}">
        <p14:creationId xmlns:p14="http://schemas.microsoft.com/office/powerpoint/2010/main" val="30098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Restricting Attributes to Valid XML Names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2130" y="1489227"/>
            <a:ext cx="3757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1.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&lt;!ATTLIST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the tag is element name.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2130" y="1794027"/>
            <a:ext cx="40302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2. Type 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name of the attribute.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2130" y="2089000"/>
            <a:ext cx="39821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3.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NMTOKEN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if you want the attribute value to be a valid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XML name.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2130" y="2519887"/>
            <a:ext cx="41312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4. You can also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NMTOKENS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if you want the attribute value to </a:t>
            </a:r>
            <a:endParaRPr lang="en-US" sz="1100" b="1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be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a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valid XML name based on a separated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liste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with white spaces.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130" y="2950774"/>
            <a:ext cx="39228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5. 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#IMPLIED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or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#REQUIRED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for the optional status. </a:t>
            </a:r>
          </a:p>
          <a:p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#IMPLIED can be omitted if desired.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4593389" y="1550391"/>
            <a:ext cx="39410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&lt;wonder&gt;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w_visit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primary_keyword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="colossus"/&gt;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language="English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Colossus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 Rhodes&lt;/name&gt;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&lt;wonder&gt;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w_visit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primary_keyword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="great pyramid"/&gt; 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language="English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Great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Pyramid of Giza&lt;/name&gt;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0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The Need for DTDs</a:t>
            </a:r>
          </a:p>
          <a:p>
            <a:pPr lvl="1"/>
            <a:r>
              <a:rPr lang="en-US" dirty="0" smtClean="0"/>
              <a:t>DTD Features</a:t>
            </a:r>
          </a:p>
          <a:p>
            <a:pPr lvl="1"/>
            <a:r>
              <a:rPr lang="en-US" dirty="0" smtClean="0"/>
              <a:t>DTD Schematic</a:t>
            </a:r>
          </a:p>
          <a:p>
            <a:r>
              <a:rPr lang="en-US" dirty="0" smtClean="0"/>
              <a:t>DTD Declaration Syntax</a:t>
            </a:r>
          </a:p>
          <a:p>
            <a:r>
              <a:rPr lang="en-US" dirty="0" smtClean="0"/>
              <a:t>DTD XML Building Blocks</a:t>
            </a:r>
          </a:p>
          <a:p>
            <a:r>
              <a:rPr lang="en-US" dirty="0"/>
              <a:t>DTD </a:t>
            </a:r>
            <a:r>
              <a:rPr lang="en-US" dirty="0" smtClean="0"/>
              <a:t>Elements</a:t>
            </a:r>
          </a:p>
          <a:p>
            <a:r>
              <a:rPr lang="en-US" dirty="0"/>
              <a:t>DTD </a:t>
            </a:r>
            <a:r>
              <a:rPr lang="en-US" dirty="0" smtClean="0"/>
              <a:t>Attributes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9200" y="1938607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Next:</a:t>
            </a:r>
            <a:endParaRPr lang="en-US" b="1" i="1" dirty="0" smtClean="0"/>
          </a:p>
          <a:p>
            <a:pPr algn="ctr"/>
            <a:r>
              <a:rPr lang="en-US" b="1" i="1" dirty="0" smtClean="0"/>
              <a:t>Chapter </a:t>
            </a:r>
            <a:r>
              <a:rPr lang="en-US" b="1" i="1" smtClean="0"/>
              <a:t>7 </a:t>
            </a:r>
            <a:r>
              <a:rPr lang="en-US" b="1" i="1" smtClean="0"/>
              <a:t>- Entities </a:t>
            </a:r>
            <a:r>
              <a:rPr lang="en-US" b="1" i="1" dirty="0" smtClean="0"/>
              <a:t>and Notations in DTDs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768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Introduction </a:t>
            </a:r>
            <a:endParaRPr lang="en-US" sz="5400" dirty="0"/>
          </a:p>
        </p:txBody>
      </p:sp>
      <p:sp>
        <p:nvSpPr>
          <p:cNvPr id="3717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</a:t>
            </a:r>
            <a:r>
              <a:rPr lang="en-US" dirty="0"/>
              <a:t>rules and structures for XML vocabulary </a:t>
            </a:r>
          </a:p>
          <a:p>
            <a:r>
              <a:rPr lang="en-US" dirty="0"/>
              <a:t>Document Type Definitions (DTDs) and XML schemas are vehicles for document modeling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19C2-F797-4DE3-B3D8-C018611BB729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Need </a:t>
            </a:r>
            <a:r>
              <a:rPr lang="en-US" dirty="0"/>
              <a:t>for DTDs</a:t>
            </a:r>
          </a:p>
        </p:txBody>
      </p:sp>
      <p:sp>
        <p:nvSpPr>
          <p:cNvPr id="37888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attribute values</a:t>
            </a:r>
          </a:p>
          <a:p>
            <a:pPr lvl="1"/>
            <a:r>
              <a:rPr lang="en-US" dirty="0"/>
              <a:t>Part of the declaration (DTD or schema portion) must be processed </a:t>
            </a:r>
          </a:p>
          <a:p>
            <a:pPr lvl="2"/>
            <a:r>
              <a:rPr lang="en-US" dirty="0"/>
              <a:t>To obtain correct default values</a:t>
            </a:r>
          </a:p>
          <a:p>
            <a:r>
              <a:rPr lang="en-US" dirty="0"/>
              <a:t>Handling of white space </a:t>
            </a:r>
          </a:p>
          <a:p>
            <a:pPr lvl="1"/>
            <a:r>
              <a:rPr lang="en-US" dirty="0"/>
              <a:t>Without the DTD, there is no way for the processor to distinguish between element content and mixed content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039E-FCF6-4BF9-BF5F-4B5EA614424A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Need for DTDs</a:t>
            </a:r>
          </a:p>
        </p:txBody>
      </p:sp>
      <p:sp>
        <p:nvSpPr>
          <p:cNvPr id="4833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Authoring environments</a:t>
            </a:r>
          </a:p>
          <a:p>
            <a:pPr lvl="1"/>
            <a:r>
              <a:rPr lang="en-US"/>
              <a:t>Process the document type declarations for authors</a:t>
            </a:r>
          </a:p>
          <a:p>
            <a:pPr lvl="2"/>
            <a:r>
              <a:rPr lang="en-US"/>
              <a:t> To comply with the content models of the document</a:t>
            </a:r>
          </a:p>
          <a:p>
            <a:r>
              <a:rPr lang="en-US"/>
              <a:t>Authoring methods</a:t>
            </a:r>
          </a:p>
          <a:p>
            <a:pPr lvl="1"/>
            <a:r>
              <a:rPr lang="en-US"/>
              <a:t>DTD is required for any structure to be created, understood, and maintained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FB0B1-2CA5-4568-AB6D-2C7BA3E9FE5E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6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DTD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7274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Declares a set of allowed elements</a:t>
            </a:r>
          </a:p>
          <a:p>
            <a:pPr lvl="1"/>
            <a:r>
              <a:rPr lang="en-US"/>
              <a:t>DTD forms the vocabulary of the language</a:t>
            </a:r>
          </a:p>
          <a:p>
            <a:r>
              <a:rPr lang="en-US"/>
              <a:t>Defines the content model for each element</a:t>
            </a:r>
          </a:p>
          <a:p>
            <a:r>
              <a:rPr lang="en-US"/>
              <a:t>Content model indicates </a:t>
            </a:r>
          </a:p>
          <a:p>
            <a:pPr lvl="1"/>
            <a:r>
              <a:rPr lang="en-US"/>
              <a:t>What elements can be nested within other elements</a:t>
            </a:r>
          </a:p>
          <a:p>
            <a:pPr lvl="1"/>
            <a:r>
              <a:rPr lang="en-US"/>
              <a:t>The order in which elements appear</a:t>
            </a:r>
          </a:p>
          <a:p>
            <a:pPr lvl="1"/>
            <a:r>
              <a:rPr lang="en-US"/>
              <a:t>How many elements are allowed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DC43F-4CCA-4802-8132-A80E65008306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DTD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4843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Declares a set of allowed attributes for each of its elements</a:t>
            </a:r>
          </a:p>
          <a:p>
            <a:pPr lvl="1"/>
            <a:r>
              <a:rPr lang="en-US" dirty="0"/>
              <a:t>Attributes defines the name, datatype, default values and behavior</a:t>
            </a:r>
          </a:p>
          <a:p>
            <a:r>
              <a:rPr lang="en-US" dirty="0"/>
              <a:t>Includes other mechanisms</a:t>
            </a:r>
          </a:p>
          <a:p>
            <a:pPr lvl="1"/>
            <a:r>
              <a:rPr lang="en-US" dirty="0"/>
              <a:t>Entity declarations</a:t>
            </a:r>
          </a:p>
          <a:p>
            <a:pPr lvl="1"/>
            <a:r>
              <a:rPr lang="en-US" dirty="0"/>
              <a:t>Notation declarations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2229-1059-4DB0-ABAD-ABF1C03D4349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3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33700" y="1123950"/>
            <a:ext cx="3276600" cy="36449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Document Type Definition</a:t>
            </a:r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/>
          <a:lstStyle/>
          <a:p>
            <a:r>
              <a:rPr lang="en-US" dirty="0"/>
              <a:t>Basic DTD S</a:t>
            </a:r>
            <a:r>
              <a:rPr lang="en-US" dirty="0" smtClean="0"/>
              <a:t>chematic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1507-60D3-4CE1-BB33-F3BF7D5DF6C9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43300" y="1581150"/>
            <a:ext cx="20574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Prolog (optional)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3689" y="2120286"/>
            <a:ext cx="2316622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 Declarations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76600" y="2682942"/>
            <a:ext cx="2590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Attribute List Declarations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48997" y="3234419"/>
            <a:ext cx="20574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Entity Declarations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63247" y="3796548"/>
            <a:ext cx="2628900" cy="381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Notation Declarations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18375" y="4329172"/>
            <a:ext cx="2057400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Other Content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DTD Declaration </a:t>
            </a:r>
            <a:r>
              <a:rPr lang="en-US" dirty="0"/>
              <a:t>S</a:t>
            </a:r>
            <a:r>
              <a:rPr lang="en-US" dirty="0" smtClean="0"/>
              <a:t>yntax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8D24-FD7B-49ED-9EC9-303F073D0206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28700" y="2340917"/>
            <a:ext cx="708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content-model&gt;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2698" y="1581150"/>
            <a:ext cx="2220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Declaration Identifier</a:t>
            </a:r>
            <a:endParaRPr lang="en-US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137416"/>
            <a:ext cx="15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Start Indicator</a:t>
            </a:r>
            <a:endParaRPr lang="en-US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6829" y="3157713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End Indicator</a:t>
            </a:r>
            <a:endParaRPr lang="en-US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3607118"/>
            <a:ext cx="195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Reserved Keyword</a:t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(Upper Case Only)</a:t>
            </a:r>
            <a:endParaRPr lang="en-US" b="1" dirty="0">
              <a:latin typeface="+mj-lt"/>
            </a:endParaRPr>
          </a:p>
        </p:txBody>
      </p:sp>
      <p:sp>
        <p:nvSpPr>
          <p:cNvPr id="6" name="Right Brace 5"/>
          <p:cNvSpPr/>
          <p:nvPr/>
        </p:nvSpPr>
        <p:spPr>
          <a:xfrm rot="5400000" flipH="1">
            <a:off x="1730632" y="1314449"/>
            <a:ext cx="424934" cy="1752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 flipH="1">
            <a:off x="1021580" y="2810649"/>
            <a:ext cx="424934" cy="22860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16200000" flipH="1">
            <a:off x="1883033" y="2305050"/>
            <a:ext cx="424934" cy="1295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16200000" flipH="1">
            <a:off x="7369433" y="2810649"/>
            <a:ext cx="424934" cy="228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4" idx="1"/>
            <a:endCxn id="11" idx="0"/>
          </p:cNvCxnSpPr>
          <p:nvPr/>
        </p:nvCxnSpPr>
        <p:spPr>
          <a:xfrm>
            <a:off x="2095500" y="3165217"/>
            <a:ext cx="1092934" cy="441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96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468</TotalTime>
  <Words>2017</Words>
  <Application>Microsoft Office PowerPoint</Application>
  <PresentationFormat>On-screen Show (16:9)</PresentationFormat>
  <Paragraphs>345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ProfBurnett</vt:lpstr>
      <vt:lpstr>CMP 051 XML Introduction</vt:lpstr>
      <vt:lpstr>Outline</vt:lpstr>
      <vt:lpstr>Introduction </vt:lpstr>
      <vt:lpstr>The Need for DTDs</vt:lpstr>
      <vt:lpstr>The Need for DTDs</vt:lpstr>
      <vt:lpstr>DTD Features</vt:lpstr>
      <vt:lpstr>DTD Features</vt:lpstr>
      <vt:lpstr>Basic DTD Schematic</vt:lpstr>
      <vt:lpstr>DTD Declaration Syntax</vt:lpstr>
      <vt:lpstr>DTD - XML Building Blocks</vt:lpstr>
      <vt:lpstr>DTD Elements</vt:lpstr>
      <vt:lpstr>Element declaration syntax</vt:lpstr>
      <vt:lpstr>XML Naming Conventions</vt:lpstr>
      <vt:lpstr>Elements with Text - Parsed Character Data only (PCDATA)</vt:lpstr>
      <vt:lpstr>Element with Empty Element</vt:lpstr>
      <vt:lpstr>Element that Contain Children Elements</vt:lpstr>
      <vt:lpstr>Elements with Choices</vt:lpstr>
      <vt:lpstr>Elements with No Content Restrictions</vt:lpstr>
      <vt:lpstr>Operators Used with Element Content</vt:lpstr>
      <vt:lpstr>DTD Attributes</vt:lpstr>
      <vt:lpstr>Avoid Using Attributes?</vt:lpstr>
      <vt:lpstr>An Exception to Attribute Rule</vt:lpstr>
      <vt:lpstr>Defining Attributes</vt:lpstr>
      <vt:lpstr>Defining Attribute Default Values</vt:lpstr>
      <vt:lpstr>Defining Attribute with Choices</vt:lpstr>
      <vt:lpstr>Defining Attributes with Unique  Values</vt:lpstr>
      <vt:lpstr>Referencing Attributes with Unique  Values</vt:lpstr>
      <vt:lpstr>Restricting Attributes to Valid XML Names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38</cp:revision>
  <cp:lastPrinted>2015-01-20T10:46:47Z</cp:lastPrinted>
  <dcterms:created xsi:type="dcterms:W3CDTF">2015-01-19T22:35:44Z</dcterms:created>
  <dcterms:modified xsi:type="dcterms:W3CDTF">2015-02-06T11:09:10Z</dcterms:modified>
</cp:coreProperties>
</file>