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65" r:id="rId3"/>
    <p:sldId id="266" r:id="rId4"/>
    <p:sldId id="267" r:id="rId5"/>
    <p:sldId id="268" r:id="rId6"/>
    <p:sldId id="279" r:id="rId7"/>
    <p:sldId id="281" r:id="rId8"/>
    <p:sldId id="291" r:id="rId9"/>
    <p:sldId id="285" r:id="rId10"/>
    <p:sldId id="286" r:id="rId11"/>
    <p:sldId id="287" r:id="rId12"/>
    <p:sldId id="288" r:id="rId13"/>
    <p:sldId id="289" r:id="rId14"/>
    <p:sldId id="290" r:id="rId15"/>
    <p:sldId id="270" r:id="rId16"/>
    <p:sldId id="278" r:id="rId17"/>
    <p:sldId id="269" r:id="rId18"/>
    <p:sldId id="273" r:id="rId19"/>
    <p:sldId id="274" r:id="rId20"/>
    <p:sldId id="275" r:id="rId21"/>
    <p:sldId id="276" r:id="rId22"/>
    <p:sldId id="292" r:id="rId23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0FFE4C-D894-4A58-955B-3ECDF708A653}">
          <p14:sldIdLst>
            <p14:sldId id="256"/>
            <p14:sldId id="265"/>
            <p14:sldId id="266"/>
            <p14:sldId id="267"/>
            <p14:sldId id="268"/>
            <p14:sldId id="279"/>
            <p14:sldId id="281"/>
            <p14:sldId id="291"/>
            <p14:sldId id="285"/>
            <p14:sldId id="286"/>
            <p14:sldId id="287"/>
            <p14:sldId id="288"/>
            <p14:sldId id="289"/>
            <p14:sldId id="290"/>
            <p14:sldId id="270"/>
            <p14:sldId id="278"/>
            <p14:sldId id="269"/>
            <p14:sldId id="273"/>
            <p14:sldId id="274"/>
            <p14:sldId id="275"/>
            <p14:sldId id="276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-90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453EA-7F0A-4C16-8C43-A593C45B38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5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5/xpath-functions" TargetMode="External"/><Relationship Id="rId2" Type="http://schemas.openxmlformats.org/officeDocument/2006/relationships/hyperlink" Target="http://www.w3schools.com/xpath/xpath_functions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57550"/>
            <a:ext cx="7854696" cy="1143000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II </a:t>
            </a:r>
          </a:p>
          <a:p>
            <a:r>
              <a:rPr lang="en-US" sz="1800" dirty="0" smtClean="0"/>
              <a:t>Chapter 14 – </a:t>
            </a:r>
            <a:r>
              <a:rPr lang="en-US" sz="1800" dirty="0" smtClean="0">
                <a:effectLst/>
              </a:rPr>
              <a:t>XSLT</a:t>
            </a:r>
          </a:p>
          <a:p>
            <a:r>
              <a:rPr lang="en-US" sz="1800" dirty="0" smtClean="0"/>
              <a:t>http</a:t>
            </a:r>
            <a:r>
              <a:rPr lang="en-US" sz="1800" dirty="0"/>
              <a:t>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XSLT </a:t>
            </a:r>
            <a:r>
              <a:rPr lang="en-US" dirty="0" smtClean="0"/>
              <a:t>- 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428750"/>
            <a:ext cx="3228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XSLT &lt;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xsl:value-of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&gt; Element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962150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j-lt"/>
              </a:rPr>
              <a:t>The &lt;</a:t>
            </a:r>
            <a:r>
              <a:rPr lang="en-US" b="1" dirty="0" err="1">
                <a:latin typeface="+mj-lt"/>
              </a:rPr>
              <a:t>xsl:value-of</a:t>
            </a:r>
            <a:r>
              <a:rPr lang="en-US" b="1" dirty="0">
                <a:latin typeface="+mj-lt"/>
              </a:rPr>
              <a:t>&gt; element is used to extract the value of a selected node</a:t>
            </a:r>
            <a:r>
              <a:rPr lang="en-US" b="1" dirty="0" smtClean="0">
                <a:latin typeface="+mj-lt"/>
              </a:rPr>
              <a:t>.</a:t>
            </a:r>
            <a:endParaRPr lang="en-US" b="1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1276350"/>
            <a:ext cx="525352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version="1.0"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xmlns:xsl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="http://www.w3.org/1999/XSL/Transform"&gt;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match="/"&gt;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&lt;h2&gt;My CD Collection&lt;/h2&gt;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&lt;table border="1"&gt;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="#9acd32"&gt;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&gt;Title&lt;/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&gt;Artist&lt;/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select="catalog/cd/title</a:t>
            </a:r>
            <a:r>
              <a:rPr lang="en-US" sz="1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select="catalog/cd/artist</a:t>
            </a:r>
            <a:r>
              <a:rPr lang="en-US" sz="1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td&gt;  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&lt;/table&gt;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3391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XSLT </a:t>
            </a:r>
            <a:r>
              <a:rPr lang="en-US" sz="4400" dirty="0" smtClean="0"/>
              <a:t>- Elements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428750"/>
            <a:ext cx="3228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XSLT &lt;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xsl:for-each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&gt; Element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962150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j-lt"/>
              </a:rPr>
              <a:t>The &lt;</a:t>
            </a:r>
            <a:r>
              <a:rPr lang="en-US" b="1" dirty="0" err="1">
                <a:latin typeface="+mj-lt"/>
              </a:rPr>
              <a:t>xsl:for-each</a:t>
            </a:r>
            <a:r>
              <a:rPr lang="en-US" b="1" dirty="0">
                <a:latin typeface="+mj-lt"/>
              </a:rPr>
              <a:t>&gt; element allows you to do looping in XSLT.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1000" y="607933"/>
            <a:ext cx="46482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version="1.0"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xmlns:xsl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="http://www.w3.org/1999/XSL/Transform"&gt;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match="/"&gt;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&lt;h2&gt;My CD Collection&lt;/h2&gt;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&lt;table border="1"&gt;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="#9acd32"&gt;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&gt;Title&lt;/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&gt;Artist&lt;/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xsl:for-each</a:t>
            </a:r>
            <a:r>
              <a:rPr lang="en-US" sz="1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select="catalog/cd"&gt;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select="catalog/cd/title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"/&gt;&lt;/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select="catalog/cd/artist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"/&gt;&lt;/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td&gt;  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xsl:for-each</a:t>
            </a:r>
            <a:r>
              <a:rPr lang="en-US" sz="1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&lt;/table&gt;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25904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XSLT </a:t>
            </a:r>
            <a:r>
              <a:rPr lang="en-US" sz="4400" dirty="0" smtClean="0"/>
              <a:t>- Elements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428750"/>
            <a:ext cx="2685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XSLT &lt;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xsl:sort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&gt; Element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96215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j-lt"/>
              </a:rPr>
              <a:t>The &lt;</a:t>
            </a:r>
            <a:r>
              <a:rPr lang="en-US" b="1" dirty="0" err="1">
                <a:latin typeface="+mj-lt"/>
              </a:rPr>
              <a:t>xsl:sort</a:t>
            </a:r>
            <a:r>
              <a:rPr lang="en-US" b="1" dirty="0">
                <a:latin typeface="+mj-lt"/>
              </a:rPr>
              <a:t>&gt; element is used to sort the output.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1000" y="607933"/>
            <a:ext cx="4648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version="1.0"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xmlns:xsl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="http://www.w3.org/1999/XSL/Transform"&gt;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match="/"&gt;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&lt;h2&gt;My CD Collection&lt;/h2&gt;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&lt;table border="1"&gt;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="#9acd32"&gt;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&gt;Title&lt;/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&gt;Artist&lt;/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xsl:for-each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select="catalog/cd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xsl:sort</a:t>
            </a:r>
            <a:r>
              <a:rPr lang="en-US" sz="1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select="artist"/&gt;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select="catalog/cd/title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"/&gt;&lt;/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select="catalog/cd/artist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"/&gt;&lt;/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td&gt;  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xsl:for-each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&lt;/table&gt;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3500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XSLT </a:t>
            </a:r>
            <a:r>
              <a:rPr lang="en-US" sz="4400" dirty="0" smtClean="0"/>
              <a:t>- Elements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428750"/>
            <a:ext cx="24097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XSLT &lt;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xsl:if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&gt; Element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962150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j-lt"/>
              </a:rPr>
              <a:t>The &lt;</a:t>
            </a:r>
            <a:r>
              <a:rPr lang="en-US" b="1" dirty="0" err="1">
                <a:latin typeface="+mj-lt"/>
              </a:rPr>
              <a:t>xsl:if</a:t>
            </a:r>
            <a:r>
              <a:rPr lang="en-US" b="1" dirty="0">
                <a:latin typeface="+mj-lt"/>
              </a:rPr>
              <a:t>&gt; element is used to put a conditional test against the content of the XML file.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1000" y="607933"/>
            <a:ext cx="4648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version="1.0"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xmlns:xsl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="http://www.w3.org/1999/XSL/Transform"&gt;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match="/"&gt;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&lt;h2&gt;My CD Collection&lt;/h2&gt;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&lt;table border="1"&gt;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="#9acd32"&gt;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&gt;Title&lt;/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&gt;Artist&lt;/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xsl:for-each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select="catalog/cd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xsl:if</a:t>
            </a:r>
            <a:r>
              <a:rPr lang="en-US" sz="1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test="price &amp;</a:t>
            </a:r>
            <a:r>
              <a:rPr lang="en-US" sz="1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1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10</a:t>
            </a:r>
            <a:r>
              <a:rPr lang="en-US" sz="1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select="catalog/cd/title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"/&gt;&lt;/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select="catalog/cd/artist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"/&gt;&lt;/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td&gt;     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xsl:if</a:t>
            </a:r>
            <a:r>
              <a:rPr lang="en-US" sz="1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xsl:for-each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&lt;/table&gt;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89080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XSLT </a:t>
            </a:r>
            <a:r>
              <a:rPr lang="en-US" sz="4400" dirty="0" smtClean="0"/>
              <a:t>- Elements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428750"/>
            <a:ext cx="30189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XSLT &lt;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xsl:choose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&gt; Element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962150"/>
            <a:ext cx="3124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j-lt"/>
              </a:rPr>
              <a:t>The &lt;</a:t>
            </a:r>
            <a:r>
              <a:rPr lang="en-US" b="1" dirty="0" err="1">
                <a:latin typeface="+mj-lt"/>
              </a:rPr>
              <a:t>xsl:choose</a:t>
            </a:r>
            <a:r>
              <a:rPr lang="en-US" b="1" dirty="0">
                <a:latin typeface="+mj-lt"/>
              </a:rPr>
              <a:t>&gt; element is used in conjunction with &lt;</a:t>
            </a:r>
            <a:r>
              <a:rPr lang="en-US" b="1" dirty="0" err="1">
                <a:latin typeface="+mj-lt"/>
              </a:rPr>
              <a:t>xsl:when</a:t>
            </a:r>
            <a:r>
              <a:rPr lang="en-US" b="1" dirty="0">
                <a:latin typeface="+mj-lt"/>
              </a:rPr>
              <a:t>&gt; and &lt;</a:t>
            </a:r>
            <a:r>
              <a:rPr lang="en-US" b="1" dirty="0" err="1">
                <a:latin typeface="+mj-lt"/>
              </a:rPr>
              <a:t>xsl:otherwise</a:t>
            </a:r>
            <a:r>
              <a:rPr lang="en-US" b="1" dirty="0">
                <a:latin typeface="+mj-lt"/>
              </a:rPr>
              <a:t>&gt; to express multiple conditional tests.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91000" y="607933"/>
            <a:ext cx="4648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version="1.0"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xmlns:xsl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="http://www.w3.org/1999/XSL/Transform"&gt;</a:t>
            </a:r>
          </a:p>
          <a:p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match="/"&gt;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&lt;html&gt;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&lt;body&gt;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&lt;h2&gt;My CD Collection&lt;/h2&gt;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&lt;table border="1"&gt;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="#9acd32"&gt;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&gt;Title&lt;/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&gt;Artist&lt;/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&lt;/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xsl:for-each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select="catalog/cd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="title"/&gt;&lt;/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td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xsl:choose</a:t>
            </a:r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&lt;</a:t>
            </a:r>
            <a:r>
              <a:rPr lang="en-US" sz="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xsl:when</a:t>
            </a:r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test="price &amp;</a:t>
            </a:r>
            <a:r>
              <a:rPr lang="en-US" sz="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10"&gt;</a:t>
            </a:r>
          </a:p>
          <a:p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&lt;td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="#ff00ff"&gt;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="artist"/&gt;&lt;/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td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xsl:when</a:t>
            </a:r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&lt;</a:t>
            </a:r>
            <a:r>
              <a:rPr lang="en-US" sz="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xsl:otherwise</a:t>
            </a:r>
            <a:r>
              <a:rPr lang="en-US" sz="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&lt;td&gt;&lt;</a:t>
            </a:r>
            <a:r>
              <a:rPr lang="en-US" sz="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select="artist"/&gt;&lt;/td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xsl:otherwise</a:t>
            </a:r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&lt;/</a:t>
            </a:r>
            <a:r>
              <a:rPr lang="en-US" sz="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xsl:choose</a:t>
            </a:r>
            <a:r>
              <a:rPr lang="en-US" sz="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&lt;/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xsl:if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xsl:for-each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&lt;/table&gt;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&lt;/body&gt;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&lt;/html&gt;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334206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Generating Multiple </a:t>
            </a:r>
            <a:r>
              <a:rPr lang="en-US" sz="4800" dirty="0" smtClean="0"/>
              <a:t>Documents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8878" y="1428750"/>
            <a:ext cx="4078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With XSLT 2.0 you can generate multiple documents from a single process.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08878" y="2266950"/>
            <a:ext cx="41148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1. Type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xsl:result-document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to begin the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output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declaration.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+mj-lt"/>
                <a:cs typeface="Courier New" panose="02070309020205020404" pitchFamily="49" charset="0"/>
              </a:rPr>
            </a:br>
            <a:endParaRPr lang="en-US" sz="1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+mj-lt"/>
                <a:cs typeface="Courier New" panose="02070309020205020404" pitchFamily="49" charset="0"/>
              </a:rPr>
              <a:t>2. Type </a:t>
            </a:r>
            <a:r>
              <a:rPr lang="en-US" sz="1400" dirty="0">
                <a:latin typeface="+mj-lt"/>
                <a:cs typeface="Courier New" panose="02070309020205020404" pitchFamily="49" charset="0"/>
              </a:rPr>
              <a:t>–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=“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output.uri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’&gt;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where the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URI 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identifies the location of document where the output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for these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XSLT instruction are located.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+mj-lt"/>
                <a:cs typeface="Courier New" panose="02070309020205020404" pitchFamily="49" charset="0"/>
              </a:rPr>
            </a:br>
            <a:endParaRPr lang="en-US" sz="1400" b="1" dirty="0">
              <a:latin typeface="+mj-lt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+mj-lt"/>
                <a:cs typeface="Courier New" panose="02070309020205020404" pitchFamily="49" charset="0"/>
              </a:rPr>
              <a:t>3. Type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xsl:result-document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to close out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 the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output instructions. </a:t>
            </a:r>
          </a:p>
          <a:p>
            <a:endParaRPr lang="en-US" sz="1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1570494"/>
            <a:ext cx="42935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xsl:result-document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="history.html" method="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xhtml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&lt;head&gt;&lt;title&gt;Wonders of the World&lt;/title&gt;&lt;/head&gt;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&lt;h2&gt;History&lt;/h2&gt;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xsl:apply-templates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/wonder/history"&gt;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xsl:sort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order="descending" data-type="number" 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xsl:apply-templates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&lt;/html&gt;</a:t>
            </a:r>
          </a:p>
          <a:p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xsl:result-document</a:t>
            </a:r>
            <a:r>
              <a:rPr lang="en-US" sz="10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49993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Validating XSLT </a:t>
            </a:r>
            <a:r>
              <a:rPr lang="en-US" sz="5400" dirty="0" smtClean="0"/>
              <a:t>Output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3967" y="1504950"/>
            <a:ext cx="4148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With XSLT 2.0 you can validate </a:t>
            </a:r>
            <a:r>
              <a:rPr lang="en-US" b="1" dirty="0" smtClean="0">
                <a:latin typeface="+mj-lt"/>
              </a:rPr>
              <a:t>those </a:t>
            </a:r>
            <a:r>
              <a:rPr lang="en-US" b="1" dirty="0" smtClean="0">
                <a:latin typeface="+mj-lt"/>
              </a:rPr>
              <a:t>output of a XSLT transformation against the XML schema.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2463551"/>
            <a:ext cx="42550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xsl:import-schema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+mj-lt"/>
                <a:cs typeface="Courier New" panose="02070309020205020404" pitchFamily="49" charset="0"/>
              </a:rPr>
              <a:t>2. Type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–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schema-location=“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schema.uri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”/&gt;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where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the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URI identifies the location of XML Schema you want to use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 for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validation.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+mj-lt"/>
                <a:cs typeface="Courier New" panose="02070309020205020404" pitchFamily="49" charset="0"/>
              </a:rPr>
            </a:br>
            <a:endParaRPr lang="en-US" sz="1400" b="1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+mj-lt"/>
                <a:cs typeface="Courier New" panose="02070309020205020404" pitchFamily="49" charset="0"/>
              </a:rPr>
              <a:t>3. Type in the root element of the output you want to validate: </a:t>
            </a:r>
            <a:r>
              <a:rPr lang="en-US" sz="1400" dirty="0" smtClean="0">
                <a:cs typeface="Courier New" panose="02070309020205020404" pitchFamily="49" charset="0"/>
              </a:rPr>
              <a:t> </a:t>
            </a:r>
            <a:r>
              <a:rPr lang="en-US" sz="1400" dirty="0" err="1">
                <a:cs typeface="Courier New" panose="02070309020205020404" pitchFamily="49" charset="0"/>
              </a:rPr>
              <a:t>x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sl:validation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=:”strict” </a:t>
            </a:r>
            <a:r>
              <a:rPr lang="en-US" sz="1400" dirty="0"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1385606"/>
            <a:ext cx="419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xmlns:xsl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="http://www.w3.org/1999/XSL/Transform" version="2.0"&gt;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xsl:output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method="xml" indent="yes"/&gt;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xsl:import-schema</a:t>
            </a:r>
            <a:r>
              <a:rPr lang="en-US" sz="9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schema-location="14-13.xsd"/&gt;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match="/"&gt;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9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sources </a:t>
            </a:r>
            <a:r>
              <a:rPr lang="en-US" sz="9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xsl:validation</a:t>
            </a:r>
            <a:r>
              <a:rPr lang="en-US" sz="9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="strict"&gt;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xsl:for-each-group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select="//source"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group-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by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="@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newspaperid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newspapers&gt;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newspaperid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select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="@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newspaperid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newspaperid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sectionid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current-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group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()/@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sectionid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sectionid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newspapers&gt;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xsl:for-each-group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&lt;/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sources&gt;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68952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Generating XHTML </a:t>
            </a:r>
            <a:r>
              <a:rPr lang="en-US" sz="5400" dirty="0" smtClean="0"/>
              <a:t>Output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06" y="2093014"/>
            <a:ext cx="4200525" cy="24574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1363410"/>
            <a:ext cx="4250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Server-side XSL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Transformations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1504950"/>
            <a:ext cx="3733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1400" b="1" dirty="0" smtClean="0">
                <a:latin typeface="+mj-lt"/>
              </a:rPr>
              <a:t>Browser </a:t>
            </a:r>
            <a:r>
              <a:rPr lang="en-US" sz="1400" b="1" dirty="0">
                <a:latin typeface="+mj-lt"/>
              </a:rPr>
              <a:t>requests dynamic page </a:t>
            </a:r>
            <a:endParaRPr lang="en-US" sz="1400" b="1" dirty="0" smtClean="0">
              <a:latin typeface="+mj-lt"/>
            </a:endParaRPr>
          </a:p>
          <a:p>
            <a:pPr marL="228600" indent="-228600">
              <a:buAutoNum type="arabicPeriod"/>
            </a:pPr>
            <a:r>
              <a:rPr lang="en-US" sz="1400" b="1" dirty="0" smtClean="0">
                <a:latin typeface="+mj-lt"/>
              </a:rPr>
              <a:t>Web </a:t>
            </a:r>
            <a:r>
              <a:rPr lang="en-US" sz="1400" b="1" dirty="0">
                <a:latin typeface="+mj-lt"/>
              </a:rPr>
              <a:t>server finds page and passes it to application server </a:t>
            </a:r>
            <a:endParaRPr lang="en-US" sz="1400" b="1" dirty="0" smtClean="0">
              <a:latin typeface="+mj-lt"/>
            </a:endParaRPr>
          </a:p>
          <a:p>
            <a:pPr marL="228600" indent="-228600">
              <a:buAutoNum type="arabicPeriod"/>
            </a:pPr>
            <a:r>
              <a:rPr lang="en-US" sz="1400" b="1" dirty="0" smtClean="0">
                <a:latin typeface="+mj-lt"/>
              </a:rPr>
              <a:t>Application </a:t>
            </a:r>
            <a:r>
              <a:rPr lang="en-US" sz="1400" b="1" dirty="0">
                <a:latin typeface="+mj-lt"/>
              </a:rPr>
              <a:t>server scans page for instructions and gets XSLT fragment </a:t>
            </a:r>
            <a:endParaRPr lang="en-US" sz="1400" b="1" dirty="0" smtClean="0">
              <a:latin typeface="+mj-lt"/>
            </a:endParaRPr>
          </a:p>
          <a:p>
            <a:pPr marL="228600" indent="-228600">
              <a:buAutoNum type="arabicPeriod"/>
            </a:pPr>
            <a:r>
              <a:rPr lang="en-US" sz="1400" b="1" dirty="0" smtClean="0">
                <a:latin typeface="+mj-lt"/>
              </a:rPr>
              <a:t>Application </a:t>
            </a:r>
            <a:r>
              <a:rPr lang="en-US" sz="1400" b="1" dirty="0">
                <a:latin typeface="+mj-lt"/>
              </a:rPr>
              <a:t>server performs transformation (reads XSLT fragment, gets and formats xml data) </a:t>
            </a:r>
            <a:endParaRPr lang="en-US" sz="1400" b="1" dirty="0" smtClean="0">
              <a:latin typeface="+mj-lt"/>
            </a:endParaRPr>
          </a:p>
          <a:p>
            <a:pPr marL="228600" indent="-228600">
              <a:buAutoNum type="arabicPeriod"/>
            </a:pPr>
            <a:r>
              <a:rPr lang="en-US" sz="1400" b="1" dirty="0" smtClean="0">
                <a:latin typeface="+mj-lt"/>
              </a:rPr>
              <a:t>Application </a:t>
            </a:r>
            <a:r>
              <a:rPr lang="en-US" sz="1400" b="1" dirty="0">
                <a:latin typeface="+mj-lt"/>
              </a:rPr>
              <a:t>server inserts transformed fragment into page and passes it back to the web server </a:t>
            </a:r>
            <a:endParaRPr lang="en-US" sz="1400" b="1" dirty="0" smtClean="0">
              <a:latin typeface="+mj-lt"/>
            </a:endParaRPr>
          </a:p>
          <a:p>
            <a:pPr marL="228600" indent="-228600">
              <a:buAutoNum type="arabicPeriod"/>
            </a:pPr>
            <a:r>
              <a:rPr lang="en-US" sz="1400" b="1" dirty="0" smtClean="0">
                <a:latin typeface="+mj-lt"/>
              </a:rPr>
              <a:t>Web </a:t>
            </a:r>
            <a:r>
              <a:rPr lang="en-US" sz="1400" b="1" dirty="0">
                <a:latin typeface="+mj-lt"/>
              </a:rPr>
              <a:t>server sends finished page to </a:t>
            </a:r>
            <a:r>
              <a:rPr lang="en-US" sz="1400" b="1" dirty="0" smtClean="0">
                <a:latin typeface="+mj-lt"/>
              </a:rPr>
              <a:t>browser</a:t>
            </a:r>
          </a:p>
          <a:p>
            <a:r>
              <a:rPr lang="en-US" sz="1400" b="1" dirty="0" smtClean="0">
                <a:latin typeface="+mj-lt"/>
              </a:rPr>
              <a:t/>
            </a:r>
            <a:br>
              <a:rPr lang="en-US" sz="1400" b="1" dirty="0" smtClean="0">
                <a:latin typeface="+mj-lt"/>
              </a:rPr>
            </a:br>
            <a:r>
              <a:rPr lang="en-US" sz="1400" b="1" dirty="0" smtClean="0">
                <a:latin typeface="+mj-lt"/>
              </a:rPr>
              <a:t>PHP or ASP Code performs the XML to XHTML Transformation on the server.  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060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Generating XHTML Output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2124075"/>
            <a:ext cx="2952750" cy="22764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9161" y="1440418"/>
            <a:ext cx="4169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Client-side XSL T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ransformations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8572" y="1581150"/>
            <a:ext cx="365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200" b="1" dirty="0" smtClean="0">
                <a:latin typeface="+mj-lt"/>
              </a:rPr>
              <a:t>Browser </a:t>
            </a:r>
            <a:r>
              <a:rPr lang="en-US" sz="1200" b="1" dirty="0">
                <a:latin typeface="+mj-lt"/>
              </a:rPr>
              <a:t>requests XML file </a:t>
            </a:r>
            <a:endParaRPr lang="en-US" sz="1200" b="1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1200" b="1" dirty="0" smtClean="0">
                <a:latin typeface="+mj-lt"/>
              </a:rPr>
              <a:t>Server </a:t>
            </a:r>
            <a:r>
              <a:rPr lang="en-US" sz="1200" b="1" dirty="0">
                <a:latin typeface="+mj-lt"/>
              </a:rPr>
              <a:t>responds by sending XML file to browser </a:t>
            </a:r>
            <a:endParaRPr lang="en-US" sz="1200" b="1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1200" b="1" dirty="0" smtClean="0">
                <a:latin typeface="+mj-lt"/>
              </a:rPr>
              <a:t>Browser </a:t>
            </a:r>
            <a:r>
              <a:rPr lang="en-US" sz="1200" b="1" dirty="0">
                <a:latin typeface="+mj-lt"/>
              </a:rPr>
              <a:t>reads XML directive and calls XSLT file </a:t>
            </a:r>
            <a:endParaRPr lang="en-US" sz="1200" b="1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1200" b="1" dirty="0" smtClean="0">
                <a:latin typeface="+mj-lt"/>
              </a:rPr>
              <a:t>Server </a:t>
            </a:r>
            <a:r>
              <a:rPr lang="en-US" sz="1200" b="1" dirty="0">
                <a:latin typeface="+mj-lt"/>
              </a:rPr>
              <a:t>sends XSLT file to browser </a:t>
            </a:r>
            <a:endParaRPr lang="en-US" sz="1200" b="1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1200" b="1" dirty="0" smtClean="0">
                <a:latin typeface="+mj-lt"/>
              </a:rPr>
              <a:t>Browser </a:t>
            </a:r>
            <a:r>
              <a:rPr lang="en-US" sz="1200" b="1" dirty="0">
                <a:latin typeface="+mj-lt"/>
              </a:rPr>
              <a:t>transforms XML data and displays it in browser </a:t>
            </a:r>
            <a:endParaRPr lang="en-US" sz="12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887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dirty="0"/>
              <a:t>Generating XHTML </a:t>
            </a:r>
            <a:r>
              <a:rPr lang="en-US" sz="3200" dirty="0" smtClean="0"/>
              <a:t>Output - Linked File on Client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96213" y="1428750"/>
            <a:ext cx="43815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&lt;?xml-stylesheet type="text/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="14-03.xsl"?&gt;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xmlns:xsi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="http://www.w3.org/2001/XMLSchema-instance"&gt;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&lt;wonder&gt;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&lt;name language="English"&gt;Colossus of Rhodes&lt;/name&gt;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&lt;name language="Greek"&gt;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Κολοσσός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της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Ρόδου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&lt;/name&gt;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&lt;location&gt;Rhodes, Greece&lt;/location&gt;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&lt;height units="feet"&gt;107&lt;/height&gt;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&lt;history&gt;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era="BC"&gt;282&lt;/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year_built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year_destroyed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era="BC"&gt;226&lt;/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year_destroyed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how_destroyed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&gt;earthquake&lt;/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how_destroyed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&lt;story&gt;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 294 BC,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……………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&lt;/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story&gt;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&lt;/history&gt;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main_image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file="colossus.jpg" w="528" h="349"/&gt;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&lt;source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sectionid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="101"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newspaperid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="21"/&gt;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&lt;/wonder&gt;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4564166" y="967084"/>
            <a:ext cx="126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XML File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66" y="1435901"/>
            <a:ext cx="44958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xmlns:xsl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="http://www.w3.org/1999/XSL/Transform" version="2.0"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="http://www.w3.org/1999/xhtml"&gt;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xsl:output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method="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xhtml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match="/"&gt;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&lt;html&gt;&lt;head&gt;&lt;title&gt;Wonders of the World&lt;/title&gt;&lt;/head&gt;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&lt;h1 align="center"&gt;Seven Wonders of the Ancient World&lt;/h1&gt;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&lt;p align="center"&gt;&lt;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="herodotus.jpg" width="120" height="171" /&gt;&lt;/p&gt;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&lt;p&gt;The famous Greek historian Herodotus wrote of seven great architectural achievements.  And although his writings did not survive, he planted seeds for what has become the list of the 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&lt;strong&gt;Seven Wonders of the Ancient World&lt;/strong&gt;.</a:t>
            </a:r>
          </a:p>
          <a:p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&lt;/p&gt;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" y="967085"/>
            <a:ext cx="2571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 File – 14-03.xsl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99948" y="4613305"/>
            <a:ext cx="1574029" cy="3048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Example XML File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93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XSLT Introduction</a:t>
            </a:r>
          </a:p>
          <a:p>
            <a:r>
              <a:rPr lang="en-US" sz="2400" dirty="0" smtClean="0"/>
              <a:t>XSLT Browser Support</a:t>
            </a:r>
          </a:p>
          <a:p>
            <a:r>
              <a:rPr lang="en-US" sz="2400" dirty="0" smtClean="0"/>
              <a:t>Creating Simple Stylesheet</a:t>
            </a:r>
          </a:p>
          <a:p>
            <a:r>
              <a:rPr lang="en-US" sz="2400" dirty="0" smtClean="0"/>
              <a:t>XSLT Functions</a:t>
            </a:r>
          </a:p>
          <a:p>
            <a:r>
              <a:rPr lang="en-US" sz="2400" dirty="0"/>
              <a:t>XSLT </a:t>
            </a:r>
            <a:r>
              <a:rPr lang="en-US" sz="2400" dirty="0" smtClean="0"/>
              <a:t>User Defined Functions</a:t>
            </a:r>
            <a:endParaRPr lang="en-US" sz="2400" dirty="0"/>
          </a:p>
          <a:p>
            <a:r>
              <a:rPr lang="en-US" sz="2400" dirty="0" smtClean="0"/>
              <a:t>Calling </a:t>
            </a:r>
            <a:r>
              <a:rPr lang="en-US" sz="2400" dirty="0"/>
              <a:t>UDF</a:t>
            </a:r>
          </a:p>
          <a:p>
            <a:r>
              <a:rPr lang="en-US" sz="2400" dirty="0" smtClean="0"/>
              <a:t>XSLT Elements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Generating Multiple Documents</a:t>
            </a:r>
          </a:p>
          <a:p>
            <a:r>
              <a:rPr lang="en-US" sz="2400" dirty="0"/>
              <a:t>Validating XSLT Output</a:t>
            </a:r>
          </a:p>
          <a:p>
            <a:r>
              <a:rPr lang="en-US" sz="2400" dirty="0"/>
              <a:t>Generating XHTML Output</a:t>
            </a:r>
          </a:p>
          <a:p>
            <a:r>
              <a:rPr lang="en-US" sz="2400" dirty="0" smtClean="0"/>
              <a:t>Generating </a:t>
            </a:r>
            <a:r>
              <a:rPr lang="en-US" sz="2400" dirty="0"/>
              <a:t>XHTML </a:t>
            </a:r>
            <a:r>
              <a:rPr lang="en-US" sz="2400" dirty="0" smtClean="0"/>
              <a:t>Output on the Client</a:t>
            </a:r>
          </a:p>
          <a:p>
            <a:r>
              <a:rPr lang="en-US" sz="2400" dirty="0"/>
              <a:t>Generating XHTML Output on the </a:t>
            </a:r>
            <a:r>
              <a:rPr lang="en-US" sz="2400" dirty="0" smtClean="0"/>
              <a:t>Server</a:t>
            </a:r>
            <a:endParaRPr lang="en-US" sz="2400" dirty="0"/>
          </a:p>
          <a:p>
            <a:endParaRPr lang="en-US" sz="24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/>
              <a:t>Generating XHTML Output – </a:t>
            </a:r>
            <a:r>
              <a:rPr lang="en-US" sz="3200" dirty="0" smtClean="0"/>
              <a:t>JavaScript on Client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895350"/>
            <a:ext cx="3916235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+mj-lt"/>
              </a:rPr>
              <a:t>More </a:t>
            </a:r>
            <a:r>
              <a:rPr lang="en-US" sz="1200" b="1" dirty="0">
                <a:latin typeface="+mj-lt"/>
              </a:rPr>
              <a:t>versatile solution </a:t>
            </a:r>
            <a:r>
              <a:rPr lang="en-US" sz="1200" b="1" dirty="0" smtClean="0">
                <a:latin typeface="+mj-lt"/>
              </a:rPr>
              <a:t>is to </a:t>
            </a:r>
            <a:r>
              <a:rPr lang="en-US" sz="1200" b="1" dirty="0">
                <a:latin typeface="+mj-lt"/>
              </a:rPr>
              <a:t>use a JavaScript to do the transformation.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+mj-lt"/>
              </a:rPr>
              <a:t>Using </a:t>
            </a:r>
            <a:r>
              <a:rPr lang="en-US" sz="1200" b="1" dirty="0">
                <a:latin typeface="+mj-lt"/>
              </a:rPr>
              <a:t>a JavaScript, we can: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+mj-lt"/>
              </a:rPr>
              <a:t>do </a:t>
            </a:r>
            <a:r>
              <a:rPr lang="en-US" sz="1200" b="1" dirty="0">
                <a:latin typeface="+mj-lt"/>
              </a:rPr>
              <a:t>browser-specific testing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+mj-lt"/>
              </a:rPr>
              <a:t>use </a:t>
            </a:r>
            <a:r>
              <a:rPr lang="en-US" sz="1200" b="1" dirty="0">
                <a:latin typeface="+mj-lt"/>
              </a:rPr>
              <a:t>different style sheets according to browser and user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+mj-lt"/>
              </a:rPr>
              <a:t>JavaScript </a:t>
            </a:r>
            <a:r>
              <a:rPr lang="en-US" sz="1200" b="1" dirty="0">
                <a:latin typeface="+mj-lt"/>
              </a:rPr>
              <a:t>Converts XML file to XHTML file in the client </a:t>
            </a:r>
            <a:r>
              <a:rPr lang="en-US" sz="1200" b="1" dirty="0" smtClean="0">
                <a:latin typeface="+mj-lt"/>
              </a:rPr>
              <a:t>browser</a:t>
            </a:r>
            <a:endParaRPr lang="en-US" sz="1200" b="1" dirty="0">
              <a:latin typeface="+mj-lt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The </a:t>
            </a:r>
            <a:r>
              <a:rPr lang="en-US" sz="1200" b="1" dirty="0" err="1">
                <a:latin typeface="+mj-lt"/>
              </a:rPr>
              <a:t>loadXMLDoc</a:t>
            </a:r>
            <a:r>
              <a:rPr lang="en-US" sz="1200" b="1" dirty="0">
                <a:latin typeface="+mj-lt"/>
              </a:rPr>
              <a:t>() function does the following: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+mj-lt"/>
              </a:rPr>
              <a:t>Create </a:t>
            </a:r>
            <a:r>
              <a:rPr lang="en-US" sz="1200" b="1" dirty="0">
                <a:latin typeface="+mj-lt"/>
              </a:rPr>
              <a:t>an </a:t>
            </a:r>
            <a:r>
              <a:rPr lang="en-US" sz="1200" b="1" dirty="0" err="1">
                <a:latin typeface="+mj-lt"/>
              </a:rPr>
              <a:t>XMLHttpRequest</a:t>
            </a:r>
            <a:r>
              <a:rPr lang="en-US" sz="1200" b="1" dirty="0">
                <a:latin typeface="+mj-lt"/>
              </a:rPr>
              <a:t> object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+mj-lt"/>
              </a:rPr>
              <a:t>Use </a:t>
            </a:r>
            <a:r>
              <a:rPr lang="en-US" sz="1200" b="1" dirty="0">
                <a:latin typeface="+mj-lt"/>
              </a:rPr>
              <a:t>the open() and send() methods of the </a:t>
            </a:r>
            <a:r>
              <a:rPr lang="en-US" sz="1200" b="1" dirty="0" err="1">
                <a:latin typeface="+mj-lt"/>
              </a:rPr>
              <a:t>XMLHttpRequest</a:t>
            </a:r>
            <a:r>
              <a:rPr lang="en-US" sz="1200" b="1" dirty="0">
                <a:latin typeface="+mj-lt"/>
              </a:rPr>
              <a:t> object to send a request to a server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+mj-lt"/>
              </a:rPr>
              <a:t>Get </a:t>
            </a:r>
            <a:r>
              <a:rPr lang="en-US" sz="1200" b="1" dirty="0">
                <a:latin typeface="+mj-lt"/>
              </a:rPr>
              <a:t>the response data as XML </a:t>
            </a:r>
            <a:r>
              <a:rPr lang="en-US" sz="1200" b="1" dirty="0" smtClean="0">
                <a:latin typeface="+mj-lt"/>
              </a:rPr>
              <a:t>data</a:t>
            </a:r>
            <a:endParaRPr lang="en-US" sz="12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895350"/>
            <a:ext cx="426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loadXMLDoc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(filename)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window.ActiveXObject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{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xhttp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ActiveXObject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("Msxml2.XMLHTTP");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{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xhttp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xhttp.open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("GET", filename, false);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xhttp.responseType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msxml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-document"} catch(err) {} // Helping IE11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xhttp.send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("");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xhttp.responseXML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displayResult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xml =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loadXMLDoc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("cdcatalog.xml");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loadXMLDoc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("cdcatalog.xsl");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code for IE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window.ActiveXObject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||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xhttp.responseType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msxml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-document")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{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ex =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xml.transformNode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("example").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ex;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code for Chrome, Firefox, Opera, etc.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document.implementation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document.implementation.createDocument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{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xsltProcessor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XSLTProcessor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xsltProcessor.importStylesheet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resultDocument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xsltProcessor.transformToFragment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(xml, document);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("example").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resultDocument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 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onload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displayResult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()"&gt;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&lt;div id="example" /&gt;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  <a:b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47800" y="4095750"/>
            <a:ext cx="1574029" cy="3048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Example XML File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91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19684"/>
          </a:xfrm>
        </p:spPr>
        <p:txBody>
          <a:bodyPr>
            <a:noAutofit/>
          </a:bodyPr>
          <a:lstStyle/>
          <a:p>
            <a:r>
              <a:rPr lang="en-US" sz="3200" dirty="0"/>
              <a:t>Generating XHTML Output – </a:t>
            </a:r>
            <a:r>
              <a:rPr lang="en-US" sz="3200" dirty="0" smtClean="0"/>
              <a:t>ASP/PHP on Server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467100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Transforming XML in the Browser will </a:t>
            </a:r>
            <a:r>
              <a:rPr lang="en-US" sz="2000" dirty="0"/>
              <a:t>not work in a browser that doesn't have an XML parser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Transformation </a:t>
            </a:r>
            <a:r>
              <a:rPr lang="en-US" sz="2000" dirty="0"/>
              <a:t>m</a:t>
            </a:r>
            <a:r>
              <a:rPr lang="en-US" sz="2000" dirty="0" smtClean="0"/>
              <a:t>ust be done on </a:t>
            </a:r>
            <a:r>
              <a:rPr lang="en-US" sz="2000" dirty="0"/>
              <a:t>the </a:t>
            </a:r>
            <a:r>
              <a:rPr lang="en-US" sz="2000" dirty="0" smtClean="0"/>
              <a:t>server.</a:t>
            </a:r>
            <a:br>
              <a:rPr lang="en-US" sz="2000" dirty="0" smtClean="0"/>
            </a:br>
            <a:r>
              <a:rPr lang="en-US" sz="2000" dirty="0" smtClean="0"/>
              <a:t>Data is sent </a:t>
            </a:r>
            <a:r>
              <a:rPr lang="en-US" sz="2000" dirty="0"/>
              <a:t>back to the browser as </a:t>
            </a:r>
            <a:r>
              <a:rPr lang="en-US" sz="2000" dirty="0" smtClean="0"/>
              <a:t>XHTML.</a:t>
            </a:r>
            <a:br>
              <a:rPr lang="en-US" sz="2000" dirty="0" smtClean="0"/>
            </a:b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PHP Code: Transform XML to XHTML on the </a:t>
            </a:r>
            <a:r>
              <a:rPr lang="en-US" sz="2000" dirty="0" smtClean="0"/>
              <a:t>Server</a:t>
            </a:r>
            <a:br>
              <a:rPr lang="en-US" sz="2000" dirty="0" smtClean="0"/>
            </a:b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ASP Code: Transform XML to XHTML on the Server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21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04385" y="2876550"/>
            <a:ext cx="1574029" cy="3048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Example File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04385" y="3610954"/>
            <a:ext cx="1574029" cy="3048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Example File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495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XSLT Introduction</a:t>
            </a:r>
          </a:p>
          <a:p>
            <a:r>
              <a:rPr lang="en-US" sz="2000" dirty="0" smtClean="0"/>
              <a:t>XSLT Browser Support</a:t>
            </a:r>
          </a:p>
          <a:p>
            <a:r>
              <a:rPr lang="en-US" sz="2000" dirty="0" smtClean="0"/>
              <a:t>Creating Simple Stylesheet</a:t>
            </a:r>
          </a:p>
          <a:p>
            <a:r>
              <a:rPr lang="en-US" sz="2000" dirty="0" smtClean="0"/>
              <a:t>XSLT Functions</a:t>
            </a:r>
          </a:p>
          <a:p>
            <a:r>
              <a:rPr lang="en-US" sz="2000" dirty="0"/>
              <a:t>XSLT </a:t>
            </a:r>
            <a:r>
              <a:rPr lang="en-US" sz="2000" dirty="0" smtClean="0"/>
              <a:t>User Defined Functions</a:t>
            </a:r>
            <a:endParaRPr lang="en-US" sz="2000" dirty="0"/>
          </a:p>
          <a:p>
            <a:r>
              <a:rPr lang="en-US" sz="2000" dirty="0" smtClean="0"/>
              <a:t>Calling </a:t>
            </a:r>
            <a:r>
              <a:rPr lang="en-US" sz="2000" dirty="0"/>
              <a:t>UDF</a:t>
            </a:r>
          </a:p>
          <a:p>
            <a:r>
              <a:rPr lang="en-US" sz="2000" dirty="0" smtClean="0"/>
              <a:t>XSLT Elements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2579486"/>
          </a:xfrm>
        </p:spPr>
        <p:txBody>
          <a:bodyPr>
            <a:normAutofit/>
          </a:bodyPr>
          <a:lstStyle/>
          <a:p>
            <a:r>
              <a:rPr lang="en-US" sz="2000" dirty="0"/>
              <a:t>Generating Multiple Documents</a:t>
            </a:r>
          </a:p>
          <a:p>
            <a:r>
              <a:rPr lang="en-US" sz="2000" dirty="0"/>
              <a:t>Validating XSLT Output</a:t>
            </a:r>
          </a:p>
          <a:p>
            <a:r>
              <a:rPr lang="en-US" sz="2000" dirty="0"/>
              <a:t>Generating XHTML Output</a:t>
            </a:r>
          </a:p>
          <a:p>
            <a:r>
              <a:rPr lang="en-US" sz="2000" dirty="0" smtClean="0"/>
              <a:t>Generating </a:t>
            </a:r>
            <a:r>
              <a:rPr lang="en-US" sz="2000" dirty="0"/>
              <a:t>XHTML </a:t>
            </a:r>
            <a:r>
              <a:rPr lang="en-US" sz="2000" dirty="0" smtClean="0"/>
              <a:t>Output on the Client</a:t>
            </a:r>
          </a:p>
          <a:p>
            <a:r>
              <a:rPr lang="en-US" sz="2000" dirty="0"/>
              <a:t>Generating XHTML Output on the </a:t>
            </a:r>
            <a:r>
              <a:rPr lang="en-US" sz="2000" dirty="0" smtClean="0"/>
              <a:t>Server</a:t>
            </a:r>
            <a:endParaRPr lang="en-US" sz="2000" dirty="0"/>
          </a:p>
          <a:p>
            <a:endParaRPr lang="en-US" sz="20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58289" y="4114718"/>
            <a:ext cx="3227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Next: Chapter 5 - XSL-FO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1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XSLT </a:t>
            </a:r>
            <a:r>
              <a:rPr lang="en-US" sz="5400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876800" cy="3326130"/>
          </a:xfrm>
        </p:spPr>
        <p:txBody>
          <a:bodyPr>
            <a:normAutofit/>
          </a:bodyPr>
          <a:lstStyle/>
          <a:p>
            <a:r>
              <a:rPr lang="en-US" sz="1600" dirty="0"/>
              <a:t>XSL stands for </a:t>
            </a:r>
            <a:r>
              <a:rPr lang="en-US" sz="1600" dirty="0" err="1"/>
              <a:t>EXtensible</a:t>
            </a:r>
            <a:r>
              <a:rPr lang="en-US" sz="1600" dirty="0"/>
              <a:t> Stylesheet Language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CSS = Style Sheets for </a:t>
            </a:r>
            <a:r>
              <a:rPr lang="en-US" sz="1600" dirty="0" smtClean="0"/>
              <a:t>HTML</a:t>
            </a:r>
          </a:p>
          <a:p>
            <a:r>
              <a:rPr lang="en-US" sz="1600" dirty="0"/>
              <a:t>XSL = Style Sheets for XML</a:t>
            </a:r>
          </a:p>
          <a:p>
            <a:r>
              <a:rPr lang="en-US" sz="1600" dirty="0"/>
              <a:t>XSL - More Than a Style Sheet </a:t>
            </a:r>
            <a:r>
              <a:rPr lang="en-US" sz="1600" dirty="0" smtClean="0"/>
              <a:t>Language</a:t>
            </a:r>
          </a:p>
          <a:p>
            <a:pPr lvl="1"/>
            <a:r>
              <a:rPr lang="en-US" sz="1400" dirty="0"/>
              <a:t>XSLT - a language for transforming XML documents</a:t>
            </a:r>
          </a:p>
          <a:p>
            <a:pPr lvl="1"/>
            <a:r>
              <a:rPr lang="en-US" sz="1400" dirty="0"/>
              <a:t>XPath - a language for navigating in XML documents</a:t>
            </a:r>
          </a:p>
          <a:p>
            <a:pPr lvl="1"/>
            <a:r>
              <a:rPr lang="en-US" sz="1400" dirty="0"/>
              <a:t>XSL-FO - a language for formatting XML documents</a:t>
            </a:r>
          </a:p>
          <a:p>
            <a:r>
              <a:rPr lang="en-US" sz="1600" dirty="0"/>
              <a:t>XSLT = XSL Transformations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96339" y="1492471"/>
            <a:ext cx="2725470" cy="2716422"/>
            <a:chOff x="4446802" y="1937704"/>
            <a:chExt cx="2286000" cy="2514600"/>
          </a:xfrm>
        </p:grpSpPr>
        <p:sp>
          <p:nvSpPr>
            <p:cNvPr id="9" name="Oval 8"/>
            <p:cNvSpPr/>
            <p:nvPr/>
          </p:nvSpPr>
          <p:spPr>
            <a:xfrm>
              <a:off x="4446802" y="1937704"/>
              <a:ext cx="2286000" cy="2514600"/>
            </a:xfrm>
            <a:prstGeom prst="ellipse">
              <a:avLst/>
            </a:prstGeom>
            <a:solidFill>
              <a:srgbClr val="0F6FC6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743504" y="2313860"/>
              <a:ext cx="1742507" cy="1810914"/>
              <a:chOff x="5028488" y="1753038"/>
              <a:chExt cx="1742507" cy="181091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256039" y="2368431"/>
                <a:ext cx="1183930" cy="1195521"/>
              </a:xfrm>
              <a:prstGeom prst="ellipse">
                <a:avLst/>
              </a:prstGeom>
              <a:solidFill>
                <a:srgbClr val="7030A0">
                  <a:alpha val="1490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atin typeface="+mj-lt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028488" y="1753038"/>
                <a:ext cx="1192138" cy="1219200"/>
              </a:xfrm>
              <a:prstGeom prst="ellipse">
                <a:avLst/>
              </a:prstGeom>
              <a:solidFill>
                <a:srgbClr val="00B05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atin typeface="+mj-lt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551795" y="1758831"/>
                <a:ext cx="1219200" cy="12192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b="1" dirty="0">
                  <a:latin typeface="+mj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071826" y="2046101"/>
                <a:ext cx="551739" cy="2564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+mj-lt"/>
                  </a:rPr>
                  <a:t>XQuery</a:t>
                </a:r>
                <a:endParaRPr lang="en-US" sz="1200" b="1" dirty="0">
                  <a:latin typeface="+mj-lt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63989" y="2051674"/>
                <a:ext cx="616600" cy="2564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+mj-lt"/>
                  </a:rPr>
                  <a:t>XPointer</a:t>
                </a:r>
                <a:endParaRPr lang="en-US" sz="12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218232" y="2051674"/>
                <a:ext cx="445307" cy="2564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+mj-lt"/>
                  </a:rPr>
                  <a:t>XLink</a:t>
                </a:r>
                <a:endParaRPr lang="en-US" sz="12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661784" y="2461510"/>
                <a:ext cx="468487" cy="2564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+mj-lt"/>
                  </a:rPr>
                  <a:t>XPath</a:t>
                </a:r>
                <a:endParaRPr lang="en-US" sz="1200" b="1" dirty="0">
                  <a:latin typeface="+mj-lt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687853" y="3015760"/>
                <a:ext cx="395614" cy="25641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+mj-lt"/>
                  </a:rPr>
                  <a:t>XSLT</a:t>
                </a:r>
                <a:endParaRPr lang="en-US" sz="1200" b="1" dirty="0">
                  <a:latin typeface="+mj-lt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152297" y="1949256"/>
              <a:ext cx="896691" cy="4273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 smtClean="0">
                  <a:latin typeface="+mj-lt"/>
                </a:rPr>
                <a:t>XSL-FO</a:t>
              </a:r>
              <a:endParaRPr lang="en-US" sz="24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9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 Browser Support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Internet Explorer supports XML, XSLT, and XPath from version 6.</a:t>
            </a:r>
          </a:p>
          <a:p>
            <a:r>
              <a:rPr lang="en-US" sz="2000" dirty="0"/>
              <a:t>Chrome supports XML, XSLT, and XPath from version 1.</a:t>
            </a:r>
          </a:p>
          <a:p>
            <a:r>
              <a:rPr lang="en-US" sz="2000" dirty="0"/>
              <a:t>Firefox supports XML, XSLT, and XPath from version 3.</a:t>
            </a:r>
          </a:p>
          <a:p>
            <a:r>
              <a:rPr lang="en-US" sz="2000" dirty="0"/>
              <a:t>Safari supports XML and XSLT from version 3.</a:t>
            </a:r>
          </a:p>
          <a:p>
            <a:r>
              <a:rPr lang="en-US" sz="2000" dirty="0"/>
              <a:t>Opera supports XML, XSLT, and XPath from version 9.</a:t>
            </a:r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63246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Creating Simple </a:t>
            </a:r>
            <a:r>
              <a:rPr lang="en-US" sz="5400" dirty="0" smtClean="0"/>
              <a:t>Stylesheet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971550"/>
            <a:ext cx="8382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html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xmlns:xsl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="http://www.w3.org/1999/XSL/Transform"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xsl:version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="2.0"&gt;</a:t>
            </a:r>
          </a:p>
          <a:p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title&gt;Wonders of the World&lt;/title&gt;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head&gt;</a:t>
            </a:r>
          </a:p>
          <a:p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p&gt;The famous Greek historian Herodotus wrote of seven great architectural achievements.  And although his writings did not survive, he planted seeds for what has become the list of the &lt;strong&gt;Seven Wonders of the Ancient World&lt;/strong&gt;.&lt;/p&gt;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p&gt;These ancient wonders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xsl:for-each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select="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ancient_wonders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/wonder/name[@language='English']"&gt;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select="."/&gt;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xsl:choose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xsl:when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test="position()=last()"&gt;.&lt;/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xsl:when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xsl:when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test="position()=last()-1"&gt;, and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xsl:when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xsl:otherwise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xsl:otherwise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xsl:choose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xsl:for-each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body&gt;</a:t>
            </a:r>
          </a:p>
          <a:p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html&gt;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3492" y="13361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1809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XQuery 1.0, XPath 2.0, and XSLT 2.0 share the same functions library</a:t>
            </a:r>
            <a:r>
              <a:rPr lang="en-US" dirty="0" smtClean="0"/>
              <a:t>.</a:t>
            </a:r>
          </a:p>
          <a:p>
            <a:r>
              <a:rPr lang="en-US" dirty="0"/>
              <a:t>XSLT includes over 100 built-in functions. </a:t>
            </a:r>
            <a:endParaRPr lang="en-US" dirty="0" smtClean="0"/>
          </a:p>
          <a:p>
            <a:r>
              <a:rPr lang="en-US" dirty="0">
                <a:hlinkClick r:id="rId2"/>
              </a:rPr>
              <a:t>Functions </a:t>
            </a:r>
            <a:r>
              <a:rPr lang="en-US" dirty="0" smtClean="0">
                <a:hlinkClick r:id="rId2"/>
              </a:rPr>
              <a:t>Reference</a:t>
            </a:r>
            <a:endParaRPr lang="en-US" dirty="0" smtClean="0"/>
          </a:p>
          <a:p>
            <a:r>
              <a:rPr lang="en-US" dirty="0"/>
              <a:t>The default prefix for the function namespace is </a:t>
            </a:r>
            <a:r>
              <a:rPr lang="en-US" dirty="0" err="1"/>
              <a:t>fn</a:t>
            </a:r>
            <a:r>
              <a:rPr lang="en-US" dirty="0"/>
              <a:t>:</a:t>
            </a:r>
          </a:p>
          <a:p>
            <a:r>
              <a:rPr lang="en-US" dirty="0"/>
              <a:t> The URI of the function namespace is: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www.w3.org/2005/xpath-functions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533400"/>
          </a:xfrm>
        </p:spPr>
        <p:txBody>
          <a:bodyPr>
            <a:noAutofit/>
          </a:bodyPr>
          <a:lstStyle/>
          <a:p>
            <a:r>
              <a:rPr lang="en-US" sz="4000" dirty="0"/>
              <a:t>XSLT - User Defined Functions (UDF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722391"/>
            <a:ext cx="4114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hmlns:xsl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www.w3.org/1999/XSL/Transform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version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="2.0" 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xmlns:khg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="http</a:t>
            </a:r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</a:p>
          <a:p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www.kehogo.com/ns/khg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en-US" sz="1000" b="1" dirty="0" smtClean="0">
              <a:effectLst>
                <a:glow rad="228600">
                  <a:srgbClr val="FFC000">
                    <a:alpha val="40000"/>
                  </a:srgbClr>
                </a:glo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exclude-result-prefixes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khg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xsl:output</a:t>
            </a:r>
            <a:r>
              <a:rPr lang="en-US" sz="10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method="html"/&gt;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match="/"&gt;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&lt;html&gt;&lt;head&gt;&lt;title&gt;Hello World&lt;/title&gt;&lt;/head&gt;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select="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khg:helloWorld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()"/&gt;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&lt;/html&gt;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xsl:function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name="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khg:helloWorld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World on</a:t>
            </a:r>
          </a:p>
          <a:p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select</a:t>
            </a:r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=“</a:t>
            </a:r>
          </a:p>
          <a:p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format-</a:t>
            </a:r>
            <a:r>
              <a:rPr lang="en-US" sz="1000" b="1" dirty="0" err="1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(current-</a:t>
            </a:r>
            <a:r>
              <a:rPr lang="en-US" sz="1000" b="1" dirty="0" err="1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dateTime</a:t>
            </a:r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'[M01]/[D01]/[Y0001] at </a:t>
            </a:r>
            <a:endParaRPr lang="en-US" sz="1000" b="1" dirty="0" smtClean="0">
              <a:effectLst>
                <a:glow rad="228600">
                  <a:srgbClr val="FFC000">
                    <a:alpha val="40000"/>
                  </a:srgbClr>
                </a:glo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H01]:[m01]:[s01]')"/&gt;</a:t>
            </a:r>
          </a:p>
          <a:p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xsl:function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819150"/>
            <a:ext cx="3624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You declare UDF’s name, input, what is does with the input, and its output. </a:t>
            </a:r>
            <a:endParaRPr lang="en-US" b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506" y="1787724"/>
            <a:ext cx="4257512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Declare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UDF Function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xsl:function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eriod"/>
            </a:pP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Declare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the function name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name=“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UDF_Name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eriod"/>
            </a:pP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Declare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any UDF Parameters  – </a:t>
            </a:r>
            <a:r>
              <a:rPr lang="en-US" sz="1400" b="1" dirty="0">
                <a:cs typeface="Courier New" panose="02070309020205020404" pitchFamily="49" charset="0"/>
              </a:rPr>
              <a:t/>
            </a:r>
            <a:br>
              <a:rPr lang="en-US" sz="1400" b="1" dirty="0">
                <a:cs typeface="Courier New" panose="02070309020205020404" pitchFamily="49" charset="0"/>
              </a:rPr>
            </a:br>
            <a:r>
              <a:rPr lang="en-US" sz="1400" b="1" dirty="0"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xsl:param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name=“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param_name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”/&gt;</a:t>
            </a:r>
            <a:b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eriod"/>
            </a:pP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Close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out the UDF function  – </a:t>
            </a:r>
            <a:r>
              <a:rPr lang="en-US" sz="1100" b="1" dirty="0">
                <a:cs typeface="Courier New" panose="02070309020205020404" pitchFamily="49" charset="0"/>
              </a:rPr>
              <a:t/>
            </a:r>
            <a:br>
              <a:rPr lang="en-US" sz="1100" b="1" dirty="0">
                <a:cs typeface="Courier New" panose="02070309020205020404" pitchFamily="49" charset="0"/>
              </a:rPr>
            </a:br>
            <a:r>
              <a:rPr lang="en-US" sz="1400" b="1" dirty="0"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xsl:function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Calling UDF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5092" y="1504950"/>
            <a:ext cx="3624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You call a UDF anywhere an XPath expression is expected.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45092" y="2350506"/>
            <a:ext cx="3733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prefix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eriod"/>
            </a:pP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–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UDF _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Name(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eriod"/>
            </a:pP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Type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the value(s) of the input </a:t>
            </a:r>
            <a:r>
              <a:rPr lang="en-US" sz="1400" b="1" dirty="0" smtClean="0">
                <a:latin typeface="+mj-lt"/>
                <a:cs typeface="Courier New" panose="02070309020205020404" pitchFamily="49" charset="0"/>
              </a:rPr>
              <a:t> parameters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separated by a comma. </a:t>
            </a:r>
            <a:endParaRPr lang="en-US" sz="1400" b="1" dirty="0">
              <a:latin typeface="+mj-lt"/>
              <a:cs typeface="Courier New" panose="02070309020205020404" pitchFamily="49" charset="0"/>
            </a:endParaRPr>
          </a:p>
          <a:p>
            <a:pPr marL="228600" indent="-228600">
              <a:buAutoNum type="arabicPeriod"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1490350"/>
            <a:ext cx="358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xmlns:xsl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www.w3.org/1999/XSL/Transform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version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="2.0"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www.w3.org/1999/xhtml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xmlns:khg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www.kehogo.com/ns/khg" 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exclude-result-prefixes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khg</a:t>
            </a: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xsl:function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name="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khg:third</a:t>
            </a:r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endParaRPr lang="en-US" sz="1000" b="1" dirty="0" smtClean="0">
              <a:effectLst>
                <a:glow rad="228600">
                  <a:srgbClr val="FFC000">
                    <a:alpha val="40000"/>
                  </a:srgbClr>
                </a:glo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xsl:param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name="dimension"/&gt;</a:t>
            </a:r>
          </a:p>
          <a:p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xsl:value-of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select</a:t>
            </a:r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=“</a:t>
            </a:r>
          </a:p>
          <a:p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ceiling($dimension div 3))"/&gt;</a:t>
            </a:r>
          </a:p>
          <a:p>
            <a:endParaRPr lang="en-US" sz="1000" b="1" dirty="0" smtClean="0">
              <a:effectLst>
                <a:glow rad="228600">
                  <a:srgbClr val="FFC000">
                    <a:alpha val="40000"/>
                  </a:srgbClr>
                </a:glo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xsl:function</a:t>
            </a:r>
            <a:r>
              <a:rPr lang="en-US" sz="1000" b="1" dirty="0"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884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XSLT </a:t>
            </a:r>
            <a:r>
              <a:rPr lang="en-US" dirty="0" smtClean="0"/>
              <a:t>- 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428750"/>
            <a:ext cx="3228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XSLT &lt;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xsl:template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&gt; Element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962150"/>
            <a:ext cx="411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The &lt;</a:t>
            </a:r>
            <a:r>
              <a:rPr lang="en-US" b="1" dirty="0" err="1">
                <a:latin typeface="+mj-lt"/>
              </a:rPr>
              <a:t>xsl:template</a:t>
            </a:r>
            <a:r>
              <a:rPr lang="en-US" b="1" dirty="0">
                <a:latin typeface="+mj-lt"/>
              </a:rPr>
              <a:t>&gt; element is used to build templates</a:t>
            </a:r>
            <a:r>
              <a:rPr lang="en-US" b="1" dirty="0" smtClean="0">
                <a:latin typeface="+mj-lt"/>
              </a:rPr>
              <a:t>.</a:t>
            </a:r>
            <a:endParaRPr lang="en-US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The match attribute is used to associate a template with an XML </a:t>
            </a:r>
            <a:r>
              <a:rPr lang="en-US" b="1" dirty="0" smtClean="0">
                <a:latin typeface="+mj-lt"/>
              </a:rPr>
              <a:t>element.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The </a:t>
            </a:r>
            <a:r>
              <a:rPr lang="en-US" b="1" dirty="0">
                <a:latin typeface="+mj-lt"/>
              </a:rPr>
              <a:t>value of the match attribute is an XPath expression (i.e. match="/" defines the whole document).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67727" y="1123950"/>
            <a:ext cx="4572000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version="1.0"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xmlns:xsl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="http://www.w3.org/1999/XSL/Transform"&gt;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match="/"&gt;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&lt;h2&gt;My CD Collection&lt;/h2&gt;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&lt;table border="1"&gt;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bgcolor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="#9acd32"&gt;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&gt;Title&lt;/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&gt;Artist&lt;/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&lt;td&gt;.&lt;/td&gt;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&lt;td&gt;.&lt;/td&gt;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&lt;/table&gt;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&lt;/body&gt;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&lt;/html&gt;</a:t>
            </a: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xsl:template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xsl:stylesheet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38665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579</TotalTime>
  <Words>2484</Words>
  <Application>Microsoft Office PowerPoint</Application>
  <PresentationFormat>On-screen Show (16:9)</PresentationFormat>
  <Paragraphs>493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ProfBurnett</vt:lpstr>
      <vt:lpstr>CMP 051 XML Introduction</vt:lpstr>
      <vt:lpstr>Outline</vt:lpstr>
      <vt:lpstr>XSLT Introduction</vt:lpstr>
      <vt:lpstr>XSLT Browser Support</vt:lpstr>
      <vt:lpstr>Creating Simple Stylesheet</vt:lpstr>
      <vt:lpstr>XSLT - Functions</vt:lpstr>
      <vt:lpstr>XSLT - User Defined Functions (UDF)</vt:lpstr>
      <vt:lpstr>Calling UDF</vt:lpstr>
      <vt:lpstr>XSLT - Elements</vt:lpstr>
      <vt:lpstr>XSLT - Elements</vt:lpstr>
      <vt:lpstr>XSLT - Elements</vt:lpstr>
      <vt:lpstr>XSLT - Elements</vt:lpstr>
      <vt:lpstr>XSLT - Elements</vt:lpstr>
      <vt:lpstr>XSLT - Elements</vt:lpstr>
      <vt:lpstr>Generating Multiple Documents</vt:lpstr>
      <vt:lpstr>Validating XSLT Output</vt:lpstr>
      <vt:lpstr>Generating XHTML Output</vt:lpstr>
      <vt:lpstr>Generating XHTML Output</vt:lpstr>
      <vt:lpstr>Generating XHTML Output - Linked File on Client</vt:lpstr>
      <vt:lpstr>Generating XHTML Output – JavaScript on Client</vt:lpstr>
      <vt:lpstr>Generating XHTML Output – ASP/PHP on Server</vt:lpstr>
      <vt:lpstr>Outline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45</cp:revision>
  <cp:lastPrinted>2015-01-20T10:46:47Z</cp:lastPrinted>
  <dcterms:created xsi:type="dcterms:W3CDTF">2015-01-19T22:35:44Z</dcterms:created>
  <dcterms:modified xsi:type="dcterms:W3CDTF">2015-03-11T17:27:52Z</dcterms:modified>
</cp:coreProperties>
</file>