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4"/>
  </p:notesMasterIdLst>
  <p:sldIdLst>
    <p:sldId id="256" r:id="rId2"/>
    <p:sldId id="265" r:id="rId3"/>
    <p:sldId id="266" r:id="rId4"/>
    <p:sldId id="267" r:id="rId5"/>
    <p:sldId id="268" r:id="rId6"/>
    <p:sldId id="279" r:id="rId7"/>
    <p:sldId id="281" r:id="rId8"/>
    <p:sldId id="291" r:id="rId9"/>
    <p:sldId id="285" r:id="rId10"/>
    <p:sldId id="286" r:id="rId11"/>
    <p:sldId id="287" r:id="rId12"/>
    <p:sldId id="288" r:id="rId13"/>
    <p:sldId id="289" r:id="rId14"/>
    <p:sldId id="290" r:id="rId15"/>
    <p:sldId id="270" r:id="rId16"/>
    <p:sldId id="278" r:id="rId17"/>
    <p:sldId id="269" r:id="rId18"/>
    <p:sldId id="273" r:id="rId19"/>
    <p:sldId id="274" r:id="rId20"/>
    <p:sldId id="275" r:id="rId21"/>
    <p:sldId id="276" r:id="rId22"/>
    <p:sldId id="292" r:id="rId23"/>
  </p:sldIdLst>
  <p:sldSz cx="9144000" cy="5143500" type="screen16x9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1D0FFE4C-D894-4A58-955B-3ECDF708A653}">
          <p14:sldIdLst>
            <p14:sldId id="256"/>
            <p14:sldId id="265"/>
            <p14:sldId id="266"/>
            <p14:sldId id="267"/>
            <p14:sldId id="268"/>
            <p14:sldId id="279"/>
            <p14:sldId id="281"/>
            <p14:sldId id="291"/>
            <p14:sldId id="285"/>
            <p14:sldId id="286"/>
            <p14:sldId id="287"/>
            <p14:sldId id="288"/>
            <p14:sldId id="289"/>
            <p14:sldId id="290"/>
            <p14:sldId id="270"/>
            <p14:sldId id="278"/>
            <p14:sldId id="269"/>
            <p14:sldId id="273"/>
            <p14:sldId id="274"/>
            <p14:sldId id="275"/>
            <p14:sldId id="276"/>
            <p14:sldId id="29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0" autoAdjust="0"/>
    <p:restoredTop sz="94660"/>
  </p:normalViewPr>
  <p:slideViewPr>
    <p:cSldViewPr showGuides="1">
      <p:cViewPr varScale="1">
        <p:scale>
          <a:sx n="105" d="100"/>
          <a:sy n="105" d="100"/>
        </p:scale>
        <p:origin x="-90" y="-1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9844E40A-00FF-4300-B572-AFB5BE99E364}" type="datetimeFigureOut">
              <a:rPr lang="en-US" smtClean="0"/>
              <a:t>3/11/2015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698500"/>
            <a:ext cx="6205537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0A3453EA-7F0A-4C16-8C43-A593C45B3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90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3453EA-7F0A-4C16-8C43-A593C45B38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457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028700"/>
            <a:ext cx="7851648" cy="1371600"/>
          </a:xfrm>
          <a:ln>
            <a:noFill/>
          </a:ln>
        </p:spPr>
        <p:txBody>
          <a:bodyPr vert="horz" tIns="0" rIns="18288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8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2421402"/>
            <a:ext cx="7854696" cy="131445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85801"/>
            <a:ext cx="2057400" cy="3908822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85801"/>
            <a:ext cx="6019800" cy="3908822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ctr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8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</p:spPr>
        <p:txBody>
          <a:bodyPr lIns="45720" rIns="45720" anchor="t"/>
          <a:lstStyle>
            <a:lvl1pPr marL="0" indent="0">
              <a:buNone/>
              <a:defRPr sz="22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332613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394818"/>
            <a:ext cx="4041775" cy="491132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885950"/>
            <a:ext cx="4040188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85950"/>
            <a:ext cx="4041775" cy="288429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305800" cy="85725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5764"/>
            <a:ext cx="2743200" cy="871538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257300"/>
            <a:ext cx="2743200" cy="3429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257300"/>
            <a:ext cx="5111750" cy="3429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831058"/>
            <a:ext cx="5257800" cy="30861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4019827"/>
            <a:ext cx="155448" cy="116586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882747"/>
            <a:ext cx="2212848" cy="1186966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121589"/>
            <a:ext cx="2209800" cy="163449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4767263"/>
            <a:ext cx="609600" cy="273844"/>
          </a:xfrm>
        </p:spPr>
        <p:txBody>
          <a:bodyPr/>
          <a:lstStyle/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899638"/>
            <a:ext cx="4617720" cy="294894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4362450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4664869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5358"/>
            <a:ext cx="9163050" cy="7810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5358"/>
            <a:ext cx="4762500" cy="47863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4767263"/>
            <a:ext cx="33528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4767263"/>
            <a:ext cx="762000" cy="273844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D46CBA2-ECE5-4BE9-B546-6761E0E67089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151806"/>
            <a:ext cx="9180548" cy="486918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5000" b="1" kern="1200">
          <a:ln>
            <a:noFill/>
          </a:ln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b="1" kern="1200">
          <a:solidFill>
            <a:schemeClr val="tx1"/>
          </a:solidFill>
          <a:latin typeface="+mj-lt"/>
          <a:ea typeface="Verdana" panose="020B0604030504040204" pitchFamily="34" charset="0"/>
          <a:cs typeface="Verdana" panose="020B0604030504040204" pitchFamily="34" charset="0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2005/xpath-functions" TargetMode="External"/><Relationship Id="rId2" Type="http://schemas.openxmlformats.org/officeDocument/2006/relationships/hyperlink" Target="http://www.w3schools.com/xpath/xpath_functions.as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CMP 051</a:t>
            </a:r>
            <a:br>
              <a:rPr lang="en-US" dirty="0"/>
            </a:br>
            <a:r>
              <a:rPr lang="en-US" dirty="0"/>
              <a:t>XML </a:t>
            </a:r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57550"/>
            <a:ext cx="7854696" cy="1143000"/>
          </a:xfrm>
        </p:spPr>
        <p:txBody>
          <a:bodyPr>
            <a:noAutofit/>
          </a:bodyPr>
          <a:lstStyle/>
          <a:p>
            <a:r>
              <a:rPr lang="en-US" sz="1800" dirty="0"/>
              <a:t>Session </a:t>
            </a:r>
            <a:r>
              <a:rPr lang="en-US" sz="1800" dirty="0" smtClean="0"/>
              <a:t>II </a:t>
            </a:r>
          </a:p>
          <a:p>
            <a:r>
              <a:rPr lang="en-US" sz="1800" dirty="0" smtClean="0"/>
              <a:t>Chapter 14 – </a:t>
            </a:r>
            <a:r>
              <a:rPr lang="en-US" sz="1800" dirty="0" smtClean="0">
                <a:effectLst/>
              </a:rPr>
              <a:t>XSLT</a:t>
            </a:r>
          </a:p>
          <a:p>
            <a:r>
              <a:rPr lang="en-US" sz="1800" dirty="0" smtClean="0"/>
              <a:t>http</a:t>
            </a:r>
            <a:r>
              <a:rPr lang="en-US" sz="1800" dirty="0"/>
              <a:t>://www.profburnett.com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0518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XSLT </a:t>
            </a:r>
            <a:r>
              <a:rPr lang="en-US" dirty="0" smtClean="0"/>
              <a:t>- Elements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10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428750"/>
            <a:ext cx="32282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XSLT &lt;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xsl:value-of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&gt; Element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962150"/>
            <a:ext cx="312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+mj-lt"/>
              </a:rPr>
              <a:t>The &lt;</a:t>
            </a:r>
            <a:r>
              <a:rPr lang="en-US" b="1" dirty="0" err="1">
                <a:latin typeface="+mj-lt"/>
              </a:rPr>
              <a:t>xsl:value-of</a:t>
            </a:r>
            <a:r>
              <a:rPr lang="en-US" b="1" dirty="0">
                <a:latin typeface="+mj-lt"/>
              </a:rPr>
              <a:t>&gt; element is used to extract the value of a selected node</a:t>
            </a:r>
            <a:r>
              <a:rPr lang="en-US" b="1" dirty="0" smtClean="0">
                <a:latin typeface="+mj-lt"/>
              </a:rPr>
              <a:t>.</a:t>
            </a:r>
            <a:endParaRPr lang="en-US" b="1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86200" y="1276350"/>
            <a:ext cx="5253527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 encoding="UTF-8"?&gt;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version="1.0"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xmlns:xsl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="http://www.w3.org/1999/XSL/Transform"&gt;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match="/"&gt;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&lt;html&gt;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&lt;body&gt;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&lt;h2&gt;My CD Collection&lt;/h2&gt;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&lt;table border="1"&gt;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bgcolor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="#9acd32"&gt;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&gt;Title&lt;/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&gt;Artist&lt;/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&lt;td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select="catalog/cd/title</a:t>
            </a:r>
            <a:r>
              <a:rPr lang="en-US" sz="1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"/&gt;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td&gt;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&lt;td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r>
              <a:rPr lang="en-US" sz="1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select="catalog/cd/artist</a:t>
            </a:r>
            <a:r>
              <a:rPr lang="en-US" sz="1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"/&gt;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td&gt;     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&lt;/table&gt;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&lt;/body&gt;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&lt;/html&gt;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33917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XSLT </a:t>
            </a:r>
            <a:r>
              <a:rPr lang="en-US" sz="4400" dirty="0" smtClean="0"/>
              <a:t>- Elements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428750"/>
            <a:ext cx="32282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XSLT &lt;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xsl:for-each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&gt; Element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962150"/>
            <a:ext cx="312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+mj-lt"/>
              </a:rPr>
              <a:t>The &lt;</a:t>
            </a:r>
            <a:r>
              <a:rPr lang="en-US" b="1" dirty="0" err="1">
                <a:latin typeface="+mj-lt"/>
              </a:rPr>
              <a:t>xsl:for-each</a:t>
            </a:r>
            <a:r>
              <a:rPr lang="en-US" b="1" dirty="0">
                <a:latin typeface="+mj-lt"/>
              </a:rPr>
              <a:t>&gt; element allows you to do looping in XSLT.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91000" y="607933"/>
            <a:ext cx="46482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 encoding="UTF-8"?&gt;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version="1.0"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xmlns:xsl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="http://www.w3.org/1999/XSL/Transform"&gt;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match="/"&gt;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&lt;html&gt;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&lt;body&gt;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&lt;h2&gt;My CD Collection&lt;/h2&gt;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&lt;table border="1"&gt;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bgcolor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="#9acd32"&gt;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&gt;Title&lt;/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&gt;Artist&lt;/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xsl:for-each</a:t>
            </a:r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select="catalog/cd"&gt;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&lt;td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select="catalog/cd/title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"/&gt;&lt;/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td&gt;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&lt;td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select="catalog/cd/artist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"/&gt;&lt;/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td&gt;     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xsl:for-each</a:t>
            </a:r>
            <a:r>
              <a:rPr lang="en-US" sz="1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000" b="1" dirty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&lt;/table&gt;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&lt;/body&gt;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&lt;/html&gt;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2590415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XSLT </a:t>
            </a:r>
            <a:r>
              <a:rPr lang="en-US" sz="4400" dirty="0" smtClean="0"/>
              <a:t>- Elements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12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428750"/>
            <a:ext cx="268547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XSLT &lt;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xsl:sort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&gt; Element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962150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+mj-lt"/>
              </a:rPr>
              <a:t>The &lt;</a:t>
            </a:r>
            <a:r>
              <a:rPr lang="en-US" b="1" dirty="0" err="1">
                <a:latin typeface="+mj-lt"/>
              </a:rPr>
              <a:t>xsl:sort</a:t>
            </a:r>
            <a:r>
              <a:rPr lang="en-US" b="1" dirty="0">
                <a:latin typeface="+mj-lt"/>
              </a:rPr>
              <a:t>&gt; element is used to sort the output.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91000" y="607933"/>
            <a:ext cx="46482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 encoding="UTF-8"?&gt;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version="1.0"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xmlns:xsl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="http://www.w3.org/1999/XSL/Transform"&gt;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match="/"&gt;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&lt;html&gt;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&lt;body&gt;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&lt;h2&gt;My CD Collection&lt;/h2&gt;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&lt;table border="1"&gt;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bgcolor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="#9acd32"&gt;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&gt;Title&lt;/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&gt;Artist&lt;/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xsl:for-each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select="catalog/cd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xsl:sort</a:t>
            </a:r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select="artist"/&gt;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&lt;td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select="catalog/cd/title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"/&gt;&lt;/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td&gt;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&lt;td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select="catalog/cd/artist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"/&gt;&lt;/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td&gt;     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xsl:for-each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&lt;/table&gt;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&lt;/body&gt;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&lt;/html&gt;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350092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XSLT </a:t>
            </a:r>
            <a:r>
              <a:rPr lang="en-US" sz="4400" dirty="0" smtClean="0"/>
              <a:t>- Elements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428750"/>
            <a:ext cx="240976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XSLT &lt;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xsl:if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&gt; Element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962150"/>
            <a:ext cx="3124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+mj-lt"/>
              </a:rPr>
              <a:t>The &lt;</a:t>
            </a:r>
            <a:r>
              <a:rPr lang="en-US" b="1" dirty="0" err="1">
                <a:latin typeface="+mj-lt"/>
              </a:rPr>
              <a:t>xsl:if</a:t>
            </a:r>
            <a:r>
              <a:rPr lang="en-US" b="1" dirty="0">
                <a:latin typeface="+mj-lt"/>
              </a:rPr>
              <a:t>&gt; element is used to put a conditional test against the content of the XML file.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91000" y="607933"/>
            <a:ext cx="46482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 encoding="UTF-8"?&gt;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version="1.0"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xmlns:xsl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="http://www.w3.org/1999/XSL/Transform"&gt;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match="/"&gt;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&lt;html&gt;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&lt;body&gt;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&lt;h2&gt;My CD Collection&lt;/h2&gt;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&lt;table border="1"&gt;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bgcolor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="#9acd32"&gt;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&gt;Title&lt;/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&gt;Artist&lt;/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xsl:for-each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select="catalog/cd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1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xsl:if</a:t>
            </a:r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test="price &amp;</a:t>
            </a:r>
            <a:r>
              <a:rPr lang="en-US" sz="10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gt</a:t>
            </a:r>
            <a:r>
              <a:rPr lang="en-US" sz="10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10</a:t>
            </a:r>
            <a:r>
              <a:rPr lang="en-US" sz="1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&lt;td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select="catalog/cd/title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"/&gt;&lt;/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td&gt;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&lt;td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select="catalog/cd/artist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"/&gt;&lt;/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td&gt;     </a:t>
            </a:r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sz="1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xsl:if</a:t>
            </a:r>
            <a:r>
              <a:rPr lang="en-US" sz="10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xsl:for-each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&lt;/table&gt;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&lt;/body&gt;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&lt;/html&gt;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89080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/>
              <a:t>XSLT </a:t>
            </a:r>
            <a:r>
              <a:rPr lang="en-US" sz="4400" dirty="0" smtClean="0"/>
              <a:t>- Elements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14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428750"/>
            <a:ext cx="30189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XSLT &lt;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xsl:choose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&gt; Element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962150"/>
            <a:ext cx="31242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+mj-lt"/>
              </a:rPr>
              <a:t>The &lt;</a:t>
            </a:r>
            <a:r>
              <a:rPr lang="en-US" b="1" dirty="0" err="1">
                <a:latin typeface="+mj-lt"/>
              </a:rPr>
              <a:t>xsl:choose</a:t>
            </a:r>
            <a:r>
              <a:rPr lang="en-US" b="1" dirty="0">
                <a:latin typeface="+mj-lt"/>
              </a:rPr>
              <a:t>&gt; element is used in conjunction with &lt;</a:t>
            </a:r>
            <a:r>
              <a:rPr lang="en-US" b="1" dirty="0" err="1">
                <a:latin typeface="+mj-lt"/>
              </a:rPr>
              <a:t>xsl:when</a:t>
            </a:r>
            <a:r>
              <a:rPr lang="en-US" b="1" dirty="0">
                <a:latin typeface="+mj-lt"/>
              </a:rPr>
              <a:t>&gt; and &lt;</a:t>
            </a:r>
            <a:r>
              <a:rPr lang="en-US" b="1" dirty="0" err="1">
                <a:latin typeface="+mj-lt"/>
              </a:rPr>
              <a:t>xsl:otherwise</a:t>
            </a:r>
            <a:r>
              <a:rPr lang="en-US" b="1" dirty="0">
                <a:latin typeface="+mj-lt"/>
              </a:rPr>
              <a:t>&gt; to express multiple conditional tests.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191000" y="607933"/>
            <a:ext cx="464820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 encoding="UTF-8"?&gt;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version="1.0"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xmlns:xsl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="http://www.w3.org/1999/XSL/Transform"&gt;</a:t>
            </a:r>
          </a:p>
          <a:p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match="/"&gt;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&lt;html&gt;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&lt;body&gt;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&lt;h2&gt;My CD Collection&lt;/h2&gt;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&lt;table border="1"&gt;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bgcolor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="#9acd32"&gt;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&gt;Title&lt;/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&gt;Artist&lt;/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&lt;/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xsl:for-each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select="catalog/cd</a:t>
            </a:r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&lt;td</a:t>
            </a:r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&gt;&lt;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</a:t>
            </a:r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="title"/&gt;&lt;/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td</a:t>
            </a:r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xsl:choose</a:t>
            </a:r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&lt;</a:t>
            </a:r>
            <a:r>
              <a:rPr lang="en-US" sz="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xsl:when</a:t>
            </a:r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test="price &amp;</a:t>
            </a:r>
            <a:r>
              <a:rPr lang="en-US" sz="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gt</a:t>
            </a:r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; 10"&gt;</a:t>
            </a:r>
          </a:p>
          <a:p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&lt;td 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bgcolor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="#ff00ff"&gt;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</a:t>
            </a:r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="artist"/&gt;&lt;/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td</a:t>
            </a:r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sz="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xsl:when</a:t>
            </a:r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&lt;</a:t>
            </a:r>
            <a:r>
              <a:rPr lang="en-US" sz="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xsl:otherwise</a:t>
            </a:r>
            <a:r>
              <a:rPr lang="en-US" sz="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&lt;td&gt;&lt;</a:t>
            </a:r>
            <a:r>
              <a:rPr lang="en-US" sz="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select="artist"/&gt;&lt;/td</a:t>
            </a:r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</a:t>
            </a:r>
            <a:r>
              <a:rPr lang="en-US" sz="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xsl:otherwise</a:t>
            </a:r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US" sz="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&lt;/</a:t>
            </a:r>
            <a:r>
              <a:rPr lang="en-US" sz="8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xsl:choose</a:t>
            </a:r>
            <a:r>
              <a:rPr lang="en-US" sz="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800" b="1" dirty="0" smtClean="0">
              <a:solidFill>
                <a:srgbClr val="FF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&lt;/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&lt;/</a:t>
            </a:r>
            <a:r>
              <a:rPr lang="en-US" sz="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xsl:if</a:t>
            </a:r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xsl:for-each</a:t>
            </a:r>
            <a:r>
              <a:rPr lang="en-US" sz="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&lt;/table&gt;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&lt;/body&gt;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&lt;/html&gt;</a:t>
            </a: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8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334206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Generating Multiple </a:t>
            </a:r>
            <a:r>
              <a:rPr lang="en-US" sz="4800" dirty="0" smtClean="0"/>
              <a:t>Documents</a:t>
            </a:r>
            <a:endParaRPr lang="en-US" sz="4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08878" y="1428750"/>
            <a:ext cx="4078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j-lt"/>
              </a:rPr>
              <a:t>With XSLT 2.0 you can generate multiple documents from a single process. </a:t>
            </a:r>
          </a:p>
        </p:txBody>
      </p:sp>
      <p:sp>
        <p:nvSpPr>
          <p:cNvPr id="8" name="Rectangle 7"/>
          <p:cNvSpPr/>
          <p:nvPr/>
        </p:nvSpPr>
        <p:spPr>
          <a:xfrm>
            <a:off x="408878" y="2266950"/>
            <a:ext cx="411486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1. Type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xsl:result-document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to begin the </a:t>
            </a: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output </a:t>
            </a: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declaration. </a:t>
            </a: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/>
            </a:r>
            <a:br>
              <a:rPr lang="en-US" sz="1400" b="1" dirty="0" smtClean="0">
                <a:latin typeface="+mj-lt"/>
                <a:cs typeface="Courier New" panose="02070309020205020404" pitchFamily="49" charset="0"/>
              </a:rPr>
            </a:br>
            <a:endParaRPr lang="en-US" sz="1400" dirty="0" smtClean="0">
              <a:latin typeface="+mj-lt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+mj-lt"/>
                <a:cs typeface="Courier New" panose="02070309020205020404" pitchFamily="49" charset="0"/>
              </a:rPr>
              <a:t>2. Type </a:t>
            </a:r>
            <a:r>
              <a:rPr lang="en-US" sz="1400" dirty="0">
                <a:latin typeface="+mj-lt"/>
                <a:cs typeface="Courier New" panose="02070309020205020404" pitchFamily="49" charset="0"/>
              </a:rPr>
              <a:t>–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=“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output.uri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’&gt; </a:t>
            </a:r>
            <a:r>
              <a:rPr lang="en-US" sz="1400" b="1" dirty="0">
                <a:latin typeface="+mj-lt"/>
                <a:cs typeface="Courier New" panose="02070309020205020404" pitchFamily="49" charset="0"/>
              </a:rPr>
              <a:t>where the </a:t>
            </a: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URI  </a:t>
            </a:r>
            <a:r>
              <a:rPr lang="en-US" sz="1400" b="1" dirty="0">
                <a:latin typeface="+mj-lt"/>
                <a:cs typeface="Courier New" panose="02070309020205020404" pitchFamily="49" charset="0"/>
              </a:rPr>
              <a:t>identifies the location of document where the output </a:t>
            </a: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for these </a:t>
            </a:r>
            <a:r>
              <a:rPr lang="en-US" sz="1400" b="1" dirty="0">
                <a:latin typeface="+mj-lt"/>
                <a:cs typeface="Courier New" panose="02070309020205020404" pitchFamily="49" charset="0"/>
              </a:rPr>
              <a:t>XSLT instruction are located. </a:t>
            </a: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/>
            </a:r>
            <a:br>
              <a:rPr lang="en-US" sz="1400" b="1" dirty="0" smtClean="0">
                <a:latin typeface="+mj-lt"/>
                <a:cs typeface="Courier New" panose="02070309020205020404" pitchFamily="49" charset="0"/>
              </a:rPr>
            </a:br>
            <a:endParaRPr lang="en-US" sz="1400" b="1" dirty="0">
              <a:latin typeface="+mj-lt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+mj-lt"/>
                <a:cs typeface="Courier New" panose="02070309020205020404" pitchFamily="49" charset="0"/>
              </a:rPr>
              <a:t>3. Type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xsl:result-document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  <a:r>
              <a:rPr lang="en-US" sz="1400" b="1" dirty="0">
                <a:latin typeface="+mj-lt"/>
                <a:cs typeface="Courier New" panose="02070309020205020404" pitchFamily="49" charset="0"/>
              </a:rPr>
              <a:t>to close out </a:t>
            </a: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 the </a:t>
            </a:r>
            <a:r>
              <a:rPr lang="en-US" sz="1400" b="1" dirty="0">
                <a:latin typeface="+mj-lt"/>
                <a:cs typeface="Courier New" panose="02070309020205020404" pitchFamily="49" charset="0"/>
              </a:rPr>
              <a:t>output instructions. </a:t>
            </a:r>
          </a:p>
          <a:p>
            <a:endParaRPr lang="en-US" sz="1400" b="1" dirty="0">
              <a:latin typeface="+mj-lt"/>
              <a:cs typeface="Courier New" panose="02070309020205020404" pitchFamily="49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648200" y="1570494"/>
            <a:ext cx="429357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xsl:result-document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="history.html" method="</a:t>
            </a:r>
            <a:r>
              <a:rPr lang="en-US" sz="1000" b="1" dirty="0" err="1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xhtml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&lt;html&gt;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&lt;head&gt;&lt;title&gt;Wonders of the World&lt;/title&gt;&lt;/head&gt;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&lt;h2&gt;History&lt;/h2&gt;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xsl:apply-templates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select="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ancient_wonders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/wonder/history"&gt;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xsl:sort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select="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year_built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order="descending" data-type="number" /&gt;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xsl:apply-templates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&lt;/html&gt;</a:t>
            </a:r>
          </a:p>
          <a:p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xsl:result-document</a:t>
            </a:r>
            <a:r>
              <a:rPr lang="en-US" sz="1000" b="1" dirty="0">
                <a:effectLst>
                  <a:glow rad="101600">
                    <a:srgbClr val="FFC000">
                      <a:alpha val="6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3499932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Validating XSLT </a:t>
            </a:r>
            <a:r>
              <a:rPr lang="en-US" sz="5400" dirty="0" smtClean="0"/>
              <a:t>Output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23967" y="1504950"/>
            <a:ext cx="414803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j-lt"/>
              </a:rPr>
              <a:t>With XSLT 2.0 you can validate </a:t>
            </a:r>
            <a:r>
              <a:rPr lang="en-US" b="1" dirty="0" smtClean="0">
                <a:latin typeface="+mj-lt"/>
              </a:rPr>
              <a:t>those </a:t>
            </a:r>
            <a:r>
              <a:rPr lang="en-US" b="1" dirty="0" smtClean="0">
                <a:latin typeface="+mj-lt"/>
              </a:rPr>
              <a:t>output of a XSLT transformation against the XML schema.  </a:t>
            </a:r>
          </a:p>
        </p:txBody>
      </p:sp>
      <p:sp>
        <p:nvSpPr>
          <p:cNvPr id="8" name="Rectangle 7"/>
          <p:cNvSpPr/>
          <p:nvPr/>
        </p:nvSpPr>
        <p:spPr>
          <a:xfrm>
            <a:off x="381000" y="2463551"/>
            <a:ext cx="425509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AutoNum type="arabicPeriod"/>
            </a:pP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xsl:import-schema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+mj-lt"/>
                <a:cs typeface="Courier New" panose="02070309020205020404" pitchFamily="49" charset="0"/>
              </a:rPr>
              <a:t>2. Type </a:t>
            </a:r>
            <a:r>
              <a:rPr lang="en-US" sz="1400" b="1" dirty="0">
                <a:latin typeface="+mj-lt"/>
                <a:cs typeface="Courier New" panose="02070309020205020404" pitchFamily="49" charset="0"/>
              </a:rPr>
              <a:t>–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schema-location=“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schema.uri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”/&gt; </a:t>
            </a:r>
            <a:r>
              <a:rPr lang="en-US" sz="1400" b="1" dirty="0">
                <a:latin typeface="+mj-lt"/>
                <a:cs typeface="Courier New" panose="02070309020205020404" pitchFamily="49" charset="0"/>
              </a:rPr>
              <a:t>where </a:t>
            </a: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the </a:t>
            </a:r>
            <a:r>
              <a:rPr lang="en-US" sz="1400" b="1" dirty="0">
                <a:latin typeface="+mj-lt"/>
                <a:cs typeface="Courier New" panose="02070309020205020404" pitchFamily="49" charset="0"/>
              </a:rPr>
              <a:t>URI identifies the location of XML Schema you want to use </a:t>
            </a: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 for </a:t>
            </a:r>
            <a:r>
              <a:rPr lang="en-US" sz="1400" b="1" dirty="0">
                <a:latin typeface="+mj-lt"/>
                <a:cs typeface="Courier New" panose="02070309020205020404" pitchFamily="49" charset="0"/>
              </a:rPr>
              <a:t>validation. </a:t>
            </a: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/>
            </a:r>
            <a:br>
              <a:rPr lang="en-US" sz="1400" b="1" dirty="0" smtClean="0">
                <a:latin typeface="+mj-lt"/>
                <a:cs typeface="Courier New" panose="02070309020205020404" pitchFamily="49" charset="0"/>
              </a:rPr>
            </a:br>
            <a:endParaRPr lang="en-US" sz="1400" b="1" dirty="0" smtClean="0">
              <a:latin typeface="+mj-lt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+mj-lt"/>
                <a:cs typeface="Courier New" panose="02070309020205020404" pitchFamily="49" charset="0"/>
              </a:rPr>
              <a:t>3. Type in the root element of the output you want to validate: </a:t>
            </a:r>
            <a:r>
              <a:rPr lang="en-US" sz="1400" dirty="0" smtClean="0">
                <a:cs typeface="Courier New" panose="02070309020205020404" pitchFamily="49" charset="0"/>
              </a:rPr>
              <a:t> </a:t>
            </a:r>
            <a:r>
              <a:rPr lang="en-US" sz="1400" dirty="0" err="1">
                <a:cs typeface="Courier New" panose="02070309020205020404" pitchFamily="49" charset="0"/>
              </a:rPr>
              <a:t>x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sl:validation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=:”strict” </a:t>
            </a:r>
            <a:r>
              <a:rPr lang="en-US" sz="1400" dirty="0">
                <a:cs typeface="Courier New" panose="02070309020205020404" pitchFamily="49" charset="0"/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72000" y="1385606"/>
            <a:ext cx="4191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version="1.0"?&gt;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xmlns:xsl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="http://www.w3.org/1999/XSL/Transform" version="2.0"&gt;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xsl:output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method="xml" indent="yes"/&gt;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sz="9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900" b="1" dirty="0" err="1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xsl:import-schema</a:t>
            </a:r>
            <a:r>
              <a:rPr lang="en-US" sz="9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schema-location="14-13.xsd"/&gt;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match="/"&gt;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</a:t>
            </a:r>
            <a:r>
              <a:rPr lang="en-US" sz="9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9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sources </a:t>
            </a:r>
            <a:r>
              <a:rPr lang="en-US" sz="900" b="1" dirty="0" err="1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xsl:validation</a:t>
            </a:r>
            <a:r>
              <a:rPr lang="en-US" sz="9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="strict"&gt;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xsl:for-each-group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select="//source"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group-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by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="@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newspaperid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newspapers&gt;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newspaperid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sz="9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select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="@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newspaperid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"/&gt;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&lt;/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newspaperid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sectionid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select="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current-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group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()/@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sectionid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"/&gt;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&lt;/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sectionid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newspapers&gt;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&lt;/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xsl:for-each-group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&lt;/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sources&gt;</a:t>
            </a: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&lt;/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689524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Generating XHTML </a:t>
            </a:r>
            <a:r>
              <a:rPr lang="en-US" sz="5400" dirty="0" smtClean="0"/>
              <a:t>Output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06" y="2093014"/>
            <a:ext cx="4200525" cy="245745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17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33400" y="1363410"/>
            <a:ext cx="42506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Server-side XSL 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Transformations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029200" y="1504950"/>
            <a:ext cx="37338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AutoNum type="arabicPeriod"/>
            </a:pPr>
            <a:r>
              <a:rPr lang="en-US" sz="1400" b="1" dirty="0" smtClean="0">
                <a:latin typeface="+mj-lt"/>
              </a:rPr>
              <a:t>Browser </a:t>
            </a:r>
            <a:r>
              <a:rPr lang="en-US" sz="1400" b="1" dirty="0">
                <a:latin typeface="+mj-lt"/>
              </a:rPr>
              <a:t>requests dynamic page </a:t>
            </a:r>
            <a:endParaRPr lang="en-US" sz="1400" b="1" dirty="0" smtClean="0">
              <a:latin typeface="+mj-lt"/>
            </a:endParaRPr>
          </a:p>
          <a:p>
            <a:pPr marL="228600" indent="-228600">
              <a:buAutoNum type="arabicPeriod"/>
            </a:pPr>
            <a:r>
              <a:rPr lang="en-US" sz="1400" b="1" dirty="0" smtClean="0">
                <a:latin typeface="+mj-lt"/>
              </a:rPr>
              <a:t>Web </a:t>
            </a:r>
            <a:r>
              <a:rPr lang="en-US" sz="1400" b="1" dirty="0">
                <a:latin typeface="+mj-lt"/>
              </a:rPr>
              <a:t>server finds page and passes it to application server </a:t>
            </a:r>
            <a:endParaRPr lang="en-US" sz="1400" b="1" dirty="0" smtClean="0">
              <a:latin typeface="+mj-lt"/>
            </a:endParaRPr>
          </a:p>
          <a:p>
            <a:pPr marL="228600" indent="-228600">
              <a:buAutoNum type="arabicPeriod"/>
            </a:pPr>
            <a:r>
              <a:rPr lang="en-US" sz="1400" b="1" dirty="0" smtClean="0">
                <a:latin typeface="+mj-lt"/>
              </a:rPr>
              <a:t>Application </a:t>
            </a:r>
            <a:r>
              <a:rPr lang="en-US" sz="1400" b="1" dirty="0">
                <a:latin typeface="+mj-lt"/>
              </a:rPr>
              <a:t>server scans page for instructions and gets XSLT fragment </a:t>
            </a:r>
            <a:endParaRPr lang="en-US" sz="1400" b="1" dirty="0" smtClean="0">
              <a:latin typeface="+mj-lt"/>
            </a:endParaRPr>
          </a:p>
          <a:p>
            <a:pPr marL="228600" indent="-228600">
              <a:buAutoNum type="arabicPeriod"/>
            </a:pPr>
            <a:r>
              <a:rPr lang="en-US" sz="1400" b="1" dirty="0" smtClean="0">
                <a:latin typeface="+mj-lt"/>
              </a:rPr>
              <a:t>Application </a:t>
            </a:r>
            <a:r>
              <a:rPr lang="en-US" sz="1400" b="1" dirty="0">
                <a:latin typeface="+mj-lt"/>
              </a:rPr>
              <a:t>server performs transformation (reads XSLT fragment, gets and formats xml data) </a:t>
            </a:r>
            <a:endParaRPr lang="en-US" sz="1400" b="1" dirty="0" smtClean="0">
              <a:latin typeface="+mj-lt"/>
            </a:endParaRPr>
          </a:p>
          <a:p>
            <a:pPr marL="228600" indent="-228600">
              <a:buAutoNum type="arabicPeriod"/>
            </a:pPr>
            <a:r>
              <a:rPr lang="en-US" sz="1400" b="1" dirty="0" smtClean="0">
                <a:latin typeface="+mj-lt"/>
              </a:rPr>
              <a:t>Application </a:t>
            </a:r>
            <a:r>
              <a:rPr lang="en-US" sz="1400" b="1" dirty="0">
                <a:latin typeface="+mj-lt"/>
              </a:rPr>
              <a:t>server inserts transformed fragment into page and passes it back to the web server </a:t>
            </a:r>
            <a:endParaRPr lang="en-US" sz="1400" b="1" dirty="0" smtClean="0">
              <a:latin typeface="+mj-lt"/>
            </a:endParaRPr>
          </a:p>
          <a:p>
            <a:pPr marL="228600" indent="-228600">
              <a:buAutoNum type="arabicPeriod"/>
            </a:pPr>
            <a:r>
              <a:rPr lang="en-US" sz="1400" b="1" dirty="0" smtClean="0">
                <a:latin typeface="+mj-lt"/>
              </a:rPr>
              <a:t>Web </a:t>
            </a:r>
            <a:r>
              <a:rPr lang="en-US" sz="1400" b="1" dirty="0">
                <a:latin typeface="+mj-lt"/>
              </a:rPr>
              <a:t>server sends finished page to </a:t>
            </a:r>
            <a:r>
              <a:rPr lang="en-US" sz="1400" b="1" dirty="0" smtClean="0">
                <a:latin typeface="+mj-lt"/>
              </a:rPr>
              <a:t>browser</a:t>
            </a:r>
          </a:p>
          <a:p>
            <a:r>
              <a:rPr lang="en-US" sz="1400" b="1" dirty="0" smtClean="0">
                <a:latin typeface="+mj-lt"/>
              </a:rPr>
              <a:t/>
            </a:r>
            <a:br>
              <a:rPr lang="en-US" sz="1400" b="1" dirty="0" smtClean="0">
                <a:latin typeface="+mj-lt"/>
              </a:rPr>
            </a:br>
            <a:r>
              <a:rPr lang="en-US" sz="1400" b="1" dirty="0" smtClean="0">
                <a:latin typeface="+mj-lt"/>
              </a:rPr>
              <a:t>PHP or ASP Code performs the XML to XHTML Transformation on the server.  </a:t>
            </a:r>
            <a:endParaRPr lang="en-US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60601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Generating XHTML Output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850" y="2124075"/>
            <a:ext cx="2952750" cy="22764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09161" y="1440418"/>
            <a:ext cx="416941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Client-side XSL T</a:t>
            </a:r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ransformations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78572" y="1581150"/>
            <a:ext cx="3657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sz="1200" b="1" dirty="0" smtClean="0">
                <a:latin typeface="+mj-lt"/>
              </a:rPr>
              <a:t>Browser </a:t>
            </a:r>
            <a:r>
              <a:rPr lang="en-US" sz="1200" b="1" dirty="0">
                <a:latin typeface="+mj-lt"/>
              </a:rPr>
              <a:t>requests XML file </a:t>
            </a:r>
            <a:endParaRPr lang="en-US" sz="1200" b="1" dirty="0" smtClean="0">
              <a:latin typeface="+mj-lt"/>
            </a:endParaRPr>
          </a:p>
          <a:p>
            <a:pPr marL="342900" indent="-342900">
              <a:buAutoNum type="arabicPeriod"/>
            </a:pPr>
            <a:r>
              <a:rPr lang="en-US" sz="1200" b="1" dirty="0" smtClean="0">
                <a:latin typeface="+mj-lt"/>
              </a:rPr>
              <a:t>Server </a:t>
            </a:r>
            <a:r>
              <a:rPr lang="en-US" sz="1200" b="1" dirty="0">
                <a:latin typeface="+mj-lt"/>
              </a:rPr>
              <a:t>responds by sending XML file to browser </a:t>
            </a:r>
            <a:endParaRPr lang="en-US" sz="1200" b="1" dirty="0" smtClean="0">
              <a:latin typeface="+mj-lt"/>
            </a:endParaRPr>
          </a:p>
          <a:p>
            <a:pPr marL="342900" indent="-342900">
              <a:buAutoNum type="arabicPeriod"/>
            </a:pPr>
            <a:r>
              <a:rPr lang="en-US" sz="1200" b="1" dirty="0" smtClean="0">
                <a:latin typeface="+mj-lt"/>
              </a:rPr>
              <a:t>Browser </a:t>
            </a:r>
            <a:r>
              <a:rPr lang="en-US" sz="1200" b="1" dirty="0">
                <a:latin typeface="+mj-lt"/>
              </a:rPr>
              <a:t>reads XML directive and calls XSLT file </a:t>
            </a:r>
            <a:endParaRPr lang="en-US" sz="1200" b="1" dirty="0" smtClean="0">
              <a:latin typeface="+mj-lt"/>
            </a:endParaRPr>
          </a:p>
          <a:p>
            <a:pPr marL="342900" indent="-342900">
              <a:buAutoNum type="arabicPeriod"/>
            </a:pPr>
            <a:r>
              <a:rPr lang="en-US" sz="1200" b="1" dirty="0" smtClean="0">
                <a:latin typeface="+mj-lt"/>
              </a:rPr>
              <a:t>Server </a:t>
            </a:r>
            <a:r>
              <a:rPr lang="en-US" sz="1200" b="1" dirty="0">
                <a:latin typeface="+mj-lt"/>
              </a:rPr>
              <a:t>sends XSLT file to browser </a:t>
            </a:r>
            <a:endParaRPr lang="en-US" sz="1200" b="1" dirty="0" smtClean="0">
              <a:latin typeface="+mj-lt"/>
            </a:endParaRPr>
          </a:p>
          <a:p>
            <a:pPr marL="342900" indent="-342900">
              <a:buAutoNum type="arabicPeriod"/>
            </a:pPr>
            <a:r>
              <a:rPr lang="en-US" sz="1200" b="1" dirty="0" smtClean="0">
                <a:latin typeface="+mj-lt"/>
              </a:rPr>
              <a:t>Browser </a:t>
            </a:r>
            <a:r>
              <a:rPr lang="en-US" sz="1200" b="1" dirty="0">
                <a:latin typeface="+mj-lt"/>
              </a:rPr>
              <a:t>transforms XML data and displays it in browser </a:t>
            </a:r>
            <a:endParaRPr lang="en-US" sz="1200" b="1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28873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685800"/>
          </a:xfrm>
        </p:spPr>
        <p:txBody>
          <a:bodyPr>
            <a:noAutofit/>
          </a:bodyPr>
          <a:lstStyle/>
          <a:p>
            <a:r>
              <a:rPr lang="en-US" sz="3200" dirty="0"/>
              <a:t>Generating XHTML </a:t>
            </a:r>
            <a:r>
              <a:rPr lang="en-US" sz="3200" dirty="0" smtClean="0"/>
              <a:t>Output - Linked File on Client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19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96213" y="1428750"/>
            <a:ext cx="4381500" cy="3277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version="1.0"?&gt;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&lt;?xml-stylesheet type="text/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href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="14-03.xsl"?&gt;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ancient_wonders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xmlns:xsi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="http://www.w3.org/2001/XMLSchema-instance"&gt;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&lt;wonder&gt;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&lt;name language="English"&gt;Colossus of Rhodes&lt;/name&gt;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&lt;name language="Greek"&gt;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Κολοσσός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της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Ρόδου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&lt;/name&gt;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&lt;location&gt;Rhodes, Greece&lt;/location&gt;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&lt;height units="feet"&gt;107&lt;/height&gt;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&lt;history&gt;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year_built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era="BC"&gt;282&lt;/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year_built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year_destroyed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era="BC"&gt;226&lt;/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year_destroyed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how_destroyed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&gt;earthquake&lt;/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how_destroyed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&lt;story&gt;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In 294 BC,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……………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&lt;/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story&gt;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&lt;/history&gt;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main_image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file="colossus.jpg" w="528" h="349"/&gt;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&lt;source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sectionid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="101"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newspaperid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="21"/&gt;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&lt;/wonder&gt;</a:t>
            </a:r>
          </a:p>
        </p:txBody>
      </p:sp>
      <p:sp>
        <p:nvSpPr>
          <p:cNvPr id="8" name="Rectangle 7"/>
          <p:cNvSpPr/>
          <p:nvPr/>
        </p:nvSpPr>
        <p:spPr>
          <a:xfrm>
            <a:off x="4564166" y="967084"/>
            <a:ext cx="12698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XML File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66" y="1435901"/>
            <a:ext cx="4495800" cy="2723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version="1.0"?&gt;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xmlns:xsl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="http://www.w3.org/1999/XSL/Transform" version="2.0"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="http://www.w3.org/1999/xhtml"&gt;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xsl:output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method="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xhtml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"/&gt;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match="/"&gt;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&lt;html&gt;&lt;head&gt;&lt;title&gt;Wonders of the World&lt;/title&gt;&lt;/head&gt;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&lt;h1 align="center"&gt;Seven Wonders of the Ancient World&lt;/h1&gt;</a:t>
            </a:r>
          </a:p>
          <a:p>
            <a:endParaRPr lang="en-US" sz="9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&lt;p align="center"&gt;&lt;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img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9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src</a:t>
            </a:r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="herodotus.jpg" width="120" height="171" /&gt;&lt;/p&gt;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&lt;p&gt;The famous Greek historian Herodotus wrote of seven great architectural achievements.  And although his writings did not survive, he planted seeds for what has become the list of the 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&lt;strong&gt;Seven Wonders of the Ancient World&lt;/strong&gt;.</a:t>
            </a:r>
          </a:p>
          <a:p>
            <a:r>
              <a:rPr lang="en-US" sz="9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&lt;/p&gt;</a:t>
            </a:r>
          </a:p>
        </p:txBody>
      </p:sp>
      <p:sp>
        <p:nvSpPr>
          <p:cNvPr id="10" name="Rectangle 9"/>
          <p:cNvSpPr/>
          <p:nvPr/>
        </p:nvSpPr>
        <p:spPr>
          <a:xfrm>
            <a:off x="76200" y="967085"/>
            <a:ext cx="25710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XSL File – 14-03.xsl</a:t>
            </a:r>
            <a:endParaRPr lang="en-US" sz="2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999948" y="4613305"/>
            <a:ext cx="1574029" cy="3048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Example XML File</a:t>
            </a:r>
            <a:endParaRPr lang="en-US" sz="14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9357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XSLT Introduction</a:t>
            </a:r>
          </a:p>
          <a:p>
            <a:r>
              <a:rPr lang="en-US" sz="2400" dirty="0" smtClean="0"/>
              <a:t>XSLT Browser Support</a:t>
            </a:r>
          </a:p>
          <a:p>
            <a:r>
              <a:rPr lang="en-US" sz="2400" dirty="0" smtClean="0"/>
              <a:t>Creating Simple Stylesheet</a:t>
            </a:r>
          </a:p>
          <a:p>
            <a:r>
              <a:rPr lang="en-US" sz="2400" dirty="0" smtClean="0"/>
              <a:t>XSLT Functions</a:t>
            </a:r>
          </a:p>
          <a:p>
            <a:r>
              <a:rPr lang="en-US" sz="2400" dirty="0"/>
              <a:t>XSLT </a:t>
            </a:r>
            <a:r>
              <a:rPr lang="en-US" sz="2400" dirty="0" smtClean="0"/>
              <a:t>User Defined Functions</a:t>
            </a:r>
            <a:endParaRPr lang="en-US" sz="2400" dirty="0"/>
          </a:p>
          <a:p>
            <a:r>
              <a:rPr lang="en-US" sz="2400" dirty="0" smtClean="0"/>
              <a:t>Calling </a:t>
            </a:r>
            <a:r>
              <a:rPr lang="en-US" sz="2400" dirty="0"/>
              <a:t>UDF</a:t>
            </a:r>
          </a:p>
          <a:p>
            <a:r>
              <a:rPr lang="en-US" sz="2400" dirty="0" smtClean="0"/>
              <a:t>XSLT Elements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Generating Multiple Documents</a:t>
            </a:r>
          </a:p>
          <a:p>
            <a:r>
              <a:rPr lang="en-US" sz="2400" dirty="0"/>
              <a:t>Validating XSLT Output</a:t>
            </a:r>
          </a:p>
          <a:p>
            <a:r>
              <a:rPr lang="en-US" sz="2400" dirty="0"/>
              <a:t>Generating XHTML Output</a:t>
            </a:r>
          </a:p>
          <a:p>
            <a:r>
              <a:rPr lang="en-US" sz="2400" dirty="0" smtClean="0"/>
              <a:t>Generating </a:t>
            </a:r>
            <a:r>
              <a:rPr lang="en-US" sz="2400" dirty="0"/>
              <a:t>XHTML </a:t>
            </a:r>
            <a:r>
              <a:rPr lang="en-US" sz="2400" dirty="0" smtClean="0"/>
              <a:t>Output on the Client</a:t>
            </a:r>
          </a:p>
          <a:p>
            <a:r>
              <a:rPr lang="en-US" sz="2400" dirty="0"/>
              <a:t>Generating XHTML Output on the </a:t>
            </a:r>
            <a:r>
              <a:rPr lang="en-US" sz="2400" dirty="0" smtClean="0"/>
              <a:t>Server</a:t>
            </a:r>
            <a:endParaRPr lang="en-US" sz="2400" dirty="0"/>
          </a:p>
          <a:p>
            <a:endParaRPr lang="en-US" sz="24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01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533400"/>
          </a:xfrm>
        </p:spPr>
        <p:txBody>
          <a:bodyPr>
            <a:noAutofit/>
          </a:bodyPr>
          <a:lstStyle/>
          <a:p>
            <a:r>
              <a:rPr lang="en-US" sz="3200" dirty="0"/>
              <a:t>Generating XHTML Output – </a:t>
            </a:r>
            <a:r>
              <a:rPr lang="en-US" sz="3200" dirty="0" smtClean="0"/>
              <a:t>JavaScript on Client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20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895350"/>
            <a:ext cx="3916235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+mj-lt"/>
              </a:rPr>
              <a:t>More </a:t>
            </a:r>
            <a:r>
              <a:rPr lang="en-US" sz="1200" b="1" dirty="0">
                <a:latin typeface="+mj-lt"/>
              </a:rPr>
              <a:t>versatile solution </a:t>
            </a:r>
            <a:r>
              <a:rPr lang="en-US" sz="1200" b="1" dirty="0" smtClean="0">
                <a:latin typeface="+mj-lt"/>
              </a:rPr>
              <a:t>is to </a:t>
            </a:r>
            <a:r>
              <a:rPr lang="en-US" sz="1200" b="1" dirty="0">
                <a:latin typeface="+mj-lt"/>
              </a:rPr>
              <a:t>use a JavaScript to do the transformation.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+mj-lt"/>
              </a:rPr>
              <a:t>Using </a:t>
            </a:r>
            <a:r>
              <a:rPr lang="en-US" sz="1200" b="1" dirty="0">
                <a:latin typeface="+mj-lt"/>
              </a:rPr>
              <a:t>a JavaScript, we can: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+mj-lt"/>
              </a:rPr>
              <a:t>do </a:t>
            </a:r>
            <a:r>
              <a:rPr lang="en-US" sz="1200" b="1" dirty="0">
                <a:latin typeface="+mj-lt"/>
              </a:rPr>
              <a:t>browser-specific testing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+mj-lt"/>
              </a:rPr>
              <a:t>use </a:t>
            </a:r>
            <a:r>
              <a:rPr lang="en-US" sz="1200" b="1" dirty="0">
                <a:latin typeface="+mj-lt"/>
              </a:rPr>
              <a:t>different style sheets according to browser and user needs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+mj-lt"/>
              </a:rPr>
              <a:t>JavaScript </a:t>
            </a:r>
            <a:r>
              <a:rPr lang="en-US" sz="1200" b="1" dirty="0">
                <a:latin typeface="+mj-lt"/>
              </a:rPr>
              <a:t>Converts XML file to XHTML file in the client </a:t>
            </a:r>
            <a:r>
              <a:rPr lang="en-US" sz="1200" b="1" dirty="0" smtClean="0">
                <a:latin typeface="+mj-lt"/>
              </a:rPr>
              <a:t>browser</a:t>
            </a:r>
            <a:endParaRPr lang="en-US" sz="1200" b="1" dirty="0">
              <a:latin typeface="+mj-lt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b="1" dirty="0">
                <a:latin typeface="+mj-lt"/>
              </a:rPr>
              <a:t>The </a:t>
            </a:r>
            <a:r>
              <a:rPr lang="en-US" sz="1200" b="1" dirty="0" err="1">
                <a:latin typeface="+mj-lt"/>
              </a:rPr>
              <a:t>loadXMLDoc</a:t>
            </a:r>
            <a:r>
              <a:rPr lang="en-US" sz="1200" b="1" dirty="0">
                <a:latin typeface="+mj-lt"/>
              </a:rPr>
              <a:t>() function does the following: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+mj-lt"/>
              </a:rPr>
              <a:t>Create </a:t>
            </a:r>
            <a:r>
              <a:rPr lang="en-US" sz="1200" b="1" dirty="0">
                <a:latin typeface="+mj-lt"/>
              </a:rPr>
              <a:t>an </a:t>
            </a:r>
            <a:r>
              <a:rPr lang="en-US" sz="1200" b="1" dirty="0" err="1">
                <a:latin typeface="+mj-lt"/>
              </a:rPr>
              <a:t>XMLHttpRequest</a:t>
            </a:r>
            <a:r>
              <a:rPr lang="en-US" sz="1200" b="1" dirty="0">
                <a:latin typeface="+mj-lt"/>
              </a:rPr>
              <a:t> object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+mj-lt"/>
              </a:rPr>
              <a:t>Use </a:t>
            </a:r>
            <a:r>
              <a:rPr lang="en-US" sz="1200" b="1" dirty="0">
                <a:latin typeface="+mj-lt"/>
              </a:rPr>
              <a:t>the open() and send() methods of the </a:t>
            </a:r>
            <a:r>
              <a:rPr lang="en-US" sz="1200" b="1" dirty="0" err="1">
                <a:latin typeface="+mj-lt"/>
              </a:rPr>
              <a:t>XMLHttpRequest</a:t>
            </a:r>
            <a:r>
              <a:rPr lang="en-US" sz="1200" b="1" dirty="0">
                <a:latin typeface="+mj-lt"/>
              </a:rPr>
              <a:t> object to send a request to a server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200" b="1" dirty="0" smtClean="0">
                <a:latin typeface="+mj-lt"/>
              </a:rPr>
              <a:t>Get </a:t>
            </a:r>
            <a:r>
              <a:rPr lang="en-US" sz="1200" b="1" dirty="0">
                <a:latin typeface="+mj-lt"/>
              </a:rPr>
              <a:t>the response data as XML </a:t>
            </a:r>
            <a:r>
              <a:rPr lang="en-US" sz="1200" b="1" dirty="0" smtClean="0">
                <a:latin typeface="+mj-lt"/>
              </a:rPr>
              <a:t>data</a:t>
            </a:r>
            <a:endParaRPr lang="en-US" sz="1200" b="1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648200" y="895350"/>
            <a:ext cx="4267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&lt;head&gt;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&lt;script&gt;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loadXMLDoc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(filename)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window.ActiveXObject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xhttp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ActiveXObject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("Msxml2.XMLHTTP");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}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xhttp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XMLHttpRequest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}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xhttp.open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("GET", filename, false);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try {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xhttp.responseType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"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msxml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-document"} catch(err) {} // Helping IE11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xhttp.send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("");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xhttp.responseXML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displayResult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xml =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loadXMLDoc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("cdcatalog.xml");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loadXMLDoc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("cdcatalog.xsl");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code for IE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window.ActiveXObject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||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xhttp.responseType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"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msxml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-document")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ex =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xml.transformNode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("example").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innerHTML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ex;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}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code for Chrome, Firefox, Opera, etc.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 if (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document.implementation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&amp;&amp;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document.implementation.createDocument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{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xsltProcessor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new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XSLTProcessor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xsltProcessor.importStylesheet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resultDocument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xsltProcessor.transformToFragment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(xml, document);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document.getElementById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("example").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appendChild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resultDocument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}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&lt;/script&gt;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&lt;/head&gt;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&lt;body 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onload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6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displayResult</a:t>
            </a: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()"&gt;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&lt;div id="example" /&gt;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&lt;/body&gt;</a:t>
            </a:r>
            <a:b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6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&lt;/html&gt;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1447800" y="4095750"/>
            <a:ext cx="1574029" cy="3048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Example XML File</a:t>
            </a:r>
            <a:endParaRPr lang="en-US" sz="14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4913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519684"/>
          </a:xfrm>
        </p:spPr>
        <p:txBody>
          <a:bodyPr>
            <a:noAutofit/>
          </a:bodyPr>
          <a:lstStyle/>
          <a:p>
            <a:r>
              <a:rPr lang="en-US" sz="3200" dirty="0"/>
              <a:t>Generating XHTML Output – </a:t>
            </a:r>
            <a:r>
              <a:rPr lang="en-US" sz="3200" dirty="0" smtClean="0"/>
              <a:t>ASP/PHP on Server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229600" cy="3467100"/>
          </a:xfrm>
        </p:spPr>
        <p:txBody>
          <a:bodyPr>
            <a:no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 smtClean="0"/>
              <a:t>Transforming XML in the Browser will </a:t>
            </a:r>
            <a:r>
              <a:rPr lang="en-US" sz="2000" dirty="0"/>
              <a:t>not work in a browser that doesn't have an XML parser</a:t>
            </a:r>
            <a:r>
              <a:rPr lang="en-US" sz="2000" dirty="0" smtClean="0"/>
              <a:t>.</a:t>
            </a:r>
            <a:br>
              <a:rPr lang="en-US" sz="2000" dirty="0" smtClean="0"/>
            </a:br>
            <a:r>
              <a:rPr lang="en-US" sz="2000" dirty="0" smtClean="0"/>
              <a:t>Transformation </a:t>
            </a:r>
            <a:r>
              <a:rPr lang="en-US" sz="2000" dirty="0"/>
              <a:t>m</a:t>
            </a:r>
            <a:r>
              <a:rPr lang="en-US" sz="2000" dirty="0" smtClean="0"/>
              <a:t>ust be done on </a:t>
            </a:r>
            <a:r>
              <a:rPr lang="en-US" sz="2000" dirty="0"/>
              <a:t>the </a:t>
            </a:r>
            <a:r>
              <a:rPr lang="en-US" sz="2000" dirty="0" smtClean="0"/>
              <a:t>server.</a:t>
            </a:r>
            <a:br>
              <a:rPr lang="en-US" sz="2000" dirty="0" smtClean="0"/>
            </a:br>
            <a:r>
              <a:rPr lang="en-US" sz="2000" dirty="0" smtClean="0"/>
              <a:t>Data is sent </a:t>
            </a:r>
            <a:r>
              <a:rPr lang="en-US" sz="2000" dirty="0"/>
              <a:t>back to the browser as </a:t>
            </a:r>
            <a:r>
              <a:rPr lang="en-US" sz="2000" dirty="0" smtClean="0"/>
              <a:t>XHTML.</a:t>
            </a:r>
            <a:br>
              <a:rPr lang="en-US" sz="2000" dirty="0" smtClean="0"/>
            </a:br>
            <a:endParaRPr lang="en-US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PHP Code: Transform XML to XHTML on the </a:t>
            </a:r>
            <a:r>
              <a:rPr lang="en-US" sz="2000" dirty="0" smtClean="0"/>
              <a:t>Server</a:t>
            </a:r>
            <a:br>
              <a:rPr lang="en-US" sz="2000" dirty="0" smtClean="0"/>
            </a:br>
            <a:endParaRPr lang="en-US" sz="2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ASP Code: Transform XML to XHTML on the Server</a:t>
            </a:r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21</a:t>
            </a:fld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6604385" y="2876550"/>
            <a:ext cx="1574029" cy="3048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Example File</a:t>
            </a:r>
            <a:endParaRPr lang="en-US" sz="14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604385" y="3610954"/>
            <a:ext cx="1574029" cy="3048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 smtClean="0">
                <a:solidFill>
                  <a:schemeClr val="tx2">
                    <a:lumMod val="50000"/>
                  </a:schemeClr>
                </a:solidFill>
                <a:latin typeface="+mj-lt"/>
              </a:rPr>
              <a:t>Example File</a:t>
            </a:r>
            <a:endParaRPr lang="en-US" sz="1400" b="1" dirty="0">
              <a:solidFill>
                <a:schemeClr val="tx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0495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XSLT Introduction</a:t>
            </a:r>
          </a:p>
          <a:p>
            <a:r>
              <a:rPr lang="en-US" sz="2000" dirty="0" smtClean="0"/>
              <a:t>XSLT Browser Support</a:t>
            </a:r>
          </a:p>
          <a:p>
            <a:r>
              <a:rPr lang="en-US" sz="2000" dirty="0" smtClean="0"/>
              <a:t>Creating Simple Stylesheet</a:t>
            </a:r>
          </a:p>
          <a:p>
            <a:r>
              <a:rPr lang="en-US" sz="2000" dirty="0" smtClean="0"/>
              <a:t>XSLT Functions</a:t>
            </a:r>
          </a:p>
          <a:p>
            <a:r>
              <a:rPr lang="en-US" sz="2000" dirty="0"/>
              <a:t>XSLT </a:t>
            </a:r>
            <a:r>
              <a:rPr lang="en-US" sz="2000" dirty="0" smtClean="0"/>
              <a:t>User Defined Functions</a:t>
            </a:r>
            <a:endParaRPr lang="en-US" sz="2000" dirty="0"/>
          </a:p>
          <a:p>
            <a:r>
              <a:rPr lang="en-US" sz="2000" dirty="0" smtClean="0"/>
              <a:t>Calling </a:t>
            </a:r>
            <a:r>
              <a:rPr lang="en-US" sz="2000" dirty="0"/>
              <a:t>UDF</a:t>
            </a:r>
          </a:p>
          <a:p>
            <a:r>
              <a:rPr lang="en-US" sz="2000" dirty="0" smtClean="0"/>
              <a:t>XSLT Elements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>
          <a:xfrm>
            <a:off x="4648200" y="1440064"/>
            <a:ext cx="4038600" cy="2579486"/>
          </a:xfrm>
        </p:spPr>
        <p:txBody>
          <a:bodyPr>
            <a:normAutofit/>
          </a:bodyPr>
          <a:lstStyle/>
          <a:p>
            <a:r>
              <a:rPr lang="en-US" sz="2000" dirty="0"/>
              <a:t>Generating Multiple Documents</a:t>
            </a:r>
          </a:p>
          <a:p>
            <a:r>
              <a:rPr lang="en-US" sz="2000" dirty="0"/>
              <a:t>Validating XSLT Output</a:t>
            </a:r>
          </a:p>
          <a:p>
            <a:r>
              <a:rPr lang="en-US" sz="2000" dirty="0"/>
              <a:t>Generating XHTML Output</a:t>
            </a:r>
          </a:p>
          <a:p>
            <a:r>
              <a:rPr lang="en-US" sz="2000" dirty="0" smtClean="0"/>
              <a:t>Generating </a:t>
            </a:r>
            <a:r>
              <a:rPr lang="en-US" sz="2000" dirty="0"/>
              <a:t>XHTML </a:t>
            </a:r>
            <a:r>
              <a:rPr lang="en-US" sz="2000" dirty="0" smtClean="0"/>
              <a:t>Output on the Client</a:t>
            </a:r>
          </a:p>
          <a:p>
            <a:r>
              <a:rPr lang="en-US" sz="2000" dirty="0"/>
              <a:t>Generating XHTML Output on the </a:t>
            </a:r>
            <a:r>
              <a:rPr lang="en-US" sz="2000" dirty="0" smtClean="0"/>
              <a:t>Server</a:t>
            </a:r>
            <a:endParaRPr lang="en-US" sz="2000" dirty="0"/>
          </a:p>
          <a:p>
            <a:endParaRPr lang="en-US" sz="2000" dirty="0"/>
          </a:p>
          <a:p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22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58289" y="4114718"/>
            <a:ext cx="32274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Next: Chapter 5 - XSL-FO</a:t>
            </a:r>
            <a:endParaRPr lang="en-US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8138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/>
              <a:t>XSLT </a:t>
            </a:r>
            <a:r>
              <a:rPr lang="en-US" sz="5400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64"/>
            <a:ext cx="4876800" cy="3326130"/>
          </a:xfrm>
        </p:spPr>
        <p:txBody>
          <a:bodyPr>
            <a:normAutofit/>
          </a:bodyPr>
          <a:lstStyle/>
          <a:p>
            <a:r>
              <a:rPr lang="en-US" sz="1600" dirty="0"/>
              <a:t>XSL stands for </a:t>
            </a:r>
            <a:r>
              <a:rPr lang="en-US" sz="1600" dirty="0" err="1"/>
              <a:t>EXtensible</a:t>
            </a:r>
            <a:r>
              <a:rPr lang="en-US" sz="1600" dirty="0"/>
              <a:t> Stylesheet Language</a:t>
            </a:r>
            <a:r>
              <a:rPr lang="en-US" sz="1600" dirty="0" smtClean="0"/>
              <a:t>.</a:t>
            </a:r>
          </a:p>
          <a:p>
            <a:r>
              <a:rPr lang="en-US" sz="1600" dirty="0"/>
              <a:t>CSS = Style Sheets for </a:t>
            </a:r>
            <a:r>
              <a:rPr lang="en-US" sz="1600" dirty="0" smtClean="0"/>
              <a:t>HTML</a:t>
            </a:r>
          </a:p>
          <a:p>
            <a:r>
              <a:rPr lang="en-US" sz="1600" dirty="0"/>
              <a:t>XSL = Style Sheets for XML</a:t>
            </a:r>
          </a:p>
          <a:p>
            <a:r>
              <a:rPr lang="en-US" sz="1600" dirty="0"/>
              <a:t>XSL - More Than a Style Sheet </a:t>
            </a:r>
            <a:r>
              <a:rPr lang="en-US" sz="1600" dirty="0" smtClean="0"/>
              <a:t>Language</a:t>
            </a:r>
          </a:p>
          <a:p>
            <a:pPr lvl="1"/>
            <a:r>
              <a:rPr lang="en-US" sz="1400" dirty="0"/>
              <a:t>XSLT - a language for transforming XML documents</a:t>
            </a:r>
          </a:p>
          <a:p>
            <a:pPr lvl="1"/>
            <a:r>
              <a:rPr lang="en-US" sz="1400" dirty="0"/>
              <a:t>XPath - a language for navigating in XML documents</a:t>
            </a:r>
          </a:p>
          <a:p>
            <a:pPr lvl="1"/>
            <a:r>
              <a:rPr lang="en-US" sz="1400" dirty="0"/>
              <a:t>XSL-FO - a language for formatting XML documents</a:t>
            </a:r>
          </a:p>
          <a:p>
            <a:r>
              <a:rPr lang="en-US" sz="1600" dirty="0"/>
              <a:t>XSLT = XSL Transformations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3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5696339" y="1492471"/>
            <a:ext cx="2725470" cy="2716422"/>
            <a:chOff x="4446802" y="1937704"/>
            <a:chExt cx="2286000" cy="2514600"/>
          </a:xfrm>
        </p:grpSpPr>
        <p:sp>
          <p:nvSpPr>
            <p:cNvPr id="9" name="Oval 8"/>
            <p:cNvSpPr/>
            <p:nvPr/>
          </p:nvSpPr>
          <p:spPr>
            <a:xfrm>
              <a:off x="4446802" y="1937704"/>
              <a:ext cx="2286000" cy="2514600"/>
            </a:xfrm>
            <a:prstGeom prst="ellipse">
              <a:avLst/>
            </a:prstGeom>
            <a:solidFill>
              <a:srgbClr val="0F6FC6">
                <a:alpha val="40000"/>
              </a:srgb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4743504" y="2313860"/>
              <a:ext cx="1742507" cy="1810914"/>
              <a:chOff x="5028488" y="1753038"/>
              <a:chExt cx="1742507" cy="1810914"/>
            </a:xfrm>
          </p:grpSpPr>
          <p:sp>
            <p:nvSpPr>
              <p:cNvPr id="12" name="Oval 11"/>
              <p:cNvSpPr/>
              <p:nvPr/>
            </p:nvSpPr>
            <p:spPr>
              <a:xfrm>
                <a:off x="5256039" y="2368431"/>
                <a:ext cx="1183930" cy="1195521"/>
              </a:xfrm>
              <a:prstGeom prst="ellipse">
                <a:avLst/>
              </a:prstGeom>
              <a:solidFill>
                <a:srgbClr val="7030A0">
                  <a:alpha val="14902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latin typeface="+mj-lt"/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5028488" y="1753038"/>
                <a:ext cx="1192138" cy="1219200"/>
              </a:xfrm>
              <a:prstGeom prst="ellipse">
                <a:avLst/>
              </a:prstGeom>
              <a:solidFill>
                <a:srgbClr val="00B050">
                  <a:alpha val="3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 b="1" dirty="0">
                  <a:latin typeface="+mj-lt"/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5551795" y="1758831"/>
                <a:ext cx="1219200" cy="1219200"/>
              </a:xfrm>
              <a:prstGeom prst="ellipse">
                <a:avLst/>
              </a:prstGeom>
              <a:solidFill>
                <a:srgbClr val="00B0F0">
                  <a:alpha val="50196"/>
                </a:srgb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100" b="1" dirty="0">
                  <a:latin typeface="+mj-lt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071826" y="2046101"/>
                <a:ext cx="551739" cy="256419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1200" b="1" dirty="0" smtClean="0">
                    <a:latin typeface="+mj-lt"/>
                  </a:rPr>
                  <a:t>XQuery</a:t>
                </a:r>
                <a:endParaRPr lang="en-US" sz="1200" b="1" dirty="0">
                  <a:latin typeface="+mj-lt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5563989" y="2051674"/>
                <a:ext cx="616600" cy="256419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1200" b="1" dirty="0" err="1" smtClean="0">
                    <a:latin typeface="+mj-lt"/>
                  </a:rPr>
                  <a:t>XPointer</a:t>
                </a:r>
                <a:endParaRPr lang="en-US" sz="1200" b="1" dirty="0">
                  <a:latin typeface="+mj-lt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218232" y="2051674"/>
                <a:ext cx="445307" cy="256419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1200" b="1" dirty="0" err="1" smtClean="0">
                    <a:latin typeface="+mj-lt"/>
                  </a:rPr>
                  <a:t>XLink</a:t>
                </a:r>
                <a:endParaRPr lang="en-US" sz="1200" b="1" dirty="0">
                  <a:latin typeface="+mj-lt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5661784" y="2461510"/>
                <a:ext cx="468487" cy="256419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1200" b="1" dirty="0" smtClean="0">
                    <a:latin typeface="+mj-lt"/>
                  </a:rPr>
                  <a:t>XPath</a:t>
                </a:r>
                <a:endParaRPr lang="en-US" sz="1200" b="1" dirty="0">
                  <a:latin typeface="+mj-lt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5687853" y="3015760"/>
                <a:ext cx="395614" cy="256419"/>
              </a:xfrm>
              <a:prstGeom prst="rect">
                <a:avLst/>
              </a:prstGeom>
              <a:noFill/>
            </p:spPr>
            <p:txBody>
              <a:bodyPr wrap="none" rtlCol="0" anchor="ctr">
                <a:spAutoFit/>
              </a:bodyPr>
              <a:lstStyle/>
              <a:p>
                <a:pPr algn="ctr"/>
                <a:r>
                  <a:rPr lang="en-US" sz="1200" b="1" dirty="0" smtClean="0">
                    <a:latin typeface="+mj-lt"/>
                  </a:rPr>
                  <a:t>XSLT</a:t>
                </a:r>
                <a:endParaRPr lang="en-US" sz="1200" b="1" dirty="0">
                  <a:latin typeface="+mj-lt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5152297" y="1949256"/>
              <a:ext cx="896691" cy="427365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 sz="2400" b="1" dirty="0" smtClean="0">
                  <a:latin typeface="+mj-lt"/>
                </a:rPr>
                <a:t>XSL-FO</a:t>
              </a:r>
              <a:endParaRPr lang="en-US" sz="2400" b="1" dirty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933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XSLT Browser Support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Internet Explorer supports XML, XSLT, and XPath from version 6.</a:t>
            </a:r>
          </a:p>
          <a:p>
            <a:r>
              <a:rPr lang="en-US" sz="2000" dirty="0"/>
              <a:t>Chrome supports XML, XSLT, and XPath from version 1.</a:t>
            </a:r>
          </a:p>
          <a:p>
            <a:r>
              <a:rPr lang="en-US" sz="2000" dirty="0"/>
              <a:t>Firefox supports XML, XSLT, and XPath from version 3.</a:t>
            </a:r>
          </a:p>
          <a:p>
            <a:r>
              <a:rPr lang="en-US" sz="2000" dirty="0"/>
              <a:t>Safari supports XML and XSLT from version 3.</a:t>
            </a:r>
          </a:p>
          <a:p>
            <a:r>
              <a:rPr lang="en-US" sz="2000" dirty="0"/>
              <a:t>Opera supports XML, XSLT, and XPath from version 9.</a:t>
            </a:r>
          </a:p>
          <a:p>
            <a:endParaRPr lang="en-US" sz="20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512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632460"/>
          </a:xfrm>
        </p:spPr>
        <p:txBody>
          <a:bodyPr>
            <a:normAutofit fontScale="90000"/>
          </a:bodyPr>
          <a:lstStyle/>
          <a:p>
            <a:r>
              <a:rPr lang="en-US" sz="5400" dirty="0"/>
              <a:t>Creating Simple </a:t>
            </a:r>
            <a:r>
              <a:rPr lang="en-US" sz="5400" dirty="0" smtClean="0"/>
              <a:t>Stylesheet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1000" y="971550"/>
            <a:ext cx="8382000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version="1.0"?&gt;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html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xmlns:xsl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="http://www.w3.org/1999/XSL/Transform"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xsl:version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="2.0"&gt;</a:t>
            </a:r>
          </a:p>
          <a:p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head&gt;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title&gt;Wonders of the World&lt;/title&gt;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head&gt;</a:t>
            </a:r>
          </a:p>
          <a:p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body&gt;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p&gt;The famous Greek historian Herodotus wrote of seven great architectural achievements.  And although his writings did not survive, he planted seeds for what has become the list of the &lt;strong&gt;Seven Wonders of the Ancient World&lt;/strong&gt;.&lt;/p&gt;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p&gt;These ancient wonders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are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xsl:for-each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select="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ancient_wonders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/wonder/name[@language='English']"&gt;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select="."/&gt;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xsl:choose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xsl:when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test="position()=last()"&gt;.&lt;/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xsl:when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xsl:when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test="position()=last()-1"&gt;, and 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xsl:when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xsl:otherwise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&gt;, 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xsl:otherwise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xsl:choose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xsl:for-each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body&gt;</a:t>
            </a:r>
          </a:p>
          <a:p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html&gt;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693492" y="133617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362200" y="18097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671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XSLT -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XQuery 1.0, XPath 2.0, and XSLT 2.0 share the same functions library</a:t>
            </a:r>
            <a:r>
              <a:rPr lang="en-US" dirty="0" smtClean="0"/>
              <a:t>.</a:t>
            </a:r>
          </a:p>
          <a:p>
            <a:r>
              <a:rPr lang="en-US" dirty="0"/>
              <a:t>XSLT includes over 100 built-in functions. </a:t>
            </a:r>
            <a:endParaRPr lang="en-US" dirty="0" smtClean="0"/>
          </a:p>
          <a:p>
            <a:r>
              <a:rPr lang="en-US" dirty="0">
                <a:hlinkClick r:id="rId2"/>
              </a:rPr>
              <a:t>Functions </a:t>
            </a:r>
            <a:r>
              <a:rPr lang="en-US" dirty="0" smtClean="0">
                <a:hlinkClick r:id="rId2"/>
              </a:rPr>
              <a:t>Reference</a:t>
            </a:r>
            <a:endParaRPr lang="en-US" dirty="0" smtClean="0"/>
          </a:p>
          <a:p>
            <a:r>
              <a:rPr lang="en-US" dirty="0"/>
              <a:t>The default prefix for the function namespace is </a:t>
            </a:r>
            <a:r>
              <a:rPr lang="en-US" dirty="0" err="1"/>
              <a:t>fn</a:t>
            </a:r>
            <a:r>
              <a:rPr lang="en-US" dirty="0"/>
              <a:t>:</a:t>
            </a:r>
          </a:p>
          <a:p>
            <a:r>
              <a:rPr lang="en-US" dirty="0"/>
              <a:t> The URI of the function namespace is: </a:t>
            </a:r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www.w3.org/2005/xpath-functions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485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533400"/>
          </a:xfrm>
        </p:spPr>
        <p:txBody>
          <a:bodyPr>
            <a:noAutofit/>
          </a:bodyPr>
          <a:lstStyle/>
          <a:p>
            <a:r>
              <a:rPr lang="en-US" sz="4000" dirty="0"/>
              <a:t>XSLT - User Defined Functions (UDF</a:t>
            </a:r>
            <a:r>
              <a:rPr lang="en-US" sz="4000" dirty="0" smtClean="0"/>
              <a:t>)</a:t>
            </a:r>
            <a:endParaRPr lang="en-US" sz="4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7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800600" y="722391"/>
            <a:ext cx="4114800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version="1.0"?&gt;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hmlns:xsl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://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www.w3.org/1999/XSL/Transform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version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="2.0" </a:t>
            </a:r>
            <a:r>
              <a:rPr lang="en-US" sz="1000" b="1" dirty="0" err="1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xmlns:khg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="http</a:t>
            </a:r>
            <a:r>
              <a:rPr lang="en-US" sz="10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://</a:t>
            </a:r>
          </a:p>
          <a:p>
            <a:r>
              <a:rPr lang="en-US" sz="10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www.kehogo.com/ns/khg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endParaRPr lang="en-US" sz="1000" b="1" dirty="0" smtClean="0">
              <a:effectLst>
                <a:glow rad="228600">
                  <a:srgbClr val="FFC000">
                    <a:alpha val="40000"/>
                  </a:srgbClr>
                </a:glo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exclude-result-prefixes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000" b="1" dirty="0" err="1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khg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000" b="1" dirty="0" smtClean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xsl:output</a:t>
            </a:r>
            <a:r>
              <a:rPr lang="en-US" sz="1000" b="1" dirty="0">
                <a:effectLst/>
                <a:latin typeface="Courier New" panose="02070309020205020404" pitchFamily="49" charset="0"/>
                <a:cs typeface="Courier New" panose="02070309020205020404" pitchFamily="49" charset="0"/>
              </a:rPr>
              <a:t> method="html"/&gt;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match="/"&gt;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&lt;html&gt;&lt;head&gt;&lt;title&gt;Hello World&lt;/title&gt;&lt;/head&gt;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select="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khg:helloWorld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()"/&gt;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&lt;/html&gt;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xsl:function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name="</a:t>
            </a:r>
            <a:r>
              <a:rPr lang="en-US" sz="1000" b="1" dirty="0" err="1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khg:helloWorld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Hello 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World on</a:t>
            </a:r>
          </a:p>
          <a:p>
            <a:r>
              <a:rPr lang="en-US" sz="10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select</a:t>
            </a:r>
            <a:r>
              <a:rPr lang="en-US" sz="10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=“</a:t>
            </a:r>
          </a:p>
          <a:p>
            <a:r>
              <a:rPr lang="en-US" sz="10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format-</a:t>
            </a:r>
            <a:r>
              <a:rPr lang="en-US" sz="1000" b="1" dirty="0" err="1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dateTime</a:t>
            </a:r>
            <a:r>
              <a:rPr lang="en-US" sz="10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(current-</a:t>
            </a:r>
            <a:r>
              <a:rPr lang="en-US" sz="1000" b="1" dirty="0" err="1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dateTime</a:t>
            </a:r>
            <a:r>
              <a:rPr lang="en-US" sz="10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(),</a:t>
            </a:r>
          </a:p>
          <a:p>
            <a:r>
              <a:rPr lang="en-US" sz="10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'[M01]/[D01]/[Y0001] at </a:t>
            </a:r>
            <a:endParaRPr lang="en-US" sz="1000" b="1" dirty="0" smtClean="0">
              <a:effectLst>
                <a:glow rad="228600">
                  <a:srgbClr val="FFC000">
                    <a:alpha val="40000"/>
                  </a:srgbClr>
                </a:glo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[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H01]:[m01]:[s01]')"/&gt;</a:t>
            </a:r>
          </a:p>
          <a:p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xsl:function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199" y="819150"/>
            <a:ext cx="36241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j-lt"/>
              </a:rPr>
              <a:t>You declare UDF’s name, input, what is does with the input, and its output. </a:t>
            </a:r>
            <a:endParaRPr lang="en-US" b="1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7506" y="1787724"/>
            <a:ext cx="4257512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AutoNum type="arabicPeriod"/>
            </a:pP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Declare </a:t>
            </a: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UDF Function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xsl:function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indent="-228600">
              <a:buFontTx/>
              <a:buAutoNum type="arabicPeriod"/>
            </a:pP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Declare </a:t>
            </a:r>
            <a:r>
              <a:rPr lang="en-US" sz="1400" b="1" dirty="0">
                <a:latin typeface="+mj-lt"/>
                <a:cs typeface="Courier New" panose="02070309020205020404" pitchFamily="49" charset="0"/>
              </a:rPr>
              <a:t>the function name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name=“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UDF_Name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b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indent="-228600">
              <a:buFontTx/>
              <a:buAutoNum type="arabicPeriod"/>
            </a:pP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Declare </a:t>
            </a:r>
            <a:r>
              <a:rPr lang="en-US" sz="1400" b="1" dirty="0">
                <a:latin typeface="+mj-lt"/>
                <a:cs typeface="Courier New" panose="02070309020205020404" pitchFamily="49" charset="0"/>
              </a:rPr>
              <a:t>any UDF Parameters  – </a:t>
            </a:r>
            <a:r>
              <a:rPr lang="en-US" sz="1400" b="1" dirty="0">
                <a:cs typeface="Courier New" panose="02070309020205020404" pitchFamily="49" charset="0"/>
              </a:rPr>
              <a:t/>
            </a:r>
            <a:br>
              <a:rPr lang="en-US" sz="1400" b="1" dirty="0">
                <a:cs typeface="Courier New" panose="02070309020205020404" pitchFamily="49" charset="0"/>
              </a:rPr>
            </a:br>
            <a:r>
              <a:rPr lang="en-US" sz="1400" b="1" dirty="0">
                <a:cs typeface="Courier New" panose="02070309020205020404" pitchFamily="49" charset="0"/>
              </a:rPr>
              <a:t>  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xsl:param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name=“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param_name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”/&gt;</a:t>
            </a:r>
            <a:b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indent="-228600">
              <a:buFontTx/>
              <a:buAutoNum type="arabicPeriod"/>
            </a:pP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Close </a:t>
            </a:r>
            <a:r>
              <a:rPr lang="en-US" sz="1400" b="1" dirty="0">
                <a:latin typeface="+mj-lt"/>
                <a:cs typeface="Courier New" panose="02070309020205020404" pitchFamily="49" charset="0"/>
              </a:rPr>
              <a:t>out the UDF function  – </a:t>
            </a:r>
            <a:r>
              <a:rPr lang="en-US" sz="1100" b="1" dirty="0">
                <a:cs typeface="Courier New" panose="02070309020205020404" pitchFamily="49" charset="0"/>
              </a:rPr>
              <a:t/>
            </a:r>
            <a:br>
              <a:rPr lang="en-US" sz="1100" b="1" dirty="0">
                <a:cs typeface="Courier New" panose="02070309020205020404" pitchFamily="49" charset="0"/>
              </a:rPr>
            </a:br>
            <a:r>
              <a:rPr lang="en-US" sz="1400" b="1" dirty="0">
                <a:cs typeface="Courier New" panose="02070309020205020404" pitchFamily="49" charset="0"/>
              </a:rPr>
              <a:t>   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xsl:function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37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dirty="0" smtClean="0"/>
              <a:t>Calling UDF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8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45092" y="1504950"/>
            <a:ext cx="36241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+mj-lt"/>
              </a:rPr>
              <a:t>You call a UDF anywhere an XPath expression is expected. </a:t>
            </a:r>
          </a:p>
        </p:txBody>
      </p:sp>
      <p:sp>
        <p:nvSpPr>
          <p:cNvPr id="8" name="Rectangle 7"/>
          <p:cNvSpPr/>
          <p:nvPr/>
        </p:nvSpPr>
        <p:spPr>
          <a:xfrm>
            <a:off x="445092" y="2350506"/>
            <a:ext cx="3733800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AutoNum type="arabicPeriod"/>
            </a:pP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prefix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indent="-228600">
              <a:buFontTx/>
              <a:buAutoNum type="arabicPeriod"/>
            </a:pP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400" b="1" dirty="0">
                <a:latin typeface="+mj-lt"/>
                <a:cs typeface="Courier New" panose="02070309020205020404" pitchFamily="49" charset="0"/>
              </a:rPr>
              <a:t>–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UDF _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Name(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228600" indent="-228600">
              <a:buFontTx/>
              <a:buAutoNum type="arabicPeriod"/>
            </a:pP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Type </a:t>
            </a:r>
            <a:r>
              <a:rPr lang="en-US" sz="1400" b="1" dirty="0">
                <a:latin typeface="+mj-lt"/>
                <a:cs typeface="Courier New" panose="02070309020205020404" pitchFamily="49" charset="0"/>
              </a:rPr>
              <a:t>the value(s) of the input </a:t>
            </a:r>
            <a:r>
              <a:rPr lang="en-US" sz="1400" b="1" dirty="0" smtClean="0">
                <a:latin typeface="+mj-lt"/>
                <a:cs typeface="Courier New" panose="02070309020205020404" pitchFamily="49" charset="0"/>
              </a:rPr>
              <a:t> parameters </a:t>
            </a:r>
            <a:r>
              <a:rPr lang="en-US" sz="1400" b="1" dirty="0">
                <a:latin typeface="+mj-lt"/>
                <a:cs typeface="Courier New" panose="02070309020205020404" pitchFamily="49" charset="0"/>
              </a:rPr>
              <a:t>separated by a comma. </a:t>
            </a:r>
            <a:endParaRPr lang="en-US" sz="1400" b="1" dirty="0">
              <a:latin typeface="+mj-lt"/>
              <a:cs typeface="Courier New" panose="02070309020205020404" pitchFamily="49" charset="0"/>
            </a:endParaRPr>
          </a:p>
          <a:p>
            <a:pPr marL="228600" indent="-228600">
              <a:buAutoNum type="arabicPeriod"/>
            </a:pP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724400" y="1490350"/>
            <a:ext cx="35814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version="1.0"?&gt;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xmlns:xsl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://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www.w3.org/1999/XSL/Transform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</a:t>
            </a:r>
            <a:endParaRPr lang="en-US" sz="1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version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="2.0"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://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www.w3.org/1999/xhtml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" 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xmlns:khg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="http://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www.kehogo.com/ns/khg" 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exclude-result-prefixes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khg</a:t>
            </a:r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r>
              <a:rPr lang="en-US" sz="1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xsl:function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name="</a:t>
            </a:r>
            <a:r>
              <a:rPr lang="en-US" sz="1000" b="1" dirty="0" err="1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khg:third</a:t>
            </a:r>
            <a:r>
              <a:rPr lang="en-US" sz="10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"&gt;</a:t>
            </a:r>
          </a:p>
          <a:p>
            <a:endParaRPr lang="en-US" sz="1000" b="1" dirty="0" smtClean="0">
              <a:effectLst>
                <a:glow rad="228600">
                  <a:srgbClr val="FFC000">
                    <a:alpha val="40000"/>
                  </a:srgbClr>
                </a:glo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xsl:param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name="dimension"/&gt;</a:t>
            </a:r>
          </a:p>
          <a:p>
            <a:r>
              <a:rPr lang="en-US" sz="10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xsl:value-of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select</a:t>
            </a:r>
            <a:r>
              <a:rPr lang="en-US" sz="10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=“</a:t>
            </a:r>
          </a:p>
          <a:p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  (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ceiling($dimension div 3))"/&gt;</a:t>
            </a:r>
          </a:p>
          <a:p>
            <a:endParaRPr lang="en-US" sz="1000" b="1" dirty="0" smtClean="0">
              <a:effectLst>
                <a:glow rad="228600">
                  <a:srgbClr val="FFC000">
                    <a:alpha val="40000"/>
                  </a:srgbClr>
                </a:glow>
              </a:effectLst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 smtClean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xsl:function</a:t>
            </a:r>
            <a:r>
              <a:rPr lang="en-US" sz="1000" b="1" dirty="0">
                <a:effectLst>
                  <a:glow rad="228600">
                    <a:srgbClr val="FFC000">
                      <a:alpha val="40000"/>
                    </a:srgbClr>
                  </a:glow>
                </a:effectLst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1588454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XSLT </a:t>
            </a:r>
            <a:r>
              <a:rPr lang="en-US" dirty="0" smtClean="0"/>
              <a:t>- Elements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8/1/2014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Carl M. Burnett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6CBA2-ECE5-4BE9-B546-6761E0E67089}" type="slidenum">
              <a:rPr lang="en-US" smtClean="0"/>
              <a:t>9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1428750"/>
            <a:ext cx="322825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XSLT &lt;</a:t>
            </a:r>
            <a:r>
              <a:rPr lang="en-US" sz="2000" b="1" dirty="0" err="1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xsl:template</a:t>
            </a:r>
            <a:r>
              <a:rPr lang="en-US" sz="2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&gt; Element</a:t>
            </a:r>
          </a:p>
        </p:txBody>
      </p:sp>
      <p:sp>
        <p:nvSpPr>
          <p:cNvPr id="8" name="Rectangle 7"/>
          <p:cNvSpPr/>
          <p:nvPr/>
        </p:nvSpPr>
        <p:spPr>
          <a:xfrm>
            <a:off x="457200" y="1962150"/>
            <a:ext cx="41148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The &lt;</a:t>
            </a:r>
            <a:r>
              <a:rPr lang="en-US" b="1" dirty="0" err="1">
                <a:latin typeface="+mj-lt"/>
              </a:rPr>
              <a:t>xsl:template</a:t>
            </a:r>
            <a:r>
              <a:rPr lang="en-US" b="1" dirty="0">
                <a:latin typeface="+mj-lt"/>
              </a:rPr>
              <a:t>&gt; element is used to build templates</a:t>
            </a:r>
            <a:r>
              <a:rPr lang="en-US" b="1" dirty="0" smtClean="0">
                <a:latin typeface="+mj-lt"/>
              </a:rPr>
              <a:t>.</a:t>
            </a:r>
            <a:endParaRPr lang="en-US" b="1" dirty="0">
              <a:latin typeface="+mj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+mj-lt"/>
              </a:rPr>
              <a:t>The match attribute is used to associate a template with an XML </a:t>
            </a:r>
            <a:r>
              <a:rPr lang="en-US" b="1" dirty="0" smtClean="0">
                <a:latin typeface="+mj-lt"/>
              </a:rPr>
              <a:t>element.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+mj-lt"/>
              </a:rPr>
              <a:t>The </a:t>
            </a:r>
            <a:r>
              <a:rPr lang="en-US" b="1" dirty="0">
                <a:latin typeface="+mj-lt"/>
              </a:rPr>
              <a:t>value of the match attribute is an XPath expression (i.e. match="/" defines the whole document).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567727" y="1123950"/>
            <a:ext cx="4572000" cy="36317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&lt;?xml version="1.0" encoding="UTF-8"?&gt;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version="1.0"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xmlns:xsl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="http://www.w3.org/1999/XSL/Transform"&gt;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match="/"&gt;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&lt;html&gt;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&lt;body&gt;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&lt;h2&gt;My CD Collection&lt;/h2&gt;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&lt;table border="1"&gt;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bgcolor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="#9acd32"&gt;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&gt;Title&lt;/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&gt;Artist&lt;/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th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&lt;td&gt;.&lt;/td&gt;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&lt;td&gt;.&lt;/td&gt;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&lt;/table&gt;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&lt;/body&gt;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&lt;/html&gt;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xsl:template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xsl:stylesheet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</p:txBody>
      </p:sp>
    </p:spTree>
    <p:extLst>
      <p:ext uri="{BB962C8B-B14F-4D97-AF65-F5344CB8AC3E}">
        <p14:creationId xmlns:p14="http://schemas.microsoft.com/office/powerpoint/2010/main" val="3866565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fBurnet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ProfBurnett</Template>
  <TotalTime>579</TotalTime>
  <Words>2484</Words>
  <Application>Microsoft Office PowerPoint</Application>
  <PresentationFormat>On-screen Show (16:9)</PresentationFormat>
  <Paragraphs>493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ProfBurnett</vt:lpstr>
      <vt:lpstr>CMP 051 XML Introduction</vt:lpstr>
      <vt:lpstr>Outline</vt:lpstr>
      <vt:lpstr>XSLT Introduction</vt:lpstr>
      <vt:lpstr>XSLT Browser Support</vt:lpstr>
      <vt:lpstr>Creating Simple Stylesheet</vt:lpstr>
      <vt:lpstr>XSLT - Functions</vt:lpstr>
      <vt:lpstr>XSLT - User Defined Functions (UDF)</vt:lpstr>
      <vt:lpstr>Calling UDF</vt:lpstr>
      <vt:lpstr>XSLT - Elements</vt:lpstr>
      <vt:lpstr>XSLT - Elements</vt:lpstr>
      <vt:lpstr>XSLT - Elements</vt:lpstr>
      <vt:lpstr>XSLT - Elements</vt:lpstr>
      <vt:lpstr>XSLT - Elements</vt:lpstr>
      <vt:lpstr>XSLT - Elements</vt:lpstr>
      <vt:lpstr>Generating Multiple Documents</vt:lpstr>
      <vt:lpstr>Validating XSLT Output</vt:lpstr>
      <vt:lpstr>Generating XHTML Output</vt:lpstr>
      <vt:lpstr>Generating XHTML Output</vt:lpstr>
      <vt:lpstr>Generating XHTML Output - Linked File on Client</vt:lpstr>
      <vt:lpstr>Generating XHTML Output – JavaScript on Client</vt:lpstr>
      <vt:lpstr>Generating XHTML Output – ASP/PHP on Server</vt:lpstr>
      <vt:lpstr>Outline</vt:lpstr>
    </vt:vector>
  </TitlesOfParts>
  <Company>BWGM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CMP 051 XML Introduction</dc:title>
  <dc:creator>Professor Burnett</dc:creator>
  <cp:lastModifiedBy>Professor Burnett</cp:lastModifiedBy>
  <cp:revision>45</cp:revision>
  <cp:lastPrinted>2015-01-20T10:46:47Z</cp:lastPrinted>
  <dcterms:created xsi:type="dcterms:W3CDTF">2015-01-19T22:35:44Z</dcterms:created>
  <dcterms:modified xsi:type="dcterms:W3CDTF">2015-03-11T17:27:52Z</dcterms:modified>
</cp:coreProperties>
</file>