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65" r:id="rId3"/>
    <p:sldId id="266" r:id="rId4"/>
    <p:sldId id="268" r:id="rId5"/>
    <p:sldId id="269" r:id="rId6"/>
    <p:sldId id="270" r:id="rId7"/>
    <p:sldId id="271" r:id="rId8"/>
    <p:sldId id="272" r:id="rId9"/>
    <p:sldId id="273" r:id="rId10"/>
    <p:sldId id="278" r:id="rId11"/>
    <p:sldId id="275" r:id="rId12"/>
    <p:sldId id="279" r:id="rId13"/>
    <p:sldId id="276" r:id="rId14"/>
    <p:sldId id="277" r:id="rId15"/>
    <p:sldId id="280" r:id="rId16"/>
    <p:sldId id="281" r:id="rId17"/>
    <p:sldId id="282" r:id="rId18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65"/>
            <p14:sldId id="266"/>
            <p14:sldId id="268"/>
            <p14:sldId id="269"/>
            <p14:sldId id="270"/>
            <p14:sldId id="271"/>
            <p14:sldId id="272"/>
            <p14:sldId id="273"/>
            <p14:sldId id="278"/>
            <p14:sldId id="275"/>
            <p14:sldId id="279"/>
            <p14:sldId id="276"/>
            <p14:sldId id="277"/>
            <p14:sldId id="280"/>
            <p14:sldId id="281"/>
            <p14:sldId id="2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702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burnett.com/2014/spring/2014_Spring_Session_I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52750"/>
            <a:ext cx="7854696" cy="1371600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IV </a:t>
            </a:r>
          </a:p>
          <a:p>
            <a:r>
              <a:rPr lang="en-US" sz="1800" dirty="0" smtClean="0"/>
              <a:t>Chapter 12 – XML Namespaces</a:t>
            </a:r>
          </a:p>
          <a:p>
            <a:r>
              <a:rPr lang="en-US" sz="1800" dirty="0" smtClean="0">
                <a:effectLst/>
              </a:rPr>
              <a:t>Chapter 13 – Using Namespaces</a:t>
            </a:r>
          </a:p>
          <a:p>
            <a:r>
              <a:rPr lang="en-US" sz="1800" dirty="0" smtClean="0"/>
              <a:t>http</a:t>
            </a:r>
            <a:r>
              <a:rPr lang="en-US" sz="1800" dirty="0"/>
              <a:t>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Referencing XML Schema </a:t>
            </a:r>
            <a:r>
              <a:rPr lang="en-US" sz="4000" dirty="0" smtClean="0"/>
              <a:t>Components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428750"/>
            <a:ext cx="6087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declare a default Namespace for XML Schema Components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124" y="1867119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=“URI”</a:t>
            </a:r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124" y="2387084"/>
            <a:ext cx="6609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declare a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Namespace with a prefix for XML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Schema Components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4124" y="3364030"/>
            <a:ext cx="562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then reference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those component in 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XML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Schema 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4124" y="2876550"/>
            <a:ext cx="266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mlns:prefix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=“URI”</a:t>
            </a:r>
            <a:endParaRPr lang="en-US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124" y="3867150"/>
            <a:ext cx="307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Prefix:component_name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9497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Locally Defined </a:t>
            </a:r>
            <a:r>
              <a:rPr lang="en-US" sz="5400" dirty="0" smtClean="0"/>
              <a:t>Elements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428750"/>
            <a:ext cx="6124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add all locally defined elements to the targeted Namespace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124" y="1867119"/>
            <a:ext cx="4320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In the </a:t>
            </a:r>
            <a:r>
              <a:rPr lang="en-US" b="1" dirty="0" err="1" smtClean="0">
                <a:latin typeface="+mj-lt"/>
                <a:cs typeface="Courier New" panose="02070309020205020404" pitchFamily="49" charset="0"/>
              </a:rPr>
              <a:t>xs:schema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 element 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elementFormDefault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=”qualified”</a:t>
            </a:r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280" y="2724150"/>
            <a:ext cx="6144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add all locally defined attributes to the targeted Namespace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280" y="3333750"/>
            <a:ext cx="45961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In the </a:t>
            </a:r>
            <a:r>
              <a:rPr lang="en-US" b="1" dirty="0" err="1" smtClean="0">
                <a:latin typeface="+mj-lt"/>
                <a:cs typeface="Courier New" panose="02070309020205020404" pitchFamily="49" charset="0"/>
              </a:rPr>
              <a:t>xs:schema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 element 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attributeFormDefault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=”qualified”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282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Locally Defined </a:t>
            </a:r>
            <a:r>
              <a:rPr lang="en-US" sz="5400" dirty="0" smtClean="0"/>
              <a:t>Elements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428750"/>
            <a:ext cx="7047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add all particular locally defined element to the targeted Namespace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124" y="1867119"/>
            <a:ext cx="26661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In the element definition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form=”qualified”</a:t>
            </a:r>
            <a:endParaRPr lang="en-US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280" y="2724150"/>
            <a:ext cx="74923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keep a particular locally all locally defined element from being associated </a:t>
            </a:r>
          </a:p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with the targeted Namespace</a:t>
            </a:r>
            <a:endParaRPr lang="en-US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280" y="3562350"/>
            <a:ext cx="2673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In the element definition 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form=”unqualified”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207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Multiple </a:t>
            </a:r>
            <a:r>
              <a:rPr lang="en-US" sz="5400" dirty="0" smtClean="0"/>
              <a:t>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428750"/>
            <a:ext cx="5246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include XML Schema components in multiple files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124" y="1867119"/>
            <a:ext cx="6388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Directly after the </a:t>
            </a:r>
            <a:r>
              <a:rPr lang="en-US" b="1" dirty="0" err="1" smtClean="0">
                <a:latin typeface="+mj-lt"/>
                <a:cs typeface="Courier New" panose="02070309020205020404" pitchFamily="49" charset="0"/>
              </a:rPr>
              <a:t>xs:schema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 element add: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xs:includeschemaLocation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=”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includefile.uri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”/&gt;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115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Multiple </a:t>
            </a:r>
            <a:r>
              <a:rPr lang="en-US" sz="5400" dirty="0" smtClean="0"/>
              <a:t>Namespaces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428750"/>
            <a:ext cx="7503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import components from XML Schemas with different target namespaces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124" y="1867119"/>
            <a:ext cx="67929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Directly after the </a:t>
            </a:r>
            <a:r>
              <a:rPr lang="en-US" b="1" dirty="0" err="1" smtClean="0">
                <a:latin typeface="+mj-lt"/>
                <a:cs typeface="Courier New" panose="02070309020205020404" pitchFamily="49" charset="0"/>
              </a:rPr>
              <a:t>xs:schema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 element in the imported document add: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xs:inport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namespace=“URI”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schemaLocation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=”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schema.uri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”/&gt;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099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of Schemas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4705350"/>
            <a:ext cx="3352800" cy="273844"/>
          </a:xfr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428750"/>
            <a:ext cx="6169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declare the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Schema of Schemas as the default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namespace: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124" y="1867119"/>
            <a:ext cx="81021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After the XML Declaration: 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&lt;schema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=“http://www.w3.org/2001/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XMLSchema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Continue to identify target namespaces, then end the </a:t>
            </a:r>
            <a:r>
              <a:rPr lang="en-US" b="1" dirty="0" err="1" smtClean="0">
                <a:latin typeface="+mj-lt"/>
                <a:cs typeface="Courier New" panose="02070309020205020404" pitchFamily="49" charset="0"/>
              </a:rPr>
              <a:t>shema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 declaration tag with a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392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XSLT and Namespaces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1428750"/>
            <a:ext cx="4764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use a XML namespace in an XSLT style sheet: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124" y="1867119"/>
            <a:ext cx="6924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Within the opening tag of the root element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+mj-lt"/>
                <a:cs typeface="Courier New" panose="02070309020205020404" pitchFamily="49" charset="0"/>
              </a:rPr>
              <a:t>type: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mlns:prefix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=“URI”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2876550"/>
            <a:ext cx="3791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  <a:cs typeface="Courier New" panose="02070309020205020404" pitchFamily="49" charset="0"/>
              </a:rPr>
              <a:t>Label individual elements by typing: 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prefix:element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340008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Name </a:t>
            </a:r>
            <a:r>
              <a:rPr lang="en-US" sz="2000" dirty="0" smtClean="0"/>
              <a:t>Conflicts</a:t>
            </a:r>
          </a:p>
          <a:p>
            <a:r>
              <a:rPr lang="en-US" sz="2000" dirty="0"/>
              <a:t>Uniform Resource Identifier (URI)</a:t>
            </a:r>
          </a:p>
          <a:p>
            <a:r>
              <a:rPr lang="en-US" sz="2000" dirty="0" smtClean="0"/>
              <a:t>Designing a Namespace</a:t>
            </a:r>
            <a:endParaRPr lang="en-US" sz="2000" dirty="0"/>
          </a:p>
          <a:p>
            <a:r>
              <a:rPr lang="en-US" sz="2000" dirty="0" smtClean="0"/>
              <a:t>Declaring a Default Namespace - </a:t>
            </a:r>
            <a:r>
              <a:rPr lang="en-US" sz="2000" dirty="0"/>
              <a:t>The </a:t>
            </a:r>
            <a:r>
              <a:rPr lang="en-US" sz="2000" dirty="0" err="1"/>
              <a:t>xmlns</a:t>
            </a:r>
            <a:r>
              <a:rPr lang="en-US" sz="2000" dirty="0"/>
              <a:t> Attribute</a:t>
            </a:r>
          </a:p>
          <a:p>
            <a:r>
              <a:rPr lang="en-US" sz="2000" dirty="0" smtClean="0"/>
              <a:t>Solving </a:t>
            </a:r>
            <a:r>
              <a:rPr lang="en-US" sz="2000" dirty="0"/>
              <a:t>the Name Conflict Using a </a:t>
            </a:r>
            <a:r>
              <a:rPr lang="en-US" sz="2000" dirty="0" smtClean="0"/>
              <a:t>Prefix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Populating a XML Namespace</a:t>
            </a:r>
          </a:p>
          <a:p>
            <a:r>
              <a:rPr lang="en-US" sz="2000" dirty="0" smtClean="0"/>
              <a:t>Referencing XML Schema Components</a:t>
            </a:r>
          </a:p>
          <a:p>
            <a:r>
              <a:rPr lang="en-US" sz="2000" dirty="0" smtClean="0"/>
              <a:t>Locally </a:t>
            </a:r>
            <a:r>
              <a:rPr lang="en-US" sz="2000" dirty="0" smtClean="0"/>
              <a:t>Defined Elements</a:t>
            </a:r>
          </a:p>
          <a:p>
            <a:r>
              <a:rPr lang="en-US" sz="2000" dirty="0" smtClean="0"/>
              <a:t>Multiple Files</a:t>
            </a:r>
          </a:p>
          <a:p>
            <a:r>
              <a:rPr lang="en-US" sz="2000" dirty="0" smtClean="0"/>
              <a:t>Multiple </a:t>
            </a:r>
            <a:r>
              <a:rPr lang="en-US" sz="2000" dirty="0" smtClean="0"/>
              <a:t>Namespaces</a:t>
            </a:r>
          </a:p>
          <a:p>
            <a:r>
              <a:rPr lang="en-US" sz="2000" dirty="0" smtClean="0"/>
              <a:t>Schema of Schemas</a:t>
            </a:r>
          </a:p>
          <a:p>
            <a:r>
              <a:rPr lang="en-US" sz="2000" dirty="0" smtClean="0"/>
              <a:t>XSLT and Namespaces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4248150"/>
            <a:ext cx="3427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– Chapter 16 – XQuery 1.0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85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Name </a:t>
            </a:r>
            <a:r>
              <a:rPr lang="en-US" sz="2000" dirty="0" smtClean="0"/>
              <a:t>Conflicts</a:t>
            </a:r>
          </a:p>
          <a:p>
            <a:r>
              <a:rPr lang="en-US" sz="2000" dirty="0"/>
              <a:t>Uniform Resource Identifier (URI)</a:t>
            </a:r>
          </a:p>
          <a:p>
            <a:r>
              <a:rPr lang="en-US" sz="2000" dirty="0" smtClean="0"/>
              <a:t>Designing a Namespace</a:t>
            </a:r>
            <a:endParaRPr lang="en-US" sz="2000" dirty="0"/>
          </a:p>
          <a:p>
            <a:r>
              <a:rPr lang="en-US" sz="2000" dirty="0" smtClean="0"/>
              <a:t>Declaring a Default Namespace - </a:t>
            </a:r>
            <a:r>
              <a:rPr lang="en-US" sz="2000" dirty="0"/>
              <a:t>The </a:t>
            </a:r>
            <a:r>
              <a:rPr lang="en-US" sz="2000" dirty="0" err="1"/>
              <a:t>xmlns</a:t>
            </a:r>
            <a:r>
              <a:rPr lang="en-US" sz="2000" dirty="0"/>
              <a:t> Attribute</a:t>
            </a:r>
          </a:p>
          <a:p>
            <a:r>
              <a:rPr lang="en-US" sz="2000" dirty="0" smtClean="0"/>
              <a:t>Solving </a:t>
            </a:r>
            <a:r>
              <a:rPr lang="en-US" sz="2000" dirty="0"/>
              <a:t>the Name Conflict Using a </a:t>
            </a:r>
            <a:r>
              <a:rPr lang="en-US" sz="2000" dirty="0" smtClean="0"/>
              <a:t>Prefix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Populating a XML Namespace</a:t>
            </a:r>
          </a:p>
          <a:p>
            <a:r>
              <a:rPr lang="en-US" sz="2000" dirty="0" smtClean="0"/>
              <a:t>Referencing XML Schema Components</a:t>
            </a:r>
          </a:p>
          <a:p>
            <a:r>
              <a:rPr lang="en-US" sz="2000" dirty="0" smtClean="0"/>
              <a:t>Locally </a:t>
            </a:r>
            <a:r>
              <a:rPr lang="en-US" sz="2000" dirty="0" smtClean="0"/>
              <a:t>Defined Elements</a:t>
            </a:r>
          </a:p>
          <a:p>
            <a:r>
              <a:rPr lang="en-US" sz="2000" dirty="0" smtClean="0"/>
              <a:t>Multiple Files</a:t>
            </a:r>
          </a:p>
          <a:p>
            <a:r>
              <a:rPr lang="en-US" sz="2000" dirty="0" smtClean="0"/>
              <a:t>Multiple </a:t>
            </a:r>
            <a:r>
              <a:rPr lang="en-US" sz="2000" dirty="0" smtClean="0"/>
              <a:t>Namespaces</a:t>
            </a:r>
          </a:p>
          <a:p>
            <a:r>
              <a:rPr lang="en-US" sz="2000" dirty="0" smtClean="0"/>
              <a:t>Schema of Schemas</a:t>
            </a:r>
          </a:p>
          <a:p>
            <a:r>
              <a:rPr lang="en-US" sz="2000" dirty="0" smtClean="0"/>
              <a:t>XSLT and Namespaces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Name </a:t>
            </a:r>
            <a:r>
              <a:rPr lang="en-US" sz="5400" dirty="0" smtClean="0"/>
              <a:t>Conflicts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5800" y="2038350"/>
            <a:ext cx="2332690" cy="1384995"/>
          </a:xfrm>
          <a:prstGeom prst="rect">
            <a:avLst/>
          </a:prstGeom>
          <a:noFill/>
          <a:effectLst>
            <a:glow rad="228600">
              <a:srgbClr val="FFC000"/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b="1" dirty="0">
                <a:effectLst>
                  <a:glow rad="177800">
                    <a:srgbClr val="FFC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&lt;td&gt;Apples&lt;/td&gt;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&lt;td&gt;Bananas&lt;/td&gt;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effectLst>
                  <a:glow rad="1778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&lt;/table&gt;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24770" y="2069871"/>
            <a:ext cx="394370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effectLst>
                  <a:glow rad="1778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&lt;table&gt;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&lt;name&gt;African Coffee Table&lt;/name&gt;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&lt;width&gt;80&lt;/width&gt;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&lt;length&gt;120&lt;/length&gt;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effectLst>
                  <a:glow rad="1778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&lt;/table&gt;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0" y="1592818"/>
            <a:ext cx="1302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HTML Table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24770" y="1611786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XML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510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Uniform Resource Identifier (URI)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ight Brace 6"/>
          <p:cNvSpPr/>
          <p:nvPr/>
        </p:nvSpPr>
        <p:spPr>
          <a:xfrm rot="5400000">
            <a:off x="33325" y="3166272"/>
            <a:ext cx="1601003" cy="810405"/>
          </a:xfrm>
          <a:prstGeom prst="rightBrace">
            <a:avLst>
              <a:gd name="adj1" fmla="val 8333"/>
              <a:gd name="adj2" fmla="val 481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584" y="4390672"/>
            <a:ext cx="986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Protocol</a:t>
            </a:r>
            <a:endParaRPr lang="en-US" b="1" dirty="0">
              <a:latin typeface="+mj-lt"/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1983016" y="2132563"/>
            <a:ext cx="1006793" cy="2494772"/>
          </a:xfrm>
          <a:prstGeom prst="rightBrace">
            <a:avLst>
              <a:gd name="adj1" fmla="val 8333"/>
              <a:gd name="adj2" fmla="val 481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98522" y="3948887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Domain Name</a:t>
            </a:r>
            <a:endParaRPr lang="en-US" b="1" dirty="0">
              <a:latin typeface="+mj-lt"/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4130515" y="2479834"/>
            <a:ext cx="578166" cy="1371603"/>
          </a:xfrm>
          <a:prstGeom prst="rightBrace">
            <a:avLst>
              <a:gd name="adj1" fmla="val 8333"/>
              <a:gd name="adj2" fmla="val 481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24525" y="3463112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Directories</a:t>
            </a:r>
            <a:endParaRPr lang="en-US" b="1" dirty="0">
              <a:latin typeface="+mj-lt"/>
            </a:endParaRPr>
          </a:p>
        </p:txBody>
      </p:sp>
      <p:sp>
        <p:nvSpPr>
          <p:cNvPr id="13" name="Right Brace 12"/>
          <p:cNvSpPr/>
          <p:nvPr/>
        </p:nvSpPr>
        <p:spPr>
          <a:xfrm rot="5400000">
            <a:off x="6366181" y="1603743"/>
            <a:ext cx="450237" cy="2971800"/>
          </a:xfrm>
          <a:prstGeom prst="rightBrace">
            <a:avLst>
              <a:gd name="adj1" fmla="val 8333"/>
              <a:gd name="adj2" fmla="val 481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88655" y="3435608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File Name</a:t>
            </a:r>
            <a:endParaRPr lang="en-US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" y="2397264"/>
            <a:ext cx="7836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+mj-lt"/>
                <a:hlinkClick r:id="rId2"/>
              </a:rPr>
              <a:t>http://www.profburnett.com/2014/spring/2014_Spring_Session_I.html</a:t>
            </a:r>
            <a:endParaRPr lang="en-US" sz="2000" b="1" dirty="0">
              <a:latin typeface="+mj-lt"/>
            </a:endParaRPr>
          </a:p>
          <a:p>
            <a:endParaRPr lang="en-US" sz="2000" b="1" dirty="0"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28624" y="1808798"/>
            <a:ext cx="960120" cy="325755"/>
          </a:xfrm>
          <a:prstGeom prst="roundRect">
            <a:avLst/>
          </a:prstGeom>
          <a:solidFill>
            <a:schemeClr val="accent2">
              <a:lumMod val="60000"/>
              <a:lumOff val="40000"/>
              <a:alpha val="3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URL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175384" y="1808798"/>
            <a:ext cx="960120" cy="325755"/>
          </a:xfrm>
          <a:prstGeom prst="roundRect">
            <a:avLst/>
          </a:prstGeom>
          <a:solidFill>
            <a:schemeClr val="accent1">
              <a:lumMod val="50000"/>
              <a:alpha val="3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+mj-lt"/>
              </a:rPr>
              <a:t>URN</a:t>
            </a:r>
            <a:endParaRPr lang="en-U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ight Brace 19"/>
          <p:cNvSpPr/>
          <p:nvPr/>
        </p:nvSpPr>
        <p:spPr>
          <a:xfrm rot="16200000">
            <a:off x="1167786" y="818844"/>
            <a:ext cx="225119" cy="1710322"/>
          </a:xfrm>
          <a:prstGeom prst="rightBrace">
            <a:avLst>
              <a:gd name="adj1" fmla="val 8333"/>
              <a:gd name="adj2" fmla="val 481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2362835" y="1456936"/>
            <a:ext cx="4418330" cy="70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000" kern="0" dirty="0" smtClean="0">
                <a:latin typeface="+mj-lt"/>
              </a:rPr>
              <a:t>URI  - Uniform Resource Identifier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</a:rPr>
              <a:t>URL </a:t>
            </a:r>
            <a:r>
              <a:rPr lang="en-US" sz="2000" dirty="0">
                <a:latin typeface="+mj-lt"/>
              </a:rPr>
              <a:t>- Uniform Resource Locator</a:t>
            </a:r>
            <a:br>
              <a:rPr lang="en-US" sz="2000" dirty="0">
                <a:latin typeface="+mj-lt"/>
              </a:rPr>
            </a:br>
            <a:r>
              <a:rPr lang="en-US" sz="2000" dirty="0">
                <a:latin typeface="+mj-lt"/>
              </a:rPr>
              <a:t>URN - Uniform Resource </a:t>
            </a:r>
            <a:r>
              <a:rPr lang="en-US" sz="2000" dirty="0" smtClean="0">
                <a:latin typeface="+mj-lt"/>
              </a:rPr>
              <a:t>Name</a:t>
            </a:r>
            <a:r>
              <a:rPr lang="en-US" sz="2000" kern="0" dirty="0" smtClean="0">
                <a:latin typeface="+mj-lt"/>
              </a:rPr>
              <a:t> 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879766" y="1260460"/>
            <a:ext cx="718528" cy="345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§"/>
              <a:defRPr sz="1800" b="1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E3B81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kern="0" dirty="0" smtClean="0">
                <a:latin typeface="+mj-lt"/>
              </a:rPr>
              <a:t>URI</a:t>
            </a:r>
          </a:p>
        </p:txBody>
      </p:sp>
    </p:spTree>
    <p:extLst>
      <p:ext uri="{BB962C8B-B14F-4D97-AF65-F5344CB8AC3E}">
        <p14:creationId xmlns:p14="http://schemas.microsoft.com/office/powerpoint/2010/main" val="67787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2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Designing a </a:t>
            </a:r>
            <a:r>
              <a:rPr lang="en-US" sz="5400" dirty="0" smtClean="0"/>
              <a:t>Namespace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your own domain name</a:t>
            </a:r>
          </a:p>
          <a:p>
            <a:r>
              <a:rPr lang="en-US" dirty="0" smtClean="0"/>
              <a:t>Must be Unique</a:t>
            </a:r>
          </a:p>
          <a:p>
            <a:r>
              <a:rPr lang="en-US" dirty="0" smtClean="0"/>
              <a:t>Must be Persistent</a:t>
            </a:r>
          </a:p>
          <a:p>
            <a:r>
              <a:rPr lang="en-US" dirty="0" smtClean="0"/>
              <a:t>Add Versioning</a:t>
            </a:r>
          </a:p>
          <a:p>
            <a:r>
              <a:rPr lang="en-US" dirty="0" smtClean="0"/>
              <a:t>Use a URL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Declaring a Default </a:t>
            </a:r>
            <a:r>
              <a:rPr lang="en-US" sz="3200" dirty="0" smtClean="0"/>
              <a:t>Namespace</a:t>
            </a:r>
            <a:br>
              <a:rPr lang="en-US" sz="3200" dirty="0" smtClean="0"/>
            </a:br>
            <a:r>
              <a:rPr lang="en-US" sz="3200" dirty="0"/>
              <a:t>The </a:t>
            </a:r>
            <a:r>
              <a:rPr lang="en-US" sz="3200" dirty="0" err="1"/>
              <a:t>xmlns</a:t>
            </a:r>
            <a:r>
              <a:rPr lang="en-US" sz="3200" dirty="0"/>
              <a:t> </a:t>
            </a:r>
            <a:r>
              <a:rPr lang="en-US" sz="3200" dirty="0" smtClean="0"/>
              <a:t>Attribute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66900" y="1657350"/>
            <a:ext cx="3906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syntax.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</a:t>
            </a:r>
            <a:r>
              <a:rPr lang="en-US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prefix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57642" y="2266950"/>
            <a:ext cx="541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&lt;course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:”http://profburnett.com/ns/xml/1.0”&gt;</a:t>
            </a:r>
          </a:p>
          <a:p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&lt;course&gt;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&lt;title&gt;</a:t>
            </a:r>
            <a:r>
              <a:rPr lang="en-US" sz="1200" b="1" dirty="0" smtClean="0">
                <a:latin typeface="+mj-lt"/>
                <a:cs typeface="Courier New" panose="02070309020205020404" pitchFamily="49" charset="0"/>
              </a:rPr>
              <a:t>XML Intro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title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&lt;CRN&gt;</a:t>
            </a:r>
            <a:r>
              <a:rPr lang="en-US" sz="1200" b="1" dirty="0" smtClean="0">
                <a:latin typeface="+mj-lt"/>
                <a:cs typeface="Courier New" panose="02070309020205020404" pitchFamily="49" charset="0"/>
              </a:rPr>
              <a:t>35108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&lt;/CRN&gt;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200" b="1" dirty="0" smtClean="0">
                <a:latin typeface="+mj-lt"/>
                <a:cs typeface="Courier New" panose="02070309020205020404" pitchFamily="49" charset="0"/>
              </a:rPr>
              <a:t> WDCE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&lt;/course&gt;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0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Solving the Name Conflict Using a </a:t>
            </a:r>
            <a:r>
              <a:rPr lang="en-US" sz="3600" dirty="0" smtClean="0"/>
              <a:t>Prefix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2161" y="1590586"/>
            <a:ext cx="3962400" cy="283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&lt;root </a:t>
            </a:r>
            <a:r>
              <a:rPr lang="en-US" sz="1050" b="1" dirty="0" err="1" smtClean="0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xmlns:h</a:t>
            </a:r>
            <a:r>
              <a:rPr lang="en-US" sz="1050" b="1" dirty="0" smtClean="0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="http://www.w3.org/TR/html4/"</a:t>
            </a:r>
            <a:br>
              <a:rPr lang="en-US" sz="1050" b="1" dirty="0" smtClean="0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 err="1" smtClean="0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xmlns:f</a:t>
            </a:r>
            <a:r>
              <a:rPr lang="en-US" sz="1050" b="1" dirty="0" smtClean="0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="http://www.w3schools.com/furniture"&gt;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h:table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&gt;Apples&lt;/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&gt;Bananas&lt;/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h:table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f:table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f:name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&gt;African Coffee Table&lt;/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f:name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f:width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&gt;80&lt;/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f:width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f:length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&gt;120&lt;/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f:length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f:table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&lt;/root&gt;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19600" y="1590586"/>
            <a:ext cx="45127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&lt;root&gt;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h:table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xmlns:h</a:t>
            </a:r>
            <a:r>
              <a:rPr lang="en-US" sz="1050" b="1" dirty="0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="http://www.w3.org/TR/html4/"&gt;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&gt;Apples&lt;/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  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&gt;Bananas&lt;/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h:td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h:tr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h:table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f:table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 err="1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xmlns:f</a:t>
            </a:r>
            <a:r>
              <a:rPr lang="en-US" sz="1050" b="1" dirty="0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="http://www.w3schools.com/furniture"&gt;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f:name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&gt;African Coffee Table&lt;/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f:name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f:width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&gt;80&lt;/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f:width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&lt;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f:length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&gt;120&lt;/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f:length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5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f:table</a:t>
            </a: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05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&lt;/root&gt; </a:t>
            </a:r>
          </a:p>
        </p:txBody>
      </p:sp>
    </p:spTree>
    <p:extLst>
      <p:ext uri="{BB962C8B-B14F-4D97-AF65-F5344CB8AC3E}">
        <p14:creationId xmlns:p14="http://schemas.microsoft.com/office/powerpoint/2010/main" val="127492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Populating a XML </a:t>
            </a:r>
            <a:r>
              <a:rPr lang="en-US" sz="5400" dirty="0" smtClean="0"/>
              <a:t>Namespace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-533400" y="2724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1988" y="1150531"/>
            <a:ext cx="404002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"?&gt;</a:t>
            </a:r>
          </a:p>
          <a:p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xs:schema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xmlns:xs</a:t>
            </a:r>
            <a:r>
              <a:rPr lang="en-US" sz="900" b="1" dirty="0">
                <a:effectLst>
                  <a:glow rad="127000">
                    <a:srgbClr val="FFC000"/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="http://www.w3.org/2001/XMLSchema"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targetNamespace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="http://www.kehogo.com/ns/wow/1.0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name="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xs:complexType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	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xs:sequence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		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name="wonder" 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wonderType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maxOccurs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="unbounded"/&gt;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xs:sequence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xs:complexType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xs:complexType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name="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wonderType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xs:sequence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	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name="name" 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maxOccurs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="unbounded"/&gt;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name="location" 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xs:string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"/&gt;		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xs:element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name="height" 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heightType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"/&gt;		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09941" y="823549"/>
            <a:ext cx="5241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XSD</a:t>
            </a:r>
            <a:endParaRPr lang="en-US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992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XML Schema and Documents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67200" y="1466237"/>
            <a:ext cx="5645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+mj-lt"/>
              </a:rPr>
              <a:t>XML</a:t>
            </a:r>
            <a:endParaRPr lang="en-US" sz="16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400" y="173355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="http://www.kehogo.com/ns/wow/1.0" 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err="1" smtClean="0">
                <a:effectLst>
                  <a:glow rad="139700">
                    <a:schemeClr val="accent6">
                      <a:satMod val="175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xmlns:xsi</a:t>
            </a:r>
            <a:r>
              <a:rPr lang="en-US" sz="900" b="1" dirty="0">
                <a:effectLst>
                  <a:glow rad="139700">
                    <a:schemeClr val="accent6">
                      <a:satMod val="175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="http://www.w3.org/2001/XMLSchema-instance" </a:t>
            </a:r>
            <a:endParaRPr lang="en-US" sz="900" b="1" dirty="0" smtClean="0">
              <a:effectLst>
                <a:glow rad="139700">
                  <a:schemeClr val="accent6">
                    <a:satMod val="175000"/>
                  </a:schemeClr>
                </a:glo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900" b="1" dirty="0">
              <a:effectLst>
                <a:glow rad="139700">
                  <a:schemeClr val="accent6">
                    <a:satMod val="175000"/>
                  </a:schemeClr>
                </a:glo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err="1" smtClean="0">
                <a:effectLst>
                  <a:glow rad="139700">
                    <a:schemeClr val="accent6">
                      <a:satMod val="175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xsi:schemaLocation</a:t>
            </a:r>
            <a:r>
              <a:rPr lang="en-US" sz="900" b="1" dirty="0">
                <a:effectLst>
                  <a:glow rad="139700">
                    <a:schemeClr val="accent6">
                      <a:satMod val="175000"/>
                    </a:scheme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="http://www.kehogo.com/ns/wow/1.0 13-01.xsd"&gt;</a:t>
            </a:r>
          </a:p>
          <a:p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wonder&gt;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language="English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"&gt;Colossus 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of Rhodes&lt;/name&gt;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language="Greek"&gt;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Κολοσσός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της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Ρόδου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&lt;/name&gt;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location&gt;Rhodes, Greece&lt;/location&gt;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height units="feet"&gt;107&lt;/height&gt;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history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era="BC"&gt;282&lt;/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era="BC"&gt;226&lt;/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how_destroyed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&gt;earthquake&lt;/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how_destroyed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6940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465</TotalTime>
  <Words>772</Words>
  <Application>Microsoft Office PowerPoint</Application>
  <PresentationFormat>On-screen Show (16:9)</PresentationFormat>
  <Paragraphs>204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ProfBurnett</vt:lpstr>
      <vt:lpstr>CMP 051 XML Introduction</vt:lpstr>
      <vt:lpstr>Outline</vt:lpstr>
      <vt:lpstr>Name Conflicts</vt:lpstr>
      <vt:lpstr>Uniform Resource Identifier (URI)</vt:lpstr>
      <vt:lpstr>Designing a Namespace</vt:lpstr>
      <vt:lpstr>Declaring a Default Namespace The xmlns Attribute</vt:lpstr>
      <vt:lpstr>Solving the Name Conflict Using a Prefix</vt:lpstr>
      <vt:lpstr>Populating a XML Namespace</vt:lpstr>
      <vt:lpstr>XML Schema and Documents </vt:lpstr>
      <vt:lpstr>Referencing XML Schema Components</vt:lpstr>
      <vt:lpstr>Locally Defined Elements</vt:lpstr>
      <vt:lpstr>Locally Defined Elements</vt:lpstr>
      <vt:lpstr>Multiple Files</vt:lpstr>
      <vt:lpstr>Multiple Namespaces</vt:lpstr>
      <vt:lpstr>Schema of Schemas</vt:lpstr>
      <vt:lpstr>XSLT and Namespaces</vt:lpstr>
      <vt:lpstr>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41</cp:revision>
  <cp:lastPrinted>2015-01-20T10:46:47Z</cp:lastPrinted>
  <dcterms:created xsi:type="dcterms:W3CDTF">2015-01-19T22:35:44Z</dcterms:created>
  <dcterms:modified xsi:type="dcterms:W3CDTF">2015-01-23T12:40:29Z</dcterms:modified>
</cp:coreProperties>
</file>