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2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75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98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2361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476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397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943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10/10/2015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10/10/2015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 smtClean="0"/>
              <a:t>CMP 051</a:t>
            </a:r>
            <a:br>
              <a:rPr lang="en-US" dirty="0" smtClean="0"/>
            </a:br>
            <a:r>
              <a:rPr lang="en-US" dirty="0" smtClean="0"/>
              <a:t>XML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 </a:t>
            </a:r>
            <a:r>
              <a:rPr lang="en-US" sz="1800"/>
              <a:t>- </a:t>
            </a:r>
            <a:r>
              <a:rPr lang="en-US" sz="1800" smtClean="0"/>
              <a:t>Overview</a:t>
            </a:r>
            <a:endParaRPr lang="en-US" sz="1800" dirty="0"/>
          </a:p>
          <a:p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Schedule</a:t>
            </a:r>
            <a:br>
              <a:rPr lang="en-US" sz="2400" dirty="0" smtClean="0"/>
            </a:br>
            <a:r>
              <a:rPr lang="en-US" sz="2400" dirty="0" smtClean="0"/>
              <a:t>CMP 051 XML Introduction – CRN </a:t>
            </a:r>
            <a:r>
              <a:rPr lang="en-US" sz="2400" dirty="0" smtClean="0"/>
              <a:t>25544</a:t>
            </a:r>
            <a:endParaRPr lang="en-US" sz="24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225267"/>
              </p:ext>
            </p:extLst>
          </p:nvPr>
        </p:nvGraphicFramePr>
        <p:xfrm>
          <a:off x="457200" y="1787686"/>
          <a:ext cx="82296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Date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Hours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+mj-lt"/>
                        </a:rPr>
                        <a:t>October 13,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October 15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2015 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October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2015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Saturday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9:30 am - 12:30 pm</a:t>
                      </a: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October 20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2015 </a:t>
                      </a:r>
                      <a:endParaRPr lang="en-US" sz="1400" b="1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October </a:t>
                      </a:r>
                      <a:r>
                        <a:rPr lang="en-US" sz="1400" b="1" dirty="0" smtClean="0">
                          <a:latin typeface="+mj-lt"/>
                        </a:rPr>
                        <a:t>22, </a:t>
                      </a:r>
                      <a:r>
                        <a:rPr lang="en-US" sz="1400" b="1" dirty="0" smtClean="0">
                          <a:latin typeface="+mj-lt"/>
                        </a:rPr>
                        <a:t>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52473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All Classes meet in the Rockville, HU 321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I </a:t>
            </a:r>
            <a:r>
              <a:rPr lang="en-US" sz="2000" dirty="0">
                <a:ea typeface="ＭＳ Ｐゴシック" pitchFamily="34" charset="-128"/>
              </a:rPr>
              <a:t>– </a:t>
            </a:r>
            <a:r>
              <a:rPr lang="en-US" sz="2000" dirty="0" smtClean="0">
                <a:ea typeface="ＭＳ Ｐゴシック" pitchFamily="34" charset="-128"/>
              </a:rPr>
              <a:t>Tuesday, October 15, </a:t>
            </a:r>
            <a:r>
              <a:rPr lang="en-US" sz="2000" dirty="0" smtClean="0"/>
              <a:t>2015</a:t>
            </a:r>
            <a:endParaRPr lang="en-US" sz="2000" dirty="0"/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 Course Overview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 </a:t>
            </a:r>
            <a:r>
              <a:rPr lang="en-US" sz="1600" dirty="0">
                <a:ea typeface="ＭＳ Ｐゴシック" pitchFamily="34" charset="-128"/>
              </a:rPr>
              <a:t>XML Introduction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1 - Writing </a:t>
            </a:r>
            <a:r>
              <a:rPr lang="en-US" sz="1600" dirty="0" smtClean="0">
                <a:ea typeface="ＭＳ Ｐゴシック" pitchFamily="34" charset="-128"/>
              </a:rPr>
              <a:t>XML</a:t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</a:t>
            </a:r>
            <a:r>
              <a:rPr lang="en-US" sz="2000" dirty="0" smtClean="0">
                <a:ea typeface="ＭＳ Ｐゴシック" pitchFamily="34" charset="-128"/>
              </a:rPr>
              <a:t>II  - </a:t>
            </a:r>
            <a:r>
              <a:rPr lang="en-US" sz="2000" dirty="0" smtClean="0">
                <a:ea typeface="ＭＳ Ｐゴシック" pitchFamily="34" charset="-128"/>
              </a:rPr>
              <a:t>Thursday, October 17</a:t>
            </a:r>
            <a:r>
              <a:rPr lang="en-US" sz="2000" dirty="0" smtClean="0"/>
              <a:t>, </a:t>
            </a:r>
            <a:r>
              <a:rPr lang="en-US" sz="2000" dirty="0"/>
              <a:t>2015 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  2 </a:t>
            </a:r>
            <a:r>
              <a:rPr lang="en-US" sz="1600" dirty="0">
                <a:ea typeface="ＭＳ Ｐゴシック" pitchFamily="34" charset="-128"/>
              </a:rPr>
              <a:t>- </a:t>
            </a:r>
            <a:r>
              <a:rPr lang="en-US" sz="1600" dirty="0" smtClean="0">
                <a:ea typeface="ＭＳ Ｐゴシック" pitchFamily="34" charset="-128"/>
              </a:rPr>
              <a:t>XSL</a:t>
            </a:r>
            <a:endParaRPr lang="en-US" sz="16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  3 </a:t>
            </a:r>
            <a:r>
              <a:rPr lang="en-US" sz="1600" dirty="0">
                <a:ea typeface="ＭＳ Ｐゴシック" pitchFamily="34" charset="-128"/>
              </a:rPr>
              <a:t>- XPath Patterns &amp; Expressions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  4 - </a:t>
            </a:r>
            <a:r>
              <a:rPr lang="en-US" sz="1600" dirty="0">
                <a:ea typeface="ＭＳ Ｐゴシック" pitchFamily="34" charset="-128"/>
              </a:rPr>
              <a:t>XPath Functions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15 - XPath </a:t>
            </a:r>
            <a:r>
              <a:rPr lang="en-US" sz="1600" dirty="0" smtClean="0">
                <a:ea typeface="ＭＳ Ｐゴシック" pitchFamily="34" charset="-128"/>
              </a:rPr>
              <a:t>2.0</a:t>
            </a:r>
          </a:p>
          <a:p>
            <a:pPr lvl="1"/>
            <a:r>
              <a:rPr lang="en-US" sz="1600" dirty="0"/>
              <a:t>Chapter 12 - XML Namespaces</a:t>
            </a:r>
          </a:p>
          <a:p>
            <a:pPr lvl="1"/>
            <a:r>
              <a:rPr lang="en-US" sz="1600" dirty="0"/>
              <a:t>Chapter 13 - Using Namespaces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16 - XQuery 1.0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14 - XSLT 2.0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  5 </a:t>
            </a:r>
            <a:r>
              <a:rPr lang="en-US" sz="1600" dirty="0">
                <a:ea typeface="ＭＳ Ｐゴシック" pitchFamily="34" charset="-128"/>
              </a:rPr>
              <a:t>- XSL-FO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Session III – </a:t>
            </a:r>
            <a:r>
              <a:rPr lang="en-US" sz="2900" dirty="0" smtClean="0">
                <a:ea typeface="ＭＳ Ｐゴシック" pitchFamily="34" charset="-128"/>
              </a:rPr>
              <a:t>Saturday</a:t>
            </a:r>
            <a:r>
              <a:rPr lang="en-US" sz="2900" dirty="0" smtClean="0"/>
              <a:t>, October 17, 2015 </a:t>
            </a:r>
            <a:endParaRPr lang="en-US" sz="2900" dirty="0"/>
          </a:p>
          <a:p>
            <a:pPr lvl="1"/>
            <a:r>
              <a:rPr lang="en-US" sz="2300" dirty="0"/>
              <a:t>Chapter 6 - Creating DTD</a:t>
            </a:r>
          </a:p>
          <a:p>
            <a:pPr lvl="1"/>
            <a:r>
              <a:rPr lang="en-US" sz="2300" dirty="0" smtClean="0"/>
              <a:t>Chapter </a:t>
            </a:r>
            <a:r>
              <a:rPr lang="en-US" sz="2300" dirty="0"/>
              <a:t>7 - Entities and Notations in DTDs</a:t>
            </a:r>
          </a:p>
          <a:p>
            <a:pPr lvl="1"/>
            <a:r>
              <a:rPr lang="en-US" sz="2300" dirty="0" smtClean="0"/>
              <a:t>Chapter </a:t>
            </a:r>
            <a:r>
              <a:rPr lang="en-US" sz="2300" dirty="0"/>
              <a:t>8 - Validating and </a:t>
            </a:r>
            <a:r>
              <a:rPr lang="en-US" sz="2300" dirty="0" smtClean="0"/>
              <a:t>Using DTD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r>
              <a:rPr lang="en-US" sz="2900" dirty="0" smtClean="0"/>
              <a:t>Session IV – </a:t>
            </a:r>
            <a:r>
              <a:rPr lang="en-US" sz="2900" dirty="0" smtClean="0">
                <a:ea typeface="ＭＳ Ｐゴシック" pitchFamily="34" charset="-128"/>
              </a:rPr>
              <a:t>Monday</a:t>
            </a:r>
            <a:r>
              <a:rPr lang="en-US" sz="2900" dirty="0" smtClean="0"/>
              <a:t>, October 20, 2015</a:t>
            </a:r>
            <a:endParaRPr lang="en-US" sz="2900" dirty="0"/>
          </a:p>
          <a:p>
            <a:pPr lvl="1"/>
            <a:r>
              <a:rPr lang="en-US" sz="2300" dirty="0"/>
              <a:t>Chapter 9 - XML Schema Definition (XSD)</a:t>
            </a:r>
          </a:p>
          <a:p>
            <a:pPr lvl="1"/>
            <a:r>
              <a:rPr lang="en-US" sz="2300" dirty="0" smtClean="0"/>
              <a:t>Chapter </a:t>
            </a:r>
            <a:r>
              <a:rPr lang="en-US" sz="2300" dirty="0"/>
              <a:t>10 - Defining Simple Types</a:t>
            </a:r>
          </a:p>
          <a:p>
            <a:pPr lvl="1"/>
            <a:r>
              <a:rPr lang="en-US" sz="2300" dirty="0" smtClean="0"/>
              <a:t>Chapter </a:t>
            </a:r>
            <a:r>
              <a:rPr lang="en-US" sz="2300" dirty="0"/>
              <a:t>11 - Defining Complex </a:t>
            </a:r>
            <a:r>
              <a:rPr lang="en-US" sz="2300" dirty="0" smtClean="0"/>
              <a:t>Types</a:t>
            </a:r>
            <a:endParaRPr lang="en-US" sz="23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4095-E781-4C64-8910-3B1D44E9482C}" type="datetime1">
              <a:rPr lang="en-US" smtClean="0"/>
              <a:t>10/10/2015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Session V – </a:t>
            </a:r>
            <a:r>
              <a:rPr lang="en-US" sz="2800" dirty="0" smtClean="0"/>
              <a:t>Tuesday, </a:t>
            </a:r>
            <a:r>
              <a:rPr lang="en-US" sz="2800" dirty="0" smtClean="0">
                <a:solidFill>
                  <a:schemeClr val="dk1"/>
                </a:solidFill>
              </a:rPr>
              <a:t>October 22</a:t>
            </a:r>
            <a:r>
              <a:rPr lang="en-US" sz="2800" dirty="0" smtClean="0"/>
              <a:t>, </a:t>
            </a:r>
            <a:r>
              <a:rPr lang="en-US" sz="2800" dirty="0"/>
              <a:t>2015</a:t>
            </a:r>
          </a:p>
          <a:p>
            <a:pPr lvl="1"/>
            <a:r>
              <a:rPr lang="en-US" sz="1900" dirty="0" smtClean="0"/>
              <a:t>Asynchronous </a:t>
            </a:r>
            <a:r>
              <a:rPr lang="en-US" sz="1900" dirty="0"/>
              <a:t>JavaScript (AJAX)</a:t>
            </a:r>
          </a:p>
          <a:p>
            <a:pPr lvl="1"/>
            <a:r>
              <a:rPr lang="en-US" sz="1900" dirty="0" smtClean="0"/>
              <a:t>Really </a:t>
            </a:r>
            <a:r>
              <a:rPr lang="en-US" sz="1900" dirty="0"/>
              <a:t>Simple Syndication (RSS)</a:t>
            </a:r>
          </a:p>
          <a:p>
            <a:pPr lvl="1"/>
            <a:r>
              <a:rPr lang="en-US" sz="1900" dirty="0" smtClean="0"/>
              <a:t>Simple </a:t>
            </a:r>
            <a:r>
              <a:rPr lang="en-US" sz="1900" dirty="0"/>
              <a:t>Object Access Protocol (SOAP)</a:t>
            </a:r>
          </a:p>
          <a:p>
            <a:pPr lvl="1"/>
            <a:r>
              <a:rPr lang="en-US" sz="1900" dirty="0" smtClean="0"/>
              <a:t>Web </a:t>
            </a:r>
            <a:r>
              <a:rPr lang="en-US" sz="1900" dirty="0"/>
              <a:t>Services Description Language (WSDL)</a:t>
            </a:r>
          </a:p>
          <a:p>
            <a:pPr lvl="1"/>
            <a:r>
              <a:rPr lang="en-US" sz="1900" dirty="0" smtClean="0"/>
              <a:t>Keyhole </a:t>
            </a:r>
            <a:r>
              <a:rPr lang="en-US" sz="1900" dirty="0"/>
              <a:t>Markup Language (KML)</a:t>
            </a:r>
          </a:p>
          <a:p>
            <a:pPr lvl="1"/>
            <a:r>
              <a:rPr lang="en-US" sz="1900" dirty="0" smtClean="0"/>
              <a:t>Geographic </a:t>
            </a:r>
            <a:r>
              <a:rPr lang="en-US" sz="1900" dirty="0"/>
              <a:t>Markup </a:t>
            </a:r>
            <a:r>
              <a:rPr lang="en-US" sz="1900" dirty="0" err="1"/>
              <a:t>Langusge</a:t>
            </a:r>
            <a:r>
              <a:rPr lang="en-US" sz="1900" dirty="0"/>
              <a:t> (GML)</a:t>
            </a:r>
          </a:p>
          <a:p>
            <a:pPr lvl="1"/>
            <a:r>
              <a:rPr lang="en-US" sz="1900" dirty="0" smtClean="0"/>
              <a:t>Open </a:t>
            </a:r>
            <a:r>
              <a:rPr lang="en-US" sz="1900" dirty="0"/>
              <a:t>Document Format (ODF)</a:t>
            </a:r>
          </a:p>
          <a:p>
            <a:pPr lvl="1"/>
            <a:r>
              <a:rPr lang="en-US" sz="1900" dirty="0" smtClean="0"/>
              <a:t>Office </a:t>
            </a:r>
            <a:r>
              <a:rPr lang="en-US" sz="1900" dirty="0"/>
              <a:t>Open XML (OOXML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Open Lab</a:t>
            </a:r>
            <a:endParaRPr lang="en-US" sz="19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 dirty="0" smtClean="0"/>
              <a:t>XML Introduction</a:t>
            </a:r>
          </a:p>
          <a:p>
            <a:r>
              <a:rPr lang="en-US" dirty="0" smtClean="0"/>
              <a:t>Course </a:t>
            </a:r>
            <a:r>
              <a:rPr lang="en-US" dirty="0"/>
              <a:t>CRN: </a:t>
            </a:r>
            <a:r>
              <a:rPr lang="en-US" dirty="0" smtClean="0"/>
              <a:t>25544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Start Date: 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October 13, </a:t>
            </a:r>
            <a:r>
              <a:rPr lang="en-US" sz="2400" dirty="0">
                <a:cs typeface="Arial" charset="0"/>
              </a:rPr>
              <a:t>2015</a:t>
            </a:r>
          </a:p>
          <a:p>
            <a:r>
              <a:rPr lang="en-US" dirty="0" smtClean="0"/>
              <a:t>Course </a:t>
            </a:r>
            <a:r>
              <a:rPr lang="en-US" dirty="0"/>
              <a:t>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2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Introduce Yourselves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Announcements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</a:t>
            </a:r>
            <a:r>
              <a:rPr lang="en-US" dirty="0" smtClean="0"/>
              <a:t>sign in on the Attendance Sheet when you arrive.</a:t>
            </a:r>
            <a:endParaRPr lang="en-US" dirty="0"/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If </a:t>
            </a:r>
            <a:r>
              <a:rPr lang="en-US" dirty="0"/>
              <a:t>you come in late, please </a:t>
            </a:r>
            <a:r>
              <a:rPr lang="en-US" dirty="0"/>
              <a:t>sign </a:t>
            </a:r>
            <a:r>
              <a:rPr lang="en-US" dirty="0" smtClean="0"/>
              <a:t>in.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WebLEAP/TechLEAP</a:t>
            </a:r>
            <a:r>
              <a:rPr lang="en-US" dirty="0"/>
              <a:t> students are required to complete the lab assignment.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Required Textbook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Title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 smtClean="0"/>
              <a:t>XML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Author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/>
              <a:t>GOLDBERG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Edition: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2nd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Published Date: </a:t>
            </a:r>
            <a:r>
              <a:rPr lang="en-US" sz="2400" dirty="0" smtClean="0"/>
              <a:t>2009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ISBN13: </a:t>
            </a:r>
            <a:r>
              <a:rPr lang="en-US" sz="2400" dirty="0" smtClean="0"/>
              <a:t>9780321559678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Publisher: PEARSON</a:t>
            </a: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68</TotalTime>
  <Words>461</Words>
  <Application>Microsoft Office PowerPoint</Application>
  <PresentationFormat>On-screen Show (16:9)</PresentationFormat>
  <Paragraphs>153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Constantia</vt:lpstr>
      <vt:lpstr>Verdana</vt:lpstr>
      <vt:lpstr>Wingdings</vt:lpstr>
      <vt:lpstr>Wingdings 2</vt:lpstr>
      <vt:lpstr>ProfBurnett</vt:lpstr>
      <vt:lpstr>CMP 051 XML Introduction</vt:lpstr>
      <vt:lpstr>Outline</vt:lpstr>
      <vt:lpstr>Instructor Info</vt:lpstr>
      <vt:lpstr> Introduce Yourselves</vt:lpstr>
      <vt:lpstr>Administrative  Announcements</vt:lpstr>
      <vt:lpstr>Attendance</vt:lpstr>
      <vt:lpstr>Course Outline</vt:lpstr>
      <vt:lpstr>Required Textbook</vt:lpstr>
      <vt:lpstr>Campus Logistics</vt:lpstr>
      <vt:lpstr>Opening delays or cancellations</vt:lpstr>
      <vt:lpstr>Class Schedule CMP 051 XML Introduction – CRN 25544</vt:lpstr>
      <vt:lpstr>Class Schedule</vt:lpstr>
      <vt:lpstr>Class Schedule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Professor Burnett</cp:lastModifiedBy>
  <cp:revision>11</cp:revision>
  <dcterms:created xsi:type="dcterms:W3CDTF">2015-01-17T12:40:41Z</dcterms:created>
  <dcterms:modified xsi:type="dcterms:W3CDTF">2015-10-10T11:06:09Z</dcterms:modified>
</cp:coreProperties>
</file>