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9" r:id="rId13"/>
    <p:sldId id="270" r:id="rId14"/>
    <p:sldId id="272" r:id="rId15"/>
    <p:sldId id="271" r:id="rId1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10" d="100"/>
          <a:sy n="110" d="100"/>
        </p:scale>
        <p:origin x="756" y="13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B22155-F6E3-406E-B04F-D5269B29CDF0}" type="datetimeFigureOut">
              <a:rPr lang="en-US" smtClean="0"/>
              <a:t>10/10/2015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977555-22F0-4940-AEB2-481FD6E5A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355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D4C614E1-43C6-4BA8-B1D3-DCC7DF35E70A}" type="slidenum">
              <a:rPr lang="en-US" sz="1200"/>
              <a:pPr/>
              <a:t>6</a:t>
            </a:fld>
            <a:endParaRPr lang="en-US" sz="120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069810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9AE04C6B-A70F-49CA-B511-7DFDEA8CD114}" type="slidenum">
              <a:rPr lang="en-US" sz="1200"/>
              <a:pPr/>
              <a:t>7</a:t>
            </a:fld>
            <a:endParaRPr lang="en-US" sz="120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823615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7C8A4890-CBA0-4812-B2E4-5005794E82D4}" type="slidenum">
              <a:rPr lang="en-US" sz="1200"/>
              <a:pPr/>
              <a:t>8</a:t>
            </a:fld>
            <a:endParaRPr lang="en-US" sz="120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247616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103B8E8A-A83A-4A86-90EC-B30F3F966DC0}" type="slidenum">
              <a:rPr lang="en-US" sz="1200"/>
              <a:pPr/>
              <a:t>9</a:t>
            </a:fld>
            <a:endParaRPr lang="en-US" sz="120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739722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F1AAA9FA-B277-4188-9645-DB017F9989C6}" type="slidenum">
              <a:rPr lang="en-US" sz="1200"/>
              <a:pPr/>
              <a:t>11</a:t>
            </a:fld>
            <a:endParaRPr lang="en-US" sz="120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259432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553DA4-8E42-4430-9B75-C0CB2FF86DC0}" type="slidenum">
              <a:rPr lang="en-US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942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ln>
            <a:noFill/>
          </a:ln>
        </p:spPr>
        <p:txBody>
          <a:bodyPr vert="horz" tIns="0" rIns="18288" bIns="0" anchor="ctr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48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DA61B-707B-4EF5-A4C9-24E8B840918D}" type="datetime1">
              <a:rPr lang="en-US" smtClean="0"/>
              <a:t>10/10/2015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47C7-36F9-4935-B987-9600FD5B61BA}" type="datetime1">
              <a:rPr lang="en-US" smtClean="0"/>
              <a:t>10/10/2015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1"/>
            <a:ext cx="2057400" cy="3908822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1"/>
            <a:ext cx="6019800" cy="3908822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35775-E0EA-4DCB-9402-FF5557D2ADCA}" type="datetime1">
              <a:rPr lang="en-US" smtClean="0"/>
              <a:t>10/10/2015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69207-B379-4ABB-9AAC-9C6CF0C36CA8}" type="datetime1">
              <a:rPr lang="en-US" smtClean="0"/>
              <a:t>10/10/2015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vert="horz" tIns="0" bIns="0" anchor="ctr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48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</p:spPr>
        <p:txBody>
          <a:bodyPr lIns="45720" rIns="45720" anchor="t"/>
          <a:lstStyle>
            <a:lvl1pPr marL="0" indent="0">
              <a:buNone/>
              <a:defRPr sz="22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DF676-3F9C-425B-9093-4054CF842F40}" type="datetime1">
              <a:rPr lang="en-US" smtClean="0"/>
              <a:t>10/10/2015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0F2-8F4A-4B11-A1F6-1D2286B59615}" type="datetime1">
              <a:rPr lang="en-US" smtClean="0"/>
              <a:t>10/10/2015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394818"/>
            <a:ext cx="4041775" cy="491132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885950"/>
            <a:ext cx="4040188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85950"/>
            <a:ext cx="4041775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3FEEE-349B-4EAB-905B-C3EDC7F73B18}" type="datetime1">
              <a:rPr lang="en-US" smtClean="0"/>
              <a:t>10/10/2015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305800" cy="85725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FF0DE-D23C-47AA-B4E0-33B9F601A10F}" type="datetime1">
              <a:rPr lang="en-US" smtClean="0"/>
              <a:t>10/10/2015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0A4F2-99AB-4F43-8DE1-D39CFB959313}" type="datetime1">
              <a:rPr lang="en-US" smtClean="0"/>
              <a:t>10/10/2015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5764"/>
            <a:ext cx="2743200" cy="871538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257300"/>
            <a:ext cx="2743200" cy="3429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257300"/>
            <a:ext cx="5111750" cy="3429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09BAE-AFFB-4A84-BEFB-00606283DD36}" type="datetime1">
              <a:rPr lang="en-US" smtClean="0"/>
              <a:t>10/10/2015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831058"/>
            <a:ext cx="5257800" cy="30861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4019827"/>
            <a:ext cx="155448" cy="116586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82747"/>
            <a:ext cx="2212848" cy="1186966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21589"/>
            <a:ext cx="2209800" cy="163449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51C5-9AA0-4405-B93C-13B562819393}" type="datetime1">
              <a:rPr lang="en-US" smtClean="0"/>
              <a:t>10/10/2015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4767263"/>
            <a:ext cx="609600" cy="273844"/>
          </a:xfrm>
        </p:spPr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899638"/>
            <a:ext cx="4617720" cy="294894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4362450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4664869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5358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5358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59752F4-780B-4A3D-981C-CEA79B4EE90B}" type="datetime1">
              <a:rPr lang="en-US" smtClean="0"/>
              <a:t>10/10/2015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4767263"/>
            <a:ext cx="33528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4767263"/>
            <a:ext cx="7620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151806"/>
            <a:ext cx="9180548" cy="486918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5000" b="1" kern="1200">
          <a:ln>
            <a:noFill/>
          </a:ln>
          <a:solidFill>
            <a:schemeClr val="tx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ebdb.montgomerycollege.edu/internet/wdceevals/wdceevals.cf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carl.burnett@montgomerycollege.edu" TargetMode="External"/><Relationship Id="rId2" Type="http://schemas.openxmlformats.org/officeDocument/2006/relationships/hyperlink" Target="mailto:profburnett@live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438150"/>
            <a:ext cx="7851648" cy="3429000"/>
          </a:xfrm>
        </p:spPr>
        <p:txBody>
          <a:bodyPr anchor="t"/>
          <a:lstStyle/>
          <a:p>
            <a:r>
              <a:rPr lang="en-US" dirty="0" smtClean="0"/>
              <a:t>CMP 051</a:t>
            </a:r>
            <a:br>
              <a:rPr lang="en-US" dirty="0" smtClean="0"/>
            </a:br>
            <a:r>
              <a:rPr lang="en-US" dirty="0" smtClean="0"/>
              <a:t>XML Introduction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638550"/>
            <a:ext cx="7854696" cy="706902"/>
          </a:xfrm>
        </p:spPr>
        <p:txBody>
          <a:bodyPr>
            <a:noAutofit/>
          </a:bodyPr>
          <a:lstStyle/>
          <a:p>
            <a:r>
              <a:rPr lang="en-US" sz="1800" dirty="0"/>
              <a:t>Session </a:t>
            </a:r>
            <a:r>
              <a:rPr lang="en-US" sz="1800" dirty="0" smtClean="0"/>
              <a:t>I </a:t>
            </a:r>
            <a:r>
              <a:rPr lang="en-US" sz="1800"/>
              <a:t>- </a:t>
            </a:r>
            <a:r>
              <a:rPr lang="en-US" sz="1800" smtClean="0"/>
              <a:t>Overview</a:t>
            </a:r>
            <a:endParaRPr lang="en-US" sz="1800" dirty="0"/>
          </a:p>
          <a:p>
            <a:r>
              <a:rPr lang="en-US" sz="1800" dirty="0" smtClean="0"/>
              <a:t>http://www.profburnett.com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70518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>
                <a:ea typeface="ＭＳ Ｐゴシック" charset="0"/>
                <a:cs typeface="ＭＳ Ｐゴシック" charset="0"/>
              </a:rPr>
              <a:t>Opening delays or cancellations</a:t>
            </a:r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50182"/>
            <a:ext cx="9144000" cy="3144441"/>
          </a:xfrm>
        </p:spPr>
        <p:txBody>
          <a:bodyPr/>
          <a:lstStyle/>
          <a:p>
            <a:pPr algn="ctr" eaLnBrk="1" hangingPunct="1">
              <a:buFont typeface="Wingdings" charset="2"/>
              <a:buNone/>
              <a:defRPr/>
            </a:pPr>
            <a:r>
              <a:rPr lang="en-US" dirty="0"/>
              <a:t>	In case of inclement weather or other catastrophes, please check the Montgomery College Web Site</a:t>
            </a:r>
            <a:br>
              <a:rPr lang="en-US" dirty="0"/>
            </a:b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www.montgomerycollege.edu 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or call 240-567-5000 for class </a:t>
            </a:r>
            <a:br>
              <a:rPr lang="en-US" dirty="0"/>
            </a:br>
            <a:r>
              <a:rPr lang="en-US" dirty="0"/>
              <a:t>delays or cancellations.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B71FE-8FCD-4E6B-8F9E-A2E0D3683212}" type="datetime1">
              <a:rPr lang="en-US" smtClean="0"/>
              <a:t>10/10/2015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202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2400" dirty="0"/>
              <a:t>Class </a:t>
            </a:r>
            <a:r>
              <a:rPr lang="en-US" sz="2400" dirty="0" smtClean="0"/>
              <a:t>Schedule</a:t>
            </a:r>
            <a:br>
              <a:rPr lang="en-US" sz="2400" dirty="0" smtClean="0"/>
            </a:br>
            <a:r>
              <a:rPr lang="en-US" sz="2400" dirty="0" smtClean="0"/>
              <a:t>CMP 051 XML Introduction – CRN </a:t>
            </a:r>
            <a:r>
              <a:rPr lang="en-US" sz="2400" dirty="0" smtClean="0"/>
              <a:t>25544</a:t>
            </a:r>
            <a:endParaRPr lang="en-US" sz="2400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6225267"/>
              </p:ext>
            </p:extLst>
          </p:nvPr>
        </p:nvGraphicFramePr>
        <p:xfrm>
          <a:off x="457200" y="1787686"/>
          <a:ext cx="8229600" cy="16916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43200"/>
                <a:gridCol w="2743200"/>
                <a:gridCol w="2743200"/>
              </a:tblGrid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j-lt"/>
                        </a:rPr>
                        <a:t>Date</a:t>
                      </a:r>
                      <a:endParaRPr lang="en-US" sz="1400" dirty="0">
                        <a:latin typeface="+mj-lt"/>
                      </a:endParaRPr>
                    </a:p>
                  </a:txBody>
                  <a:tcPr marL="85999" marR="85999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j-lt"/>
                        </a:rPr>
                        <a:t>Day</a:t>
                      </a:r>
                      <a:endParaRPr lang="en-US" sz="1400" dirty="0">
                        <a:latin typeface="+mj-lt"/>
                      </a:endParaRPr>
                    </a:p>
                  </a:txBody>
                  <a:tcPr marL="85999" marR="85999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j-lt"/>
                        </a:rPr>
                        <a:t>Hours</a:t>
                      </a:r>
                      <a:endParaRPr lang="en-US" sz="1400" dirty="0">
                        <a:latin typeface="+mj-lt"/>
                      </a:endParaRPr>
                    </a:p>
                  </a:txBody>
                  <a:tcPr marL="85999" marR="85999" marT="34290" marB="34290"/>
                </a:tc>
              </a:tr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effectLst/>
                          <a:latin typeface="+mj-lt"/>
                        </a:rPr>
                        <a:t>October 13, </a:t>
                      </a:r>
                      <a:r>
                        <a:rPr lang="en-US" sz="1400" b="1" dirty="0" smtClean="0">
                          <a:effectLst/>
                          <a:latin typeface="+mj-lt"/>
                        </a:rPr>
                        <a:t>2015</a:t>
                      </a:r>
                      <a:endParaRPr lang="en-US" sz="1400" b="1" dirty="0">
                        <a:latin typeface="+mj-lt"/>
                      </a:endParaRPr>
                    </a:p>
                  </a:txBody>
                  <a:tcPr marL="85999" marR="85999" marT="34290" marB="3429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Tuesday</a:t>
                      </a:r>
                      <a:endParaRPr lang="en-US" sz="1400" dirty="0" smtClean="0">
                        <a:latin typeface="+mj-lt"/>
                      </a:endParaRPr>
                    </a:p>
                  </a:txBody>
                  <a:tcPr marL="85999" marR="85999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+mj-lt"/>
                        </a:rPr>
                        <a:t>6:30 pm - 9:30 pm</a:t>
                      </a:r>
                      <a:endParaRPr lang="en-US" sz="1400" b="1" dirty="0">
                        <a:latin typeface="+mj-lt"/>
                      </a:endParaRPr>
                    </a:p>
                  </a:txBody>
                  <a:tcPr marL="85999" marR="85999" marT="34290" marB="34290"/>
                </a:tc>
              </a:tr>
              <a:tr h="27813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October 15</a:t>
                      </a:r>
                      <a:r>
                        <a:rPr lang="en-US" sz="1400" b="1" dirty="0" smtClean="0">
                          <a:effectLst/>
                          <a:latin typeface="+mj-lt"/>
                        </a:rPr>
                        <a:t>, </a:t>
                      </a:r>
                      <a:r>
                        <a:rPr lang="en-US" sz="1400" b="1" dirty="0" smtClean="0">
                          <a:effectLst/>
                          <a:latin typeface="+mj-lt"/>
                        </a:rPr>
                        <a:t>2015 </a:t>
                      </a:r>
                      <a:endParaRPr lang="en-US" sz="1400" b="1" dirty="0" smtClean="0">
                        <a:latin typeface="+mj-lt"/>
                      </a:endParaRPr>
                    </a:p>
                  </a:txBody>
                  <a:tcPr marL="85999" marR="85999" marT="34290" marB="3429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Thursday</a:t>
                      </a:r>
                      <a:endParaRPr lang="en-US" sz="1400" dirty="0" smtClean="0">
                        <a:latin typeface="+mj-lt"/>
                      </a:endParaRPr>
                    </a:p>
                  </a:txBody>
                  <a:tcPr marL="85999" marR="85999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>
                          <a:latin typeface="+mj-lt"/>
                        </a:rPr>
                        <a:t>6:30 pm - 9:30 pm</a:t>
                      </a:r>
                      <a:endParaRPr lang="en-US" sz="1400" b="1" dirty="0">
                        <a:latin typeface="+mj-lt"/>
                      </a:endParaRPr>
                    </a:p>
                  </a:txBody>
                  <a:tcPr marL="85999" marR="85999" marT="34290" marB="34290"/>
                </a:tc>
              </a:tr>
              <a:tr h="27813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October </a:t>
                      </a:r>
                      <a:r>
                        <a:rPr kumimoji="0"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17</a:t>
                      </a:r>
                      <a:r>
                        <a:rPr lang="en-US" sz="1400" b="1" dirty="0" smtClean="0">
                          <a:effectLst/>
                          <a:latin typeface="+mj-lt"/>
                        </a:rPr>
                        <a:t>, </a:t>
                      </a:r>
                      <a:r>
                        <a:rPr lang="en-US" sz="1400" b="1" dirty="0" smtClean="0">
                          <a:effectLst/>
                          <a:latin typeface="+mj-lt"/>
                        </a:rPr>
                        <a:t>2015</a:t>
                      </a:r>
                      <a:endParaRPr lang="en-US" sz="1400" b="1" dirty="0" smtClean="0">
                        <a:latin typeface="+mj-lt"/>
                      </a:endParaRPr>
                    </a:p>
                  </a:txBody>
                  <a:tcPr marL="85999" marR="85999" marT="34290" marB="3429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Saturday</a:t>
                      </a:r>
                      <a:endParaRPr lang="en-US" sz="1400" dirty="0" smtClean="0">
                        <a:latin typeface="+mj-lt"/>
                      </a:endParaRPr>
                    </a:p>
                  </a:txBody>
                  <a:tcPr marL="85999" marR="85999" marT="34290" marB="3429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+mj-lt"/>
                        </a:rPr>
                        <a:t>9:30 am - 12:30 pm</a:t>
                      </a:r>
                    </a:p>
                  </a:txBody>
                  <a:tcPr marL="85999" marR="85999" marT="34290" marB="34290"/>
                </a:tc>
              </a:tr>
              <a:tr h="27813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October 20</a:t>
                      </a:r>
                      <a:r>
                        <a:rPr lang="en-US" sz="1400" b="1" dirty="0" smtClean="0">
                          <a:effectLst/>
                          <a:latin typeface="+mj-lt"/>
                        </a:rPr>
                        <a:t>, </a:t>
                      </a:r>
                      <a:r>
                        <a:rPr lang="en-US" sz="1400" b="1" dirty="0" smtClean="0">
                          <a:effectLst/>
                          <a:latin typeface="+mj-lt"/>
                        </a:rPr>
                        <a:t>2015 </a:t>
                      </a:r>
                      <a:endParaRPr lang="en-US" sz="1400" b="1" dirty="0" smtClean="0">
                        <a:latin typeface="+mj-lt"/>
                      </a:endParaRPr>
                    </a:p>
                  </a:txBody>
                  <a:tcPr marL="85999" marR="85999" marT="34290" marB="3429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Tuesday</a:t>
                      </a:r>
                      <a:endParaRPr lang="en-US" sz="1400" dirty="0" smtClean="0">
                        <a:latin typeface="+mj-lt"/>
                      </a:endParaRPr>
                    </a:p>
                  </a:txBody>
                  <a:tcPr marL="85999" marR="85999" marT="34290" marB="3429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+mj-lt"/>
                        </a:rPr>
                        <a:t>6:30 pm - 9:30 pm</a:t>
                      </a:r>
                    </a:p>
                  </a:txBody>
                  <a:tcPr marL="85999" marR="85999" marT="34290" marB="34290"/>
                </a:tc>
              </a:tr>
              <a:tr h="278130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October </a:t>
                      </a:r>
                      <a:r>
                        <a:rPr lang="en-US" sz="1400" b="1" dirty="0" smtClean="0">
                          <a:latin typeface="+mj-lt"/>
                        </a:rPr>
                        <a:t>22, </a:t>
                      </a:r>
                      <a:r>
                        <a:rPr lang="en-US" sz="1400" b="1" dirty="0" smtClean="0">
                          <a:latin typeface="+mj-lt"/>
                        </a:rPr>
                        <a:t>2015</a:t>
                      </a:r>
                      <a:endParaRPr lang="en-US" sz="1400" b="1" dirty="0">
                        <a:latin typeface="+mj-lt"/>
                      </a:endParaRPr>
                    </a:p>
                  </a:txBody>
                  <a:tcPr marL="85999" marR="85999" marT="34290" marB="3429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Thursday</a:t>
                      </a:r>
                      <a:endParaRPr lang="en-US" sz="1400" dirty="0" smtClean="0">
                        <a:latin typeface="+mj-lt"/>
                      </a:endParaRPr>
                    </a:p>
                  </a:txBody>
                  <a:tcPr marL="85999" marR="85999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+mj-lt"/>
                        </a:rPr>
                        <a:t>6:30 pm - 9:30 pm</a:t>
                      </a:r>
                      <a:endParaRPr lang="en-US" sz="1400" b="1" dirty="0">
                        <a:latin typeface="+mj-lt"/>
                      </a:endParaRPr>
                    </a:p>
                  </a:txBody>
                  <a:tcPr marL="85999" marR="85999" marT="34290" marB="34290"/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C24D4-0067-4FB0-84FD-78E6D6878269}" type="datetime1">
              <a:rPr lang="en-US" smtClean="0"/>
              <a:t>10/10/2015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11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552473" y="3881697"/>
            <a:ext cx="4039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latin typeface="+mj-lt"/>
              </a:rPr>
              <a:t>All Classes meet in the Rockville, HU 321</a:t>
            </a:r>
            <a:endParaRPr lang="en-US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772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a typeface="+mj-ea"/>
                <a:cs typeface="+mj-cs"/>
              </a:rPr>
              <a:t>Class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sz="2000" dirty="0" smtClean="0">
                <a:ea typeface="ＭＳ Ｐゴシック" pitchFamily="34" charset="-128"/>
              </a:rPr>
              <a:t>Session I </a:t>
            </a:r>
            <a:r>
              <a:rPr lang="en-US" sz="2000" dirty="0">
                <a:ea typeface="ＭＳ Ｐゴシック" pitchFamily="34" charset="-128"/>
              </a:rPr>
              <a:t>– </a:t>
            </a:r>
            <a:r>
              <a:rPr lang="en-US" sz="2000" dirty="0" smtClean="0">
                <a:ea typeface="ＭＳ Ｐゴシック" pitchFamily="34" charset="-128"/>
              </a:rPr>
              <a:t>Tuesday, October 15, </a:t>
            </a:r>
            <a:r>
              <a:rPr lang="en-US" sz="2000" dirty="0" smtClean="0"/>
              <a:t>2015</a:t>
            </a:r>
            <a:endParaRPr lang="en-US" sz="2000" dirty="0"/>
          </a:p>
          <a:p>
            <a:pPr lvl="1">
              <a:defRPr/>
            </a:pPr>
            <a:r>
              <a:rPr lang="en-US" sz="1600" dirty="0">
                <a:ea typeface="ＭＳ Ｐゴシック" pitchFamily="34" charset="-128"/>
              </a:rPr>
              <a:t> Course Overview</a:t>
            </a:r>
          </a:p>
          <a:p>
            <a:pPr lvl="1">
              <a:defRPr/>
            </a:pPr>
            <a:r>
              <a:rPr lang="en-US" sz="1600" dirty="0" smtClean="0">
                <a:ea typeface="ＭＳ Ｐゴシック" pitchFamily="34" charset="-128"/>
              </a:rPr>
              <a:t> </a:t>
            </a:r>
            <a:r>
              <a:rPr lang="en-US" sz="1600" dirty="0">
                <a:ea typeface="ＭＳ Ｐゴシック" pitchFamily="34" charset="-128"/>
              </a:rPr>
              <a:t>XML Introduction</a:t>
            </a:r>
          </a:p>
          <a:p>
            <a:pPr lvl="1">
              <a:defRPr/>
            </a:pPr>
            <a:r>
              <a:rPr lang="en-US" sz="1600" dirty="0" smtClean="0">
                <a:ea typeface="ＭＳ Ｐゴシック" pitchFamily="34" charset="-128"/>
              </a:rPr>
              <a:t>Chapter </a:t>
            </a:r>
            <a:r>
              <a:rPr lang="en-US" sz="1600" dirty="0">
                <a:ea typeface="ＭＳ Ｐゴシック" pitchFamily="34" charset="-128"/>
              </a:rPr>
              <a:t>1 - Writing </a:t>
            </a:r>
            <a:r>
              <a:rPr lang="en-US" sz="1600" dirty="0" smtClean="0">
                <a:ea typeface="ＭＳ Ｐゴシック" pitchFamily="34" charset="-128"/>
              </a:rPr>
              <a:t>XML</a:t>
            </a:r>
            <a:br>
              <a:rPr lang="en-US" sz="1600" dirty="0" smtClean="0">
                <a:ea typeface="ＭＳ Ｐゴシック" pitchFamily="34" charset="-128"/>
              </a:rPr>
            </a:br>
            <a:endParaRPr lang="en-US" sz="1600" dirty="0">
              <a:ea typeface="ＭＳ Ｐゴシック" pitchFamily="34" charset="-128"/>
            </a:endParaRPr>
          </a:p>
          <a:p>
            <a:pPr>
              <a:defRPr/>
            </a:pPr>
            <a:r>
              <a:rPr lang="en-US" sz="2000" dirty="0">
                <a:ea typeface="ＭＳ Ｐゴシック" pitchFamily="34" charset="-128"/>
              </a:rPr>
              <a:t>Session </a:t>
            </a:r>
            <a:r>
              <a:rPr lang="en-US" sz="2000" dirty="0" smtClean="0">
                <a:ea typeface="ＭＳ Ｐゴシック" pitchFamily="34" charset="-128"/>
              </a:rPr>
              <a:t>II  - </a:t>
            </a:r>
            <a:r>
              <a:rPr lang="en-US" sz="2000" dirty="0" smtClean="0">
                <a:ea typeface="ＭＳ Ｐゴシック" pitchFamily="34" charset="-128"/>
              </a:rPr>
              <a:t>Thursday, October 17</a:t>
            </a:r>
            <a:r>
              <a:rPr lang="en-US" sz="2000" dirty="0" smtClean="0"/>
              <a:t>, </a:t>
            </a:r>
            <a:r>
              <a:rPr lang="en-US" sz="2000" dirty="0"/>
              <a:t>2015 </a:t>
            </a:r>
          </a:p>
          <a:p>
            <a:pPr lvl="1">
              <a:defRPr/>
            </a:pPr>
            <a:r>
              <a:rPr lang="en-US" sz="1600" dirty="0" smtClean="0">
                <a:ea typeface="ＭＳ Ｐゴシック" pitchFamily="34" charset="-128"/>
              </a:rPr>
              <a:t>Chapter   2 </a:t>
            </a:r>
            <a:r>
              <a:rPr lang="en-US" sz="1600" dirty="0">
                <a:ea typeface="ＭＳ Ｐゴシック" pitchFamily="34" charset="-128"/>
              </a:rPr>
              <a:t>- </a:t>
            </a:r>
            <a:r>
              <a:rPr lang="en-US" sz="1600" dirty="0" smtClean="0">
                <a:ea typeface="ＭＳ Ｐゴシック" pitchFamily="34" charset="-128"/>
              </a:rPr>
              <a:t>XSL</a:t>
            </a:r>
            <a:endParaRPr lang="en-US" sz="1600" dirty="0">
              <a:ea typeface="ＭＳ Ｐゴシック" pitchFamily="34" charset="-128"/>
            </a:endParaRPr>
          </a:p>
          <a:p>
            <a:pPr lvl="1">
              <a:defRPr/>
            </a:pPr>
            <a:r>
              <a:rPr lang="en-US" sz="1600" dirty="0" smtClean="0">
                <a:ea typeface="ＭＳ Ｐゴシック" pitchFamily="34" charset="-128"/>
              </a:rPr>
              <a:t>Chapter   3 </a:t>
            </a:r>
            <a:r>
              <a:rPr lang="en-US" sz="1600" dirty="0">
                <a:ea typeface="ＭＳ Ｐゴシック" pitchFamily="34" charset="-128"/>
              </a:rPr>
              <a:t>- XPath Patterns &amp; Expressions</a:t>
            </a:r>
          </a:p>
          <a:p>
            <a:pPr lvl="1">
              <a:defRPr/>
            </a:pPr>
            <a:r>
              <a:rPr lang="en-US" sz="1600" dirty="0" smtClean="0">
                <a:ea typeface="ＭＳ Ｐゴシック" pitchFamily="34" charset="-128"/>
              </a:rPr>
              <a:t>Chapter   4 - </a:t>
            </a:r>
            <a:r>
              <a:rPr lang="en-US" sz="1600" dirty="0">
                <a:ea typeface="ＭＳ Ｐゴシック" pitchFamily="34" charset="-128"/>
              </a:rPr>
              <a:t>XPath Functions</a:t>
            </a:r>
          </a:p>
          <a:p>
            <a:pPr lvl="1">
              <a:defRPr/>
            </a:pPr>
            <a:r>
              <a:rPr lang="en-US" sz="1600" dirty="0" smtClean="0">
                <a:ea typeface="ＭＳ Ｐゴシック" pitchFamily="34" charset="-128"/>
              </a:rPr>
              <a:t>Chapter </a:t>
            </a:r>
            <a:r>
              <a:rPr lang="en-US" sz="1600" dirty="0">
                <a:ea typeface="ＭＳ Ｐゴシック" pitchFamily="34" charset="-128"/>
              </a:rPr>
              <a:t>15 - XPath </a:t>
            </a:r>
            <a:r>
              <a:rPr lang="en-US" sz="1600" dirty="0" smtClean="0">
                <a:ea typeface="ＭＳ Ｐゴシック" pitchFamily="34" charset="-128"/>
              </a:rPr>
              <a:t>2.0</a:t>
            </a:r>
          </a:p>
          <a:p>
            <a:pPr lvl="1"/>
            <a:r>
              <a:rPr lang="en-US" sz="1600" dirty="0"/>
              <a:t>Chapter 12 - XML Namespaces</a:t>
            </a:r>
          </a:p>
          <a:p>
            <a:pPr lvl="1"/>
            <a:r>
              <a:rPr lang="en-US" sz="1600" dirty="0"/>
              <a:t>Chapter 13 - Using Namespaces</a:t>
            </a:r>
          </a:p>
          <a:p>
            <a:pPr lvl="1">
              <a:defRPr/>
            </a:pPr>
            <a:r>
              <a:rPr lang="en-US" sz="1600" dirty="0" smtClean="0">
                <a:ea typeface="ＭＳ Ｐゴシック" pitchFamily="34" charset="-128"/>
              </a:rPr>
              <a:t>Chapter </a:t>
            </a:r>
            <a:r>
              <a:rPr lang="en-US" sz="1600" dirty="0">
                <a:ea typeface="ＭＳ Ｐゴシック" pitchFamily="34" charset="-128"/>
              </a:rPr>
              <a:t>16 - XQuery 1.0</a:t>
            </a:r>
          </a:p>
          <a:p>
            <a:pPr lvl="1">
              <a:defRPr/>
            </a:pPr>
            <a:r>
              <a:rPr lang="en-US" sz="1600" dirty="0">
                <a:ea typeface="ＭＳ Ｐゴシック" pitchFamily="34" charset="-128"/>
              </a:rPr>
              <a:t>Chapter 14 - XSLT 2.0</a:t>
            </a:r>
          </a:p>
          <a:p>
            <a:pPr lvl="1">
              <a:defRPr/>
            </a:pPr>
            <a:r>
              <a:rPr lang="en-US" sz="1600" dirty="0" smtClean="0">
                <a:ea typeface="ＭＳ Ｐゴシック" pitchFamily="34" charset="-128"/>
              </a:rPr>
              <a:t>Chapter   5 </a:t>
            </a:r>
            <a:r>
              <a:rPr lang="en-US" sz="1600" dirty="0">
                <a:ea typeface="ＭＳ Ｐゴシック" pitchFamily="34" charset="-128"/>
              </a:rPr>
              <a:t>- XSL-FO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8C9B3-8C68-41C1-BE45-1B3157751F46}" type="datetime1">
              <a:rPr lang="en-US" smtClean="0"/>
              <a:t>10/10/2015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213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</a:t>
            </a:r>
            <a:r>
              <a:rPr lang="en-US" dirty="0" smtClean="0"/>
              <a:t>Schedule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900" dirty="0" smtClean="0"/>
              <a:t>Session III – </a:t>
            </a:r>
            <a:r>
              <a:rPr lang="en-US" sz="2900" dirty="0" smtClean="0">
                <a:ea typeface="ＭＳ Ｐゴシック" pitchFamily="34" charset="-128"/>
              </a:rPr>
              <a:t>Saturday</a:t>
            </a:r>
            <a:r>
              <a:rPr lang="en-US" sz="2900" dirty="0" smtClean="0"/>
              <a:t>, October 17, 2015 </a:t>
            </a:r>
            <a:endParaRPr lang="en-US" sz="2900" dirty="0"/>
          </a:p>
          <a:p>
            <a:pPr lvl="1"/>
            <a:r>
              <a:rPr lang="en-US" sz="2300" dirty="0"/>
              <a:t>Chapter 6 - Creating DTD</a:t>
            </a:r>
          </a:p>
          <a:p>
            <a:pPr lvl="1"/>
            <a:r>
              <a:rPr lang="en-US" sz="2300" dirty="0" smtClean="0"/>
              <a:t>Chapter </a:t>
            </a:r>
            <a:r>
              <a:rPr lang="en-US" sz="2300" dirty="0"/>
              <a:t>7 - Entities and Notations in DTDs</a:t>
            </a:r>
          </a:p>
          <a:p>
            <a:pPr lvl="1"/>
            <a:r>
              <a:rPr lang="en-US" sz="2300" dirty="0" smtClean="0"/>
              <a:t>Chapter </a:t>
            </a:r>
            <a:r>
              <a:rPr lang="en-US" sz="2300" dirty="0"/>
              <a:t>8 - Validating and </a:t>
            </a:r>
            <a:r>
              <a:rPr lang="en-US" sz="2300" dirty="0" smtClean="0"/>
              <a:t>Using DTD</a:t>
            </a: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/>
          </a:p>
          <a:p>
            <a:r>
              <a:rPr lang="en-US" sz="2900" dirty="0" smtClean="0"/>
              <a:t>Session IV – </a:t>
            </a:r>
            <a:r>
              <a:rPr lang="en-US" sz="2900" dirty="0" smtClean="0">
                <a:ea typeface="ＭＳ Ｐゴシック" pitchFamily="34" charset="-128"/>
              </a:rPr>
              <a:t>Monday</a:t>
            </a:r>
            <a:r>
              <a:rPr lang="en-US" sz="2900" dirty="0" smtClean="0"/>
              <a:t>, October 20, 2015</a:t>
            </a:r>
            <a:endParaRPr lang="en-US" sz="2900" dirty="0"/>
          </a:p>
          <a:p>
            <a:pPr lvl="1"/>
            <a:r>
              <a:rPr lang="en-US" sz="2300" dirty="0"/>
              <a:t>Chapter 9 - XML Schema Definition (XSD)</a:t>
            </a:r>
          </a:p>
          <a:p>
            <a:pPr lvl="1"/>
            <a:r>
              <a:rPr lang="en-US" sz="2300" dirty="0" smtClean="0"/>
              <a:t>Chapter </a:t>
            </a:r>
            <a:r>
              <a:rPr lang="en-US" sz="2300" dirty="0"/>
              <a:t>10 - Defining Simple Types</a:t>
            </a:r>
          </a:p>
          <a:p>
            <a:pPr lvl="1"/>
            <a:r>
              <a:rPr lang="en-US" sz="2300" dirty="0" smtClean="0"/>
              <a:t>Chapter </a:t>
            </a:r>
            <a:r>
              <a:rPr lang="en-US" sz="2300" dirty="0"/>
              <a:t>11 - Defining Complex </a:t>
            </a:r>
            <a:r>
              <a:rPr lang="en-US" sz="2300" dirty="0" smtClean="0"/>
              <a:t>Types</a:t>
            </a:r>
            <a:endParaRPr lang="en-US" sz="23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44095-E781-4C64-8910-3B1D44E9482C}" type="datetime1">
              <a:rPr lang="en-US" smtClean="0"/>
              <a:t>10/10/2015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4EFA3DF2-4BC2-40AE-85DA-2BE629CC17C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090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</a:t>
            </a:r>
            <a:r>
              <a:rPr lang="en-US" dirty="0" smtClean="0"/>
              <a:t>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/>
              <a:t>Session V – </a:t>
            </a:r>
            <a:r>
              <a:rPr lang="en-US" sz="2800" dirty="0" smtClean="0"/>
              <a:t>Tuesday, </a:t>
            </a:r>
            <a:r>
              <a:rPr lang="en-US" sz="2800" dirty="0" smtClean="0">
                <a:solidFill>
                  <a:schemeClr val="dk1"/>
                </a:solidFill>
              </a:rPr>
              <a:t>October 22</a:t>
            </a:r>
            <a:r>
              <a:rPr lang="en-US" sz="2800" dirty="0" smtClean="0"/>
              <a:t>, </a:t>
            </a:r>
            <a:r>
              <a:rPr lang="en-US" sz="2800" dirty="0"/>
              <a:t>2015</a:t>
            </a:r>
          </a:p>
          <a:p>
            <a:pPr lvl="1"/>
            <a:r>
              <a:rPr lang="en-US" sz="1900" dirty="0" smtClean="0"/>
              <a:t>Asynchronous </a:t>
            </a:r>
            <a:r>
              <a:rPr lang="en-US" sz="1900" dirty="0"/>
              <a:t>JavaScript (AJAX)</a:t>
            </a:r>
          </a:p>
          <a:p>
            <a:pPr lvl="1"/>
            <a:r>
              <a:rPr lang="en-US" sz="1900" dirty="0" smtClean="0"/>
              <a:t>Really </a:t>
            </a:r>
            <a:r>
              <a:rPr lang="en-US" sz="1900" dirty="0"/>
              <a:t>Simple Syndication (RSS)</a:t>
            </a:r>
          </a:p>
          <a:p>
            <a:pPr lvl="1"/>
            <a:r>
              <a:rPr lang="en-US" sz="1900" dirty="0" smtClean="0"/>
              <a:t>Simple </a:t>
            </a:r>
            <a:r>
              <a:rPr lang="en-US" sz="1900" dirty="0"/>
              <a:t>Object Access Protocol (SOAP)</a:t>
            </a:r>
          </a:p>
          <a:p>
            <a:pPr lvl="1"/>
            <a:r>
              <a:rPr lang="en-US" sz="1900" dirty="0" smtClean="0"/>
              <a:t>Web </a:t>
            </a:r>
            <a:r>
              <a:rPr lang="en-US" sz="1900" dirty="0"/>
              <a:t>Services Description Language (WSDL)</a:t>
            </a:r>
          </a:p>
          <a:p>
            <a:pPr lvl="1"/>
            <a:r>
              <a:rPr lang="en-US" sz="1900" dirty="0" smtClean="0"/>
              <a:t>Keyhole </a:t>
            </a:r>
            <a:r>
              <a:rPr lang="en-US" sz="1900" dirty="0"/>
              <a:t>Markup Language (KML)</a:t>
            </a:r>
          </a:p>
          <a:p>
            <a:pPr lvl="1"/>
            <a:r>
              <a:rPr lang="en-US" sz="1900" dirty="0" smtClean="0"/>
              <a:t>Geographic </a:t>
            </a:r>
            <a:r>
              <a:rPr lang="en-US" sz="1900" dirty="0"/>
              <a:t>Markup </a:t>
            </a:r>
            <a:r>
              <a:rPr lang="en-US" sz="1900" dirty="0" err="1"/>
              <a:t>Langusge</a:t>
            </a:r>
            <a:r>
              <a:rPr lang="en-US" sz="1900" dirty="0"/>
              <a:t> (GML)</a:t>
            </a:r>
          </a:p>
          <a:p>
            <a:pPr lvl="1"/>
            <a:r>
              <a:rPr lang="en-US" sz="1900" dirty="0" smtClean="0"/>
              <a:t>Open </a:t>
            </a:r>
            <a:r>
              <a:rPr lang="en-US" sz="1900" dirty="0"/>
              <a:t>Document Format (ODF)</a:t>
            </a:r>
          </a:p>
          <a:p>
            <a:pPr lvl="1"/>
            <a:r>
              <a:rPr lang="en-US" sz="1900" dirty="0" smtClean="0"/>
              <a:t>Office </a:t>
            </a:r>
            <a:r>
              <a:rPr lang="en-US" sz="1900" dirty="0"/>
              <a:t>Open XML (OOXML</a:t>
            </a:r>
            <a:r>
              <a:rPr lang="en-US" sz="1900" dirty="0" smtClean="0"/>
              <a:t>)</a:t>
            </a:r>
          </a:p>
          <a:p>
            <a:pPr lvl="1"/>
            <a:r>
              <a:rPr lang="en-US" sz="1900" dirty="0" smtClean="0"/>
              <a:t>Open Lab</a:t>
            </a:r>
            <a:endParaRPr lang="en-US" sz="190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69207-B379-4ABB-9AAC-9C6CF0C36CA8}" type="datetime1">
              <a:rPr lang="en-US" smtClean="0"/>
              <a:t>10/10/2015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084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WD&amp;CE Course Evaluation Form</a:t>
            </a:r>
          </a:p>
          <a:p>
            <a:r>
              <a:rPr lang="en-US" sz="1800" dirty="0">
                <a:hlinkClick r:id="rId3"/>
              </a:rPr>
              <a:t>http://webdb.montgomerycollege.edu/internet/wdceevals/wdceevals.cfm  </a:t>
            </a:r>
            <a:endParaRPr lang="en-US" sz="1800" dirty="0"/>
          </a:p>
          <a:p>
            <a:r>
              <a:rPr lang="en-US" dirty="0"/>
              <a:t>Course Name: </a:t>
            </a:r>
            <a:r>
              <a:rPr lang="en-US" dirty="0" smtClean="0"/>
              <a:t>XML Introduction</a:t>
            </a:r>
          </a:p>
          <a:p>
            <a:r>
              <a:rPr lang="en-US" dirty="0" smtClean="0"/>
              <a:t>Course </a:t>
            </a:r>
            <a:r>
              <a:rPr lang="en-US" dirty="0"/>
              <a:t>CRN: </a:t>
            </a:r>
            <a:r>
              <a:rPr lang="en-US" dirty="0" smtClean="0"/>
              <a:t>25544</a:t>
            </a:r>
            <a:endParaRPr lang="en-US" dirty="0" smtClean="0"/>
          </a:p>
          <a:p>
            <a:r>
              <a:rPr lang="en-US" dirty="0" smtClean="0"/>
              <a:t>Course </a:t>
            </a:r>
            <a:r>
              <a:rPr lang="en-US" dirty="0"/>
              <a:t>Start Date: 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sz="2400" dirty="0" smtClean="0">
                <a:cs typeface="Arial" charset="0"/>
              </a:rPr>
              <a:t>October 13, </a:t>
            </a:r>
            <a:r>
              <a:rPr lang="en-US" sz="2400" dirty="0">
                <a:cs typeface="Arial" charset="0"/>
              </a:rPr>
              <a:t>2015</a:t>
            </a:r>
          </a:p>
          <a:p>
            <a:r>
              <a:rPr lang="en-US" dirty="0" smtClean="0"/>
              <a:t>Course </a:t>
            </a:r>
            <a:r>
              <a:rPr lang="en-US" dirty="0"/>
              <a:t>Instructor: Carl Burnett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3AA79-4465-402D-A4EA-C248FE6A5C6D}" type="datetime1">
              <a:rPr lang="en-US" smtClean="0"/>
              <a:t>10/10/2015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696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t>Outline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Introductions</a:t>
            </a:r>
          </a:p>
          <a:p>
            <a:pPr eaLnBrk="1" hangingPunct="1"/>
            <a:r>
              <a:rPr lang="en-US" dirty="0" smtClean="0"/>
              <a:t>Class Outline</a:t>
            </a:r>
          </a:p>
          <a:p>
            <a:pPr eaLnBrk="1" hangingPunct="1"/>
            <a:r>
              <a:rPr lang="en-US" dirty="0" smtClean="0"/>
              <a:t>Review Class Website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F4B26-E748-4C6B-9D31-9DBBFD1CD2C5}" type="datetime1">
              <a:rPr lang="en-US" smtClean="0"/>
              <a:t>10/10/2015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 bwMode="auto"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  <a:p>
            <a:fld id="{0CC56BB0-C7B8-4708-8B8B-B98E7780FB7B}" type="slidenum">
              <a:rPr lang="en-US" smtClean="0"/>
              <a:pPr/>
              <a:t>2</a:t>
            </a:fld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1329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t>Instructor Info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Carl Burnett</a:t>
            </a:r>
          </a:p>
          <a:p>
            <a:r>
              <a:rPr lang="en-US" sz="2400" dirty="0" smtClean="0"/>
              <a:t>Instructor with MCC since 2007</a:t>
            </a:r>
          </a:p>
          <a:p>
            <a:r>
              <a:rPr lang="en-US" sz="2400" dirty="0" smtClean="0"/>
              <a:t>Also teaches at JHU &amp; CTC</a:t>
            </a:r>
          </a:p>
          <a:p>
            <a:r>
              <a:rPr lang="en-US" sz="2400" dirty="0" smtClean="0"/>
              <a:t>Military 22 Years – Corps of Engineers</a:t>
            </a:r>
          </a:p>
          <a:p>
            <a:r>
              <a:rPr lang="en-US" sz="2400" dirty="0" smtClean="0"/>
              <a:t>IT Contractor 20 Years (BAH, GD, Independent)</a:t>
            </a:r>
          </a:p>
          <a:p>
            <a:r>
              <a:rPr lang="en-US" sz="2400" dirty="0" smtClean="0">
                <a:hlinkClick r:id="rId2"/>
              </a:rPr>
              <a:t>profburnett@live.com</a:t>
            </a:r>
            <a:endParaRPr lang="en-US" sz="2400" dirty="0" smtClean="0"/>
          </a:p>
          <a:p>
            <a:r>
              <a:rPr lang="en-US" sz="2400" dirty="0" smtClean="0">
                <a:hlinkClick r:id="rId3"/>
              </a:rPr>
              <a:t>carl.burnett@montgomerycollege.edu</a:t>
            </a:r>
            <a:endParaRPr lang="en-US" sz="2400" dirty="0" smtClean="0"/>
          </a:p>
          <a:p>
            <a:r>
              <a:rPr lang="en-US" sz="2400" dirty="0"/>
              <a:t>240.696.1906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08F92-DF8E-4902-ACB8-AFF00C617CF6}" type="datetime1">
              <a:rPr lang="en-US" smtClean="0"/>
              <a:t>10/10/2015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 bwMode="auto"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  <a:p>
            <a:fld id="{429C81B3-CAE1-4191-B45D-B78E7F2838A6}" type="slidenum">
              <a:rPr lang="en-US" smtClean="0"/>
              <a:pPr/>
              <a:t>3</a:t>
            </a:fld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31882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Introduce Yourselves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Name</a:t>
            </a:r>
            <a:br>
              <a:rPr lang="en-US" sz="2400" dirty="0"/>
            </a:br>
            <a:r>
              <a:rPr lang="en-US" sz="2400" dirty="0"/>
              <a:t>  </a:t>
            </a:r>
          </a:p>
          <a:p>
            <a:r>
              <a:rPr lang="en-US" sz="2400" dirty="0"/>
              <a:t>Job</a:t>
            </a:r>
            <a:br>
              <a:rPr lang="en-US" sz="2400" dirty="0"/>
            </a:br>
            <a:r>
              <a:rPr lang="en-US" sz="2400" dirty="0"/>
              <a:t>  </a:t>
            </a:r>
          </a:p>
          <a:p>
            <a:r>
              <a:rPr lang="en-US" sz="2400" dirty="0"/>
              <a:t>What do you to expect from course?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18FE8-CAF4-4048-86A6-CBA142201DE1}" type="datetime1">
              <a:rPr lang="en-US" smtClean="0"/>
              <a:t>10/10/2015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251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4400" dirty="0"/>
              <a:t>Administrative </a:t>
            </a: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>Announcements</a:t>
            </a:r>
            <a:endParaRPr lang="en-US" sz="4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45DAC-026F-4204-81A1-91C80F582BCC}" type="datetime1">
              <a:rPr lang="en-US" smtClean="0"/>
              <a:t>10/10/2015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58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Attendance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n"/>
              <a:defRPr/>
            </a:pPr>
            <a:r>
              <a:rPr lang="en-US" dirty="0"/>
              <a:t>Please </a:t>
            </a:r>
            <a:r>
              <a:rPr lang="en-US" dirty="0" smtClean="0"/>
              <a:t>sign in on the Attendance Sheet when you arrive.</a:t>
            </a:r>
            <a:endParaRPr lang="en-US" dirty="0"/>
          </a:p>
          <a:p>
            <a:pPr>
              <a:buFont typeface="Wingdings" charset="2"/>
              <a:buChar char="n"/>
              <a:defRPr/>
            </a:pPr>
            <a:r>
              <a:rPr lang="en-US" dirty="0" smtClean="0"/>
              <a:t>If </a:t>
            </a:r>
            <a:r>
              <a:rPr lang="en-US" dirty="0"/>
              <a:t>you come in late, please </a:t>
            </a:r>
            <a:r>
              <a:rPr lang="en-US" dirty="0"/>
              <a:t>sign </a:t>
            </a:r>
            <a:r>
              <a:rPr lang="en-US" dirty="0" smtClean="0"/>
              <a:t>in. 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0DCD9-A4CC-4770-A9FE-D87A3984CA5B}" type="datetime1">
              <a:rPr lang="en-US" smtClean="0"/>
              <a:t>10/10/2015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640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Course Outline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charset="2"/>
              <a:buNone/>
              <a:defRPr/>
            </a:pPr>
            <a:endParaRPr lang="en-US" dirty="0" smtClean="0"/>
          </a:p>
          <a:p>
            <a:pPr eaLnBrk="1" hangingPunct="1">
              <a:lnSpc>
                <a:spcPct val="90000"/>
              </a:lnSpc>
              <a:buFont typeface="Wingdings" charset="2"/>
              <a:buChar char="n"/>
              <a:defRPr/>
            </a:pPr>
            <a:r>
              <a:rPr lang="en-US" dirty="0"/>
              <a:t>You are required to attend 80% of the classes.</a:t>
            </a:r>
          </a:p>
          <a:p>
            <a:pPr eaLnBrk="1" hangingPunct="1">
              <a:lnSpc>
                <a:spcPct val="90000"/>
              </a:lnSpc>
              <a:buFont typeface="Wingdings" charset="2"/>
              <a:buChar char="n"/>
              <a:defRPr/>
            </a:pPr>
            <a:r>
              <a:rPr lang="en-US" dirty="0" err="1"/>
              <a:t>WebLEAP/TechLEAP</a:t>
            </a:r>
            <a:r>
              <a:rPr lang="en-US" dirty="0"/>
              <a:t> students are required to complete the lab assignment.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4464-8A5B-4592-B129-13E0A5F5DFD7}" type="datetime1">
              <a:rPr lang="en-US" smtClean="0"/>
              <a:t>10/10/2015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819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dirty="0" smtClean="0"/>
              <a:t>Required Textbook</a:t>
            </a:r>
            <a:endParaRPr lang="en-US" sz="28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en-US" sz="2400" dirty="0" smtClean="0">
                <a:ea typeface="ＭＳ Ｐゴシック" charset="0"/>
                <a:cs typeface="ＭＳ Ｐゴシック" charset="0"/>
              </a:rPr>
              <a:t>Title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: </a:t>
            </a:r>
            <a:r>
              <a:rPr lang="en-US" sz="2400" dirty="0" smtClean="0"/>
              <a:t>XML</a:t>
            </a:r>
          </a:p>
          <a:p>
            <a:pPr>
              <a:buNone/>
              <a:defRPr/>
            </a:pPr>
            <a:r>
              <a:rPr lang="en-US" sz="2400" dirty="0" smtClean="0">
                <a:ea typeface="ＭＳ Ｐゴシック" charset="0"/>
                <a:cs typeface="ＭＳ Ｐゴシック" charset="0"/>
              </a:rPr>
              <a:t>Author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: </a:t>
            </a:r>
            <a:r>
              <a:rPr lang="en-US" sz="2400" dirty="0"/>
              <a:t>GOLDBERG</a:t>
            </a:r>
            <a:endParaRPr lang="en-US" sz="2400" dirty="0">
              <a:ea typeface="ＭＳ Ｐゴシック" charset="0"/>
              <a:cs typeface="ＭＳ Ｐゴシック" charset="0"/>
            </a:endParaRPr>
          </a:p>
          <a:p>
            <a:pPr>
              <a:buNone/>
              <a:defRPr/>
            </a:pPr>
            <a:r>
              <a:rPr lang="en-US" sz="2400" dirty="0">
                <a:ea typeface="ＭＳ Ｐゴシック" charset="0"/>
                <a:cs typeface="ＭＳ Ｐゴシック" charset="0"/>
              </a:rPr>
              <a:t>Edition: </a:t>
            </a:r>
            <a:r>
              <a:rPr lang="en-US" sz="2400" dirty="0" smtClean="0">
                <a:ea typeface="ＭＳ Ｐゴシック" charset="0"/>
                <a:cs typeface="ＭＳ Ｐゴシック" charset="0"/>
              </a:rPr>
              <a:t>2nd </a:t>
            </a:r>
            <a:endParaRPr lang="en-US" sz="2400" dirty="0">
              <a:ea typeface="ＭＳ Ｐゴシック" charset="0"/>
              <a:cs typeface="ＭＳ Ｐゴシック" charset="0"/>
            </a:endParaRPr>
          </a:p>
          <a:p>
            <a:pPr>
              <a:buNone/>
              <a:defRPr/>
            </a:pPr>
            <a:r>
              <a:rPr lang="en-US" sz="2400" dirty="0">
                <a:ea typeface="ＭＳ Ｐゴシック" charset="0"/>
                <a:cs typeface="ＭＳ Ｐゴシック" charset="0"/>
              </a:rPr>
              <a:t>Published Date: </a:t>
            </a:r>
            <a:r>
              <a:rPr lang="en-US" sz="2400" dirty="0" smtClean="0"/>
              <a:t>2009</a:t>
            </a:r>
          </a:p>
          <a:p>
            <a:pPr>
              <a:buNone/>
              <a:defRPr/>
            </a:pPr>
            <a:r>
              <a:rPr lang="en-US" sz="2400" dirty="0" smtClean="0">
                <a:ea typeface="ＭＳ Ｐゴシック" charset="0"/>
                <a:cs typeface="ＭＳ Ｐゴシック" charset="0"/>
              </a:rPr>
              <a:t>ISBN13: </a:t>
            </a:r>
            <a:r>
              <a:rPr lang="en-US" sz="2400" dirty="0" smtClean="0"/>
              <a:t>9780321559678</a:t>
            </a:r>
            <a:r>
              <a:rPr lang="en-US" sz="2400" dirty="0" smtClean="0">
                <a:ea typeface="ＭＳ Ｐゴシック" charset="0"/>
                <a:cs typeface="ＭＳ Ｐゴシック" charset="0"/>
              </a:rPr>
              <a:t> </a:t>
            </a:r>
            <a:endParaRPr lang="en-US" sz="2400" dirty="0">
              <a:ea typeface="ＭＳ Ｐゴシック" charset="0"/>
              <a:cs typeface="ＭＳ Ｐゴシック" charset="0"/>
            </a:endParaRPr>
          </a:p>
          <a:p>
            <a:pPr>
              <a:buNone/>
              <a:defRPr/>
            </a:pPr>
            <a:r>
              <a:rPr lang="en-US" sz="2400" dirty="0">
                <a:ea typeface="ＭＳ Ｐゴシック" charset="0"/>
                <a:cs typeface="ＭＳ Ｐゴシック" charset="0"/>
              </a:rPr>
              <a:t>Publisher: PEARSON</a:t>
            </a:r>
          </a:p>
          <a:p>
            <a:pPr>
              <a:buNone/>
              <a:defRPr/>
            </a:pPr>
            <a:endParaRPr lang="en-US" sz="14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17137-1157-4BA4-ADB4-612B7F52EEBE}" type="datetime1">
              <a:rPr lang="en-US" smtClean="0"/>
              <a:t>10/10/2015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05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Campus Logistics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charset="2"/>
              <a:buChar char="n"/>
              <a:defRPr/>
            </a:pPr>
            <a:r>
              <a:rPr lang="en-US"/>
              <a:t>Restrooms</a:t>
            </a:r>
          </a:p>
          <a:p>
            <a:pPr eaLnBrk="1" hangingPunct="1">
              <a:buFont typeface="Wingdings" charset="2"/>
              <a:buChar char="n"/>
              <a:defRPr/>
            </a:pPr>
            <a:r>
              <a:rPr lang="en-US"/>
              <a:t>Vending Machines</a:t>
            </a:r>
          </a:p>
          <a:p>
            <a:pPr eaLnBrk="1" hangingPunct="1">
              <a:buFont typeface="Wingdings" charset="2"/>
              <a:buChar char="n"/>
              <a:defRPr/>
            </a:pPr>
            <a:r>
              <a:rPr lang="en-US"/>
              <a:t>Bookstore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EC059-ECED-4888-9AC0-129DEC43E388}" type="datetime1">
              <a:rPr lang="en-US" smtClean="0"/>
              <a:t>10/10/2015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237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ofBurnett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ProfBurnett</Template>
  <TotalTime>68</TotalTime>
  <Words>461</Words>
  <Application>Microsoft Office PowerPoint</Application>
  <PresentationFormat>On-screen Show (16:9)</PresentationFormat>
  <Paragraphs>153</Paragraphs>
  <Slides>15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ＭＳ Ｐゴシック</vt:lpstr>
      <vt:lpstr>Arial</vt:lpstr>
      <vt:lpstr>Calibri</vt:lpstr>
      <vt:lpstr>Constantia</vt:lpstr>
      <vt:lpstr>Verdana</vt:lpstr>
      <vt:lpstr>Wingdings</vt:lpstr>
      <vt:lpstr>Wingdings 2</vt:lpstr>
      <vt:lpstr>ProfBurnett</vt:lpstr>
      <vt:lpstr>CMP 051 XML Introduction</vt:lpstr>
      <vt:lpstr>Outline</vt:lpstr>
      <vt:lpstr>Instructor Info</vt:lpstr>
      <vt:lpstr> Introduce Yourselves</vt:lpstr>
      <vt:lpstr>Administrative  Announcements</vt:lpstr>
      <vt:lpstr>Attendance</vt:lpstr>
      <vt:lpstr>Course Outline</vt:lpstr>
      <vt:lpstr>Required Textbook</vt:lpstr>
      <vt:lpstr>Campus Logistics</vt:lpstr>
      <vt:lpstr>Opening delays or cancellations</vt:lpstr>
      <vt:lpstr>Class Schedule CMP 051 XML Introduction – CRN 25544</vt:lpstr>
      <vt:lpstr>Class Schedule</vt:lpstr>
      <vt:lpstr>Class Schedule</vt:lpstr>
      <vt:lpstr>Class Schedule</vt:lpstr>
      <vt:lpstr>Class Evaluation</vt:lpstr>
    </vt:vector>
  </TitlesOfParts>
  <Company>BWGM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ITI 133 HTML5  Desktop and  Mobile  Level I</dc:title>
  <dc:creator>Professor Burnett</dc:creator>
  <cp:lastModifiedBy>Professor Burnett</cp:lastModifiedBy>
  <cp:revision>11</cp:revision>
  <dcterms:created xsi:type="dcterms:W3CDTF">2015-01-17T12:40:41Z</dcterms:created>
  <dcterms:modified xsi:type="dcterms:W3CDTF">2015-10-10T11:06:09Z</dcterms:modified>
</cp:coreProperties>
</file>