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2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690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C614E1-43C6-4BA8-B1D3-DCC7DF35E70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E04C6B-A70F-49CA-B511-7DFDEA8CD11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C8A4890-CBA0-4812-B2E4-5005794E82D4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3B8E8A-A83A-4A86-90EC-B30F3F966DC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1AAA9FA-B277-4188-9645-DB017F9989C6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A61B-707B-4EF5-A4C9-24E8B840918D}" type="datetime1">
              <a:rPr lang="en-US" smtClean="0"/>
              <a:t>1/20/2015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7C7-36F9-4935-B987-9600FD5B61BA}" type="datetime1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775-E0EA-4DCB-9402-FF5557D2ADCA}" type="datetime1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F676-3F9C-425B-9093-4054CF842F40}" type="datetime1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0F2-8F4A-4B11-A1F6-1D2286B59615}" type="datetime1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FEEE-349B-4EAB-905B-C3EDC7F73B18}" type="datetime1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F0DE-D23C-47AA-B4E0-33B9F601A10F}" type="datetime1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BAE-AFFB-4A84-BEFB-00606283DD36}" type="datetime1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1C5-9AA0-4405-B93C-13B562819393}" type="datetime1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752F4-780B-4A3D-981C-CEA79B4EE90B}" type="datetime1">
              <a:rPr lang="en-US" smtClean="0"/>
              <a:t>1/20/2015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ebdb.montgomerycollege.edu/internet/wdceevals/wdceevals.cf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rl.burnett@montgomerycollege.edu" TargetMode="External"/><Relationship Id="rId2" Type="http://schemas.openxmlformats.org/officeDocument/2006/relationships/hyperlink" Target="mailto:profburnett@liv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8150"/>
            <a:ext cx="7851648" cy="3429000"/>
          </a:xfrm>
        </p:spPr>
        <p:txBody>
          <a:bodyPr anchor="t"/>
          <a:lstStyle/>
          <a:p>
            <a:r>
              <a:rPr lang="en-US" dirty="0" smtClean="0"/>
              <a:t>CMP 051</a:t>
            </a:r>
            <a:br>
              <a:rPr lang="en-US" dirty="0" smtClean="0"/>
            </a:br>
            <a:r>
              <a:rPr lang="en-US" dirty="0" smtClean="0"/>
              <a:t>XML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 </a:t>
            </a:r>
            <a:r>
              <a:rPr lang="en-US" sz="1800"/>
              <a:t>- </a:t>
            </a:r>
            <a:r>
              <a:rPr lang="en-US" sz="1800" smtClean="0"/>
              <a:t>Overview</a:t>
            </a:r>
            <a:endParaRPr lang="en-US" sz="1800" dirty="0"/>
          </a:p>
          <a:p>
            <a:r>
              <a:rPr lang="en-US" sz="1800" dirty="0" smtClean="0"/>
              <a:t>http://www.profburnett.com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>
                <a:ea typeface="ＭＳ Ｐゴシック" charset="0"/>
                <a:cs typeface="ＭＳ Ｐゴシック" charset="0"/>
              </a:rPr>
              <a:t>Opening delays or cancellations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0182"/>
            <a:ext cx="9144000" cy="3144441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en-US" dirty="0"/>
              <a:t>	In case of inclement weather or other catastrophes, please check the Montgomery College Web Site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www.montgomerycollege.edu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or call 240-567-5000 for class </a:t>
            </a:r>
            <a:br>
              <a:rPr lang="en-US" dirty="0"/>
            </a:br>
            <a:r>
              <a:rPr lang="en-US" dirty="0"/>
              <a:t>delays or cancellations.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71FE-8FCD-4E6B-8F9E-A2E0D3683212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0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Class </a:t>
            </a:r>
            <a:r>
              <a:rPr lang="en-US" sz="2400" dirty="0" smtClean="0"/>
              <a:t>Schedule</a:t>
            </a:r>
            <a:br>
              <a:rPr lang="en-US" sz="2400" dirty="0" smtClean="0"/>
            </a:br>
            <a:r>
              <a:rPr lang="en-US" sz="2400" dirty="0" smtClean="0"/>
              <a:t>CMP 051 XML Introduction – CRN 35048</a:t>
            </a:r>
            <a:endParaRPr lang="en-US" sz="24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872170"/>
              </p:ext>
            </p:extLst>
          </p:nvPr>
        </p:nvGraphicFramePr>
        <p:xfrm>
          <a:off x="457200" y="1657350"/>
          <a:ext cx="8229600" cy="20650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Date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Hours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effectLst/>
                          <a:latin typeface="+mj-lt"/>
                        </a:rPr>
                        <a:t>March 9, 2015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March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11, 2015 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Wednesday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37338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Spring Break - No</a:t>
                      </a:r>
                      <a:r>
                        <a:rPr lang="en-US" sz="14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Classes March 16 – 20 </a:t>
                      </a:r>
                      <a:endParaRPr lang="en-US" sz="1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85999" marR="85999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March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23, 2015 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March </a:t>
                      </a:r>
                      <a:r>
                        <a:rPr lang="en-US" sz="1400" b="1" dirty="0" smtClean="0">
                          <a:latin typeface="+mj-lt"/>
                        </a:rPr>
                        <a:t>25, 2015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Wednesday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March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28, 2015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Saturday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</a:rPr>
                        <a:t>9:30 am - 12:30 pm</a:t>
                      </a:r>
                    </a:p>
                  </a:txBody>
                  <a:tcPr marL="85999" marR="85999" marT="34290" marB="34290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24D4-0067-4FB0-84FD-78E6D6878269}" type="datetime1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52473" y="3881697"/>
            <a:ext cx="403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All Classes meet in the Rockville, HU 321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7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000" dirty="0" smtClean="0">
                <a:ea typeface="ＭＳ Ｐゴシック" pitchFamily="34" charset="-128"/>
              </a:rPr>
              <a:t>Session I </a:t>
            </a:r>
            <a:r>
              <a:rPr lang="en-US" sz="2000" dirty="0">
                <a:ea typeface="ＭＳ Ｐゴシック" pitchFamily="34" charset="-128"/>
              </a:rPr>
              <a:t>– Monday, </a:t>
            </a:r>
            <a:r>
              <a:rPr lang="en-US" sz="2000" dirty="0" smtClean="0"/>
              <a:t>March 9</a:t>
            </a:r>
            <a:r>
              <a:rPr lang="en-US" sz="2000" dirty="0"/>
              <a:t>, 2015</a:t>
            </a: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 Course Overview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 </a:t>
            </a:r>
            <a:r>
              <a:rPr lang="en-US" sz="1600" dirty="0">
                <a:ea typeface="ＭＳ Ｐゴシック" pitchFamily="34" charset="-128"/>
              </a:rPr>
              <a:t>XML Introduction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1 - Writing </a:t>
            </a:r>
            <a:r>
              <a:rPr lang="en-US" sz="1600" dirty="0" smtClean="0">
                <a:ea typeface="ＭＳ Ｐゴシック" pitchFamily="34" charset="-128"/>
              </a:rPr>
              <a:t>XML</a:t>
            </a:r>
            <a:br>
              <a:rPr lang="en-US" sz="1600" dirty="0" smtClean="0">
                <a:ea typeface="ＭＳ Ｐゴシック" pitchFamily="34" charset="-128"/>
              </a:rPr>
            </a:br>
            <a:endParaRPr lang="en-US" sz="16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Session </a:t>
            </a:r>
            <a:r>
              <a:rPr lang="en-US" sz="2000" dirty="0" smtClean="0">
                <a:ea typeface="ＭＳ Ｐゴシック" pitchFamily="34" charset="-128"/>
              </a:rPr>
              <a:t>II  - </a:t>
            </a:r>
            <a:r>
              <a:rPr lang="en-US" sz="2000" dirty="0">
                <a:ea typeface="ＭＳ Ｐゴシック" pitchFamily="34" charset="-128"/>
              </a:rPr>
              <a:t>Wednesday, </a:t>
            </a:r>
            <a:r>
              <a:rPr lang="en-US" sz="2000" dirty="0" smtClean="0"/>
              <a:t>March 11</a:t>
            </a:r>
            <a:r>
              <a:rPr lang="en-US" sz="2000" dirty="0"/>
              <a:t>, 2015 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 smtClean="0">
                <a:ea typeface="ＭＳ Ｐゴシック" pitchFamily="34" charset="-128"/>
              </a:rPr>
              <a:t>  2 </a:t>
            </a:r>
            <a:r>
              <a:rPr lang="en-US" sz="1600" dirty="0">
                <a:ea typeface="ＭＳ Ｐゴシック" pitchFamily="34" charset="-128"/>
              </a:rPr>
              <a:t>- </a:t>
            </a:r>
            <a:r>
              <a:rPr lang="en-US" sz="1600" dirty="0" smtClean="0">
                <a:ea typeface="ＭＳ Ｐゴシック" pitchFamily="34" charset="-128"/>
              </a:rPr>
              <a:t>XSL</a:t>
            </a:r>
            <a:endParaRPr lang="en-US" sz="16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  3 </a:t>
            </a:r>
            <a:r>
              <a:rPr lang="en-US" sz="1600" dirty="0">
                <a:ea typeface="ＭＳ Ｐゴシック" pitchFamily="34" charset="-128"/>
              </a:rPr>
              <a:t>- XPath Patterns &amp; Expressions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 smtClean="0">
                <a:ea typeface="ＭＳ Ｐゴシック" pitchFamily="34" charset="-128"/>
              </a:rPr>
              <a:t>  4 - </a:t>
            </a:r>
            <a:r>
              <a:rPr lang="en-US" sz="1600" dirty="0">
                <a:ea typeface="ＭＳ Ｐゴシック" pitchFamily="34" charset="-128"/>
              </a:rPr>
              <a:t>XPath Functions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15 - XPath </a:t>
            </a:r>
            <a:r>
              <a:rPr lang="en-US" sz="1600" dirty="0" smtClean="0">
                <a:ea typeface="ＭＳ Ｐゴシック" pitchFamily="34" charset="-128"/>
              </a:rPr>
              <a:t>2.0</a:t>
            </a:r>
          </a:p>
          <a:p>
            <a:pPr lvl="1"/>
            <a:r>
              <a:rPr lang="en-US" sz="1600" dirty="0"/>
              <a:t>Chapter 12 - XML Namespaces</a:t>
            </a:r>
          </a:p>
          <a:p>
            <a:pPr lvl="1"/>
            <a:r>
              <a:rPr lang="en-US" sz="1600" dirty="0"/>
              <a:t>Chapter 13 - Using Namespaces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16 - XQuery 1.0</a:t>
            </a: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Chapter 14 - XSLT 2.0</a:t>
            </a:r>
          </a:p>
          <a:p>
            <a:pPr lvl="1">
              <a:defRPr/>
            </a:pPr>
            <a:r>
              <a:rPr lang="en-US" sz="1600" smtClean="0">
                <a:ea typeface="ＭＳ Ｐゴシック" pitchFamily="34" charset="-128"/>
              </a:rPr>
              <a:t>Chapter   5 </a:t>
            </a:r>
            <a:r>
              <a:rPr lang="en-US" sz="1600" dirty="0">
                <a:ea typeface="ＭＳ Ｐゴシック" pitchFamily="34" charset="-128"/>
              </a:rPr>
              <a:t>- XSL-FO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C9B3-8C68-41C1-BE45-1B3157751F46}" type="datetime1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900" dirty="0" smtClean="0"/>
              <a:t>Session III – </a:t>
            </a:r>
            <a:r>
              <a:rPr lang="en-US" sz="2900" dirty="0">
                <a:ea typeface="ＭＳ Ｐゴシック" pitchFamily="34" charset="-128"/>
              </a:rPr>
              <a:t>Monday</a:t>
            </a:r>
            <a:r>
              <a:rPr lang="en-US" sz="2900" dirty="0"/>
              <a:t>, March 23, 2015 </a:t>
            </a:r>
          </a:p>
          <a:p>
            <a:pPr lvl="1"/>
            <a:r>
              <a:rPr lang="en-US" sz="2300" dirty="0"/>
              <a:t>Chapter 6 - Creating DTD</a:t>
            </a:r>
          </a:p>
          <a:p>
            <a:pPr lvl="1"/>
            <a:r>
              <a:rPr lang="en-US" sz="2300" dirty="0" smtClean="0"/>
              <a:t>Chapter </a:t>
            </a:r>
            <a:r>
              <a:rPr lang="en-US" sz="2300" dirty="0"/>
              <a:t>7 - Entities and Notations in DTDs</a:t>
            </a:r>
          </a:p>
          <a:p>
            <a:pPr lvl="1"/>
            <a:r>
              <a:rPr lang="en-US" sz="2300" dirty="0" smtClean="0"/>
              <a:t>Chapter </a:t>
            </a:r>
            <a:r>
              <a:rPr lang="en-US" sz="2300" dirty="0"/>
              <a:t>8 - Validating and </a:t>
            </a:r>
            <a:r>
              <a:rPr lang="en-US" sz="2300" dirty="0" smtClean="0"/>
              <a:t>Using DTD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r>
              <a:rPr lang="en-US" sz="2900" dirty="0" smtClean="0"/>
              <a:t>Session IV – </a:t>
            </a:r>
            <a:r>
              <a:rPr lang="en-US" sz="2900" dirty="0">
                <a:ea typeface="ＭＳ Ｐゴシック" pitchFamily="34" charset="-128"/>
              </a:rPr>
              <a:t>Wednesday</a:t>
            </a:r>
            <a:r>
              <a:rPr lang="en-US" sz="2900" dirty="0"/>
              <a:t>, </a:t>
            </a:r>
            <a:r>
              <a:rPr lang="en-US" sz="2900" dirty="0">
                <a:solidFill>
                  <a:schemeClr val="dk1"/>
                </a:solidFill>
              </a:rPr>
              <a:t>March </a:t>
            </a:r>
            <a:r>
              <a:rPr lang="en-US" sz="2900" dirty="0"/>
              <a:t>25, 2015</a:t>
            </a:r>
          </a:p>
          <a:p>
            <a:pPr lvl="1"/>
            <a:r>
              <a:rPr lang="en-US" sz="2300" dirty="0"/>
              <a:t>Chapter 9 - XML Schema Definition (XSD)</a:t>
            </a:r>
          </a:p>
          <a:p>
            <a:pPr lvl="1"/>
            <a:r>
              <a:rPr lang="en-US" sz="2300" dirty="0" smtClean="0"/>
              <a:t>Chapter </a:t>
            </a:r>
            <a:r>
              <a:rPr lang="en-US" sz="2300" dirty="0"/>
              <a:t>10 - Defining Simple Types</a:t>
            </a:r>
          </a:p>
          <a:p>
            <a:pPr lvl="1"/>
            <a:r>
              <a:rPr lang="en-US" sz="2300" dirty="0" smtClean="0"/>
              <a:t>Chapter </a:t>
            </a:r>
            <a:r>
              <a:rPr lang="en-US" sz="2300" dirty="0"/>
              <a:t>11 - Defining Complex </a:t>
            </a:r>
            <a:r>
              <a:rPr lang="en-US" sz="2300" dirty="0" smtClean="0"/>
              <a:t>Types</a:t>
            </a:r>
            <a:endParaRPr lang="en-US" sz="23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4095-E781-4C64-8910-3B1D44E9482C}" type="datetime1">
              <a:rPr lang="en-US" smtClean="0"/>
              <a:t>1/20/2015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Session V – Saturday, </a:t>
            </a:r>
            <a:r>
              <a:rPr lang="en-US" sz="2800" dirty="0">
                <a:solidFill>
                  <a:schemeClr val="dk1"/>
                </a:solidFill>
              </a:rPr>
              <a:t>March </a:t>
            </a:r>
            <a:r>
              <a:rPr lang="en-US" sz="2800" dirty="0"/>
              <a:t>25, 2015</a:t>
            </a:r>
          </a:p>
          <a:p>
            <a:pPr lvl="1"/>
            <a:r>
              <a:rPr lang="en-US" sz="1900" dirty="0" smtClean="0"/>
              <a:t>Asynchronous </a:t>
            </a:r>
            <a:r>
              <a:rPr lang="en-US" sz="1900" dirty="0"/>
              <a:t>JavaScript (AJAX)</a:t>
            </a:r>
          </a:p>
          <a:p>
            <a:pPr lvl="1"/>
            <a:r>
              <a:rPr lang="en-US" sz="1900" dirty="0" smtClean="0"/>
              <a:t>Really </a:t>
            </a:r>
            <a:r>
              <a:rPr lang="en-US" sz="1900" dirty="0"/>
              <a:t>Simple Syndication (RSS)</a:t>
            </a:r>
          </a:p>
          <a:p>
            <a:pPr lvl="1"/>
            <a:r>
              <a:rPr lang="en-US" sz="1900" dirty="0" smtClean="0"/>
              <a:t>Simple </a:t>
            </a:r>
            <a:r>
              <a:rPr lang="en-US" sz="1900" dirty="0"/>
              <a:t>Object Access Protocol (SOAP)</a:t>
            </a:r>
          </a:p>
          <a:p>
            <a:pPr lvl="1"/>
            <a:r>
              <a:rPr lang="en-US" sz="1900" dirty="0" smtClean="0"/>
              <a:t>Web </a:t>
            </a:r>
            <a:r>
              <a:rPr lang="en-US" sz="1900" dirty="0"/>
              <a:t>Services Description Language (WSDL)</a:t>
            </a:r>
          </a:p>
          <a:p>
            <a:pPr lvl="1"/>
            <a:r>
              <a:rPr lang="en-US" sz="1900" dirty="0" smtClean="0"/>
              <a:t>Keyhole </a:t>
            </a:r>
            <a:r>
              <a:rPr lang="en-US" sz="1900" dirty="0"/>
              <a:t>Markup Language (KML)</a:t>
            </a:r>
          </a:p>
          <a:p>
            <a:pPr lvl="1"/>
            <a:r>
              <a:rPr lang="en-US" sz="1900" dirty="0" smtClean="0"/>
              <a:t>Geographic </a:t>
            </a:r>
            <a:r>
              <a:rPr lang="en-US" sz="1900" dirty="0"/>
              <a:t>Markup </a:t>
            </a:r>
            <a:r>
              <a:rPr lang="en-US" sz="1900" dirty="0" err="1"/>
              <a:t>Langusge</a:t>
            </a:r>
            <a:r>
              <a:rPr lang="en-US" sz="1900" dirty="0"/>
              <a:t> (GML)</a:t>
            </a:r>
          </a:p>
          <a:p>
            <a:pPr lvl="1"/>
            <a:r>
              <a:rPr lang="en-US" sz="1900" dirty="0" smtClean="0"/>
              <a:t>Open </a:t>
            </a:r>
            <a:r>
              <a:rPr lang="en-US" sz="1900" dirty="0"/>
              <a:t>Document Format (ODF)</a:t>
            </a:r>
          </a:p>
          <a:p>
            <a:pPr lvl="1"/>
            <a:r>
              <a:rPr lang="en-US" sz="1900" dirty="0" smtClean="0"/>
              <a:t>Office </a:t>
            </a:r>
            <a:r>
              <a:rPr lang="en-US" sz="1900" dirty="0"/>
              <a:t>Open XML (OOXML</a:t>
            </a:r>
            <a:r>
              <a:rPr lang="en-US" sz="1900" dirty="0" smtClean="0"/>
              <a:t>)</a:t>
            </a:r>
          </a:p>
          <a:p>
            <a:pPr lvl="1"/>
            <a:r>
              <a:rPr lang="en-US" sz="1900" dirty="0" smtClean="0"/>
              <a:t>Open Lab</a:t>
            </a:r>
            <a:endParaRPr lang="en-US" sz="19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WD&amp;CE Course Evaluation Form</a:t>
            </a:r>
          </a:p>
          <a:p>
            <a:r>
              <a:rPr lang="en-US" sz="1800" dirty="0">
                <a:hlinkClick r:id="rId3"/>
              </a:rPr>
              <a:t>http://webdb.montgomerycollege.edu/internet/wdceevals/wdceevals.cfm  </a:t>
            </a:r>
            <a:endParaRPr lang="en-US" sz="1800" dirty="0"/>
          </a:p>
          <a:p>
            <a:r>
              <a:rPr lang="en-US" dirty="0"/>
              <a:t>Course Name: </a:t>
            </a:r>
            <a:r>
              <a:rPr lang="en-US" dirty="0" smtClean="0"/>
              <a:t>XML Introduction</a:t>
            </a:r>
          </a:p>
          <a:p>
            <a:r>
              <a:rPr lang="en-US" dirty="0" smtClean="0"/>
              <a:t>Course </a:t>
            </a:r>
            <a:r>
              <a:rPr lang="en-US" dirty="0"/>
              <a:t>CRN: </a:t>
            </a:r>
            <a:r>
              <a:rPr lang="en-US" dirty="0" smtClean="0"/>
              <a:t>35048</a:t>
            </a:r>
          </a:p>
          <a:p>
            <a:r>
              <a:rPr lang="en-US" dirty="0" smtClean="0"/>
              <a:t>Course </a:t>
            </a:r>
            <a:r>
              <a:rPr lang="en-US" dirty="0"/>
              <a:t>Start Date: 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sz="2400" dirty="0">
                <a:cs typeface="Arial" charset="0"/>
              </a:rPr>
              <a:t>March 9, 2015</a:t>
            </a:r>
          </a:p>
          <a:p>
            <a:r>
              <a:rPr lang="en-US" dirty="0" smtClean="0"/>
              <a:t>Course </a:t>
            </a:r>
            <a:r>
              <a:rPr lang="en-US" dirty="0"/>
              <a:t>Instructor: Carl Burnett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AA79-4465-402D-A4EA-C248FE6A5C6D}" type="datetime1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9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Class Outline</a:t>
            </a:r>
          </a:p>
          <a:p>
            <a:pPr eaLnBrk="1" hangingPunct="1"/>
            <a:r>
              <a:rPr lang="en-US" dirty="0" smtClean="0"/>
              <a:t>Review Class Website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Instructor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Carl Burnett</a:t>
            </a:r>
          </a:p>
          <a:p>
            <a:r>
              <a:rPr lang="en-US" sz="2400" dirty="0" smtClean="0"/>
              <a:t>Instructor with MCC since 2007</a:t>
            </a:r>
          </a:p>
          <a:p>
            <a:r>
              <a:rPr lang="en-US" sz="2400" dirty="0" smtClean="0"/>
              <a:t>Also teaches at JHU &amp; CTC</a:t>
            </a:r>
          </a:p>
          <a:p>
            <a:r>
              <a:rPr lang="en-US" sz="2400" dirty="0" smtClean="0"/>
              <a:t>Military 22 Years – Corps of Engineers</a:t>
            </a:r>
          </a:p>
          <a:p>
            <a:r>
              <a:rPr lang="en-US" sz="2400" dirty="0" smtClean="0"/>
              <a:t>IT Contractor 20 Years (BAH, GD, Independent)</a:t>
            </a:r>
          </a:p>
          <a:p>
            <a:r>
              <a:rPr lang="en-US" sz="2400" dirty="0" smtClean="0">
                <a:hlinkClick r:id="rId2"/>
              </a:rPr>
              <a:t>profburnett@live.com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carl.burnett@montgomerycollege.edu</a:t>
            </a:r>
            <a:endParaRPr lang="en-US" sz="2400" dirty="0" smtClean="0"/>
          </a:p>
          <a:p>
            <a:r>
              <a:rPr lang="en-US" sz="2400" dirty="0"/>
              <a:t>240.696.1906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8F92-DF8E-4902-ACB8-AFF00C617CF6}" type="datetime1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429C81B3-CAE1-4191-B45D-B78E7F2838A6}" type="slidenum">
              <a:rPr lang="en-US" smtClean="0"/>
              <a:pPr/>
              <a:t>3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188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Introduce Yourselves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Name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Job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What do you to expect from course?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8FE8-CAF4-4048-86A6-CBA142201DE1}" type="datetime1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4400" dirty="0"/>
              <a:t>Administrative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Announcements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45DAC-026F-4204-81A1-91C80F582BCC}" type="datetime1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Attendance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en-US" dirty="0"/>
              <a:t>Please fill out the Name Verification </a:t>
            </a:r>
            <a:r>
              <a:rPr lang="en-US" dirty="0" smtClean="0"/>
              <a:t>Sheet.</a:t>
            </a:r>
            <a:endParaRPr lang="en-US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 smtClean="0"/>
              <a:t>Attendance </a:t>
            </a:r>
            <a:r>
              <a:rPr lang="en-US" dirty="0"/>
              <a:t>will be called at the start of each class.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/>
              <a:t>If you come in late, please see me during the break to make sure you are accounted for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CD9-A4CC-4770-A9FE-D87A3984CA5B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Course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attend 80% of the classes.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 err="1"/>
              <a:t>WebLEAP/TechLEAP</a:t>
            </a:r>
            <a:r>
              <a:rPr lang="en-US" dirty="0"/>
              <a:t> students are required to complete the lab assignment.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4464-8A5B-4592-B129-13E0A5F5DFD7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Required Textbook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Title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 smtClean="0"/>
              <a:t>XML</a:t>
            </a: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Author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/>
              <a:t>GOLDBERG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Edition: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2nd 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Published Date: </a:t>
            </a:r>
            <a:r>
              <a:rPr lang="en-US" sz="2400" dirty="0" smtClean="0"/>
              <a:t>2009</a:t>
            </a: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ISBN13: </a:t>
            </a:r>
            <a:r>
              <a:rPr lang="en-US" sz="2400" dirty="0" smtClean="0"/>
              <a:t>9780321559678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 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Publisher: PEARSON</a:t>
            </a:r>
          </a:p>
          <a:p>
            <a:pPr>
              <a:buNone/>
              <a:defRPr/>
            </a:pPr>
            <a:endParaRPr lang="en-US" sz="1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7137-1157-4BA4-ADB4-612B7F52EEBE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Campus Logistics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Restrooms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Vending Machines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Bookstore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C059-ECED-4888-9AC0-129DEC43E388}" type="datetime1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60</TotalTime>
  <Words>488</Words>
  <Application>Microsoft Office PowerPoint</Application>
  <PresentationFormat>On-screen Show (16:9)</PresentationFormat>
  <Paragraphs>155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ProfBurnett</vt:lpstr>
      <vt:lpstr>CMP 051 XML Introduction</vt:lpstr>
      <vt:lpstr>Outline</vt:lpstr>
      <vt:lpstr>Instructor Info</vt:lpstr>
      <vt:lpstr> Introduce Yourselves</vt:lpstr>
      <vt:lpstr>Administrative  Announcements</vt:lpstr>
      <vt:lpstr>Attendance</vt:lpstr>
      <vt:lpstr>Course Outline</vt:lpstr>
      <vt:lpstr>Required Textbook</vt:lpstr>
      <vt:lpstr>Campus Logistics</vt:lpstr>
      <vt:lpstr>Opening delays or cancellations</vt:lpstr>
      <vt:lpstr>Class Schedule CMP 051 XML Introduction – CRN 35048</vt:lpstr>
      <vt:lpstr>Class Schedule</vt:lpstr>
      <vt:lpstr>Class Schedule</vt:lpstr>
      <vt:lpstr>Class Schedule</vt:lpstr>
      <vt:lpstr>Class Evaluation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Professor Burnett</cp:lastModifiedBy>
  <cp:revision>10</cp:revision>
  <dcterms:created xsi:type="dcterms:W3CDTF">2015-01-17T12:40:41Z</dcterms:created>
  <dcterms:modified xsi:type="dcterms:W3CDTF">2015-01-20T13:50:28Z</dcterms:modified>
</cp:coreProperties>
</file>