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65" r:id="rId3"/>
    <p:sldId id="263" r:id="rId4"/>
    <p:sldId id="258" r:id="rId5"/>
    <p:sldId id="294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93" r:id="rId14"/>
    <p:sldId id="290" r:id="rId15"/>
    <p:sldId id="291" r:id="rId16"/>
    <p:sldId id="292" r:id="rId17"/>
    <p:sldId id="259" r:id="rId18"/>
    <p:sldId id="260" r:id="rId19"/>
    <p:sldId id="272" r:id="rId20"/>
    <p:sldId id="281" r:id="rId21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59948"/>
          </a:xfrm>
        </p:spPr>
        <p:txBody>
          <a:bodyPr>
            <a:normAutofit/>
          </a:bodyPr>
          <a:lstStyle/>
          <a:p>
            <a:r>
              <a:rPr lang="en-US" sz="1800" dirty="0"/>
              <a:t>Session I - Introduction</a:t>
            </a:r>
          </a:p>
          <a:p>
            <a:r>
              <a:rPr lang="en-US" sz="1800" dirty="0"/>
              <a:t>http://www.profburnett.com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XML removed 2 constraints from SGML and HTML</a:t>
            </a:r>
          </a:p>
          <a:p>
            <a:pPr lvl="1"/>
            <a:r>
              <a:rPr lang="en-US"/>
              <a:t>Dependence on inflexible document markup language (HTML) with predefined tags and semantics</a:t>
            </a:r>
          </a:p>
          <a:p>
            <a:pPr lvl="1"/>
            <a:r>
              <a:rPr lang="en-US"/>
              <a:t>SGML is complex and allows many powerful options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F5FC-FE52-48D2-9E97-3FFE03FFAA99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Data interchange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</a:rPr>
              <a:t>Provides structure for storing data in text format, which can be used as a standard format for data interchange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Extensibility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</a:rPr>
              <a:t>Provides the ability to develop specific and unique tags 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Smart searches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</a:rPr>
              <a:t>Provides high-precision searching in Web environments</a:t>
            </a:r>
            <a:r>
              <a:rPr lang="en-US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Granular updates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</a:rPr>
              <a:t>Provides faster updates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A7D8-C47E-45B2-A2DB-8D21C61B4997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8066"/>
            <a:ext cx="8229600" cy="5958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XML-Based </a:t>
            </a:r>
            <a:r>
              <a:rPr lang="en-US" dirty="0"/>
              <a:t>L</a:t>
            </a:r>
            <a:r>
              <a:rPr lang="en-US" dirty="0" smtClean="0"/>
              <a:t>anguages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EA17-B89B-4071-9BE8-FBF7A70466AC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8913"/>
              </p:ext>
            </p:extLst>
          </p:nvPr>
        </p:nvGraphicFramePr>
        <p:xfrm>
          <a:off x="419100" y="1200150"/>
          <a:ext cx="8305800" cy="333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/>
                <a:gridCol w="701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Language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Description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CDF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Channel Definition Format – First real world application</a:t>
                      </a:r>
                      <a:r>
                        <a:rPr lang="en-US" sz="1400" baseline="0" dirty="0" smtClean="0">
                          <a:latin typeface="+mj-lt"/>
                        </a:rPr>
                        <a:t> of XML (Microsoft Developed)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Chemical Markup Language</a:t>
                      </a:r>
                      <a:r>
                        <a:rPr lang="en-US" sz="1400" baseline="0" dirty="0" smtClean="0">
                          <a:latin typeface="+mj-lt"/>
                        </a:rPr>
                        <a:t> – Allows for the conversion of current files in structure documents and provide precise location of information in files.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EIL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Extensible Indexing</a:t>
                      </a:r>
                      <a:r>
                        <a:rPr lang="en-US" sz="1400" baseline="0" dirty="0" smtClean="0">
                          <a:latin typeface="+mj-lt"/>
                        </a:rPr>
                        <a:t> Language – Looks at the tag in a document and assigns the content between the tags in a searchable fields.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ETD-ML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Electronic Thesis</a:t>
                      </a:r>
                      <a:r>
                        <a:rPr lang="en-US" sz="1400" baseline="0" dirty="0" smtClean="0">
                          <a:latin typeface="+mj-lt"/>
                        </a:rPr>
                        <a:t> &amp; Dissertation Markup Language – Converts theses from MS Word into SGML/XML.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+mj-lt"/>
                        </a:rPr>
                        <a:t>FlowML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XML-based format</a:t>
                      </a:r>
                      <a:r>
                        <a:rPr lang="en-US" sz="1400" baseline="0" dirty="0" smtClean="0">
                          <a:latin typeface="+mj-lt"/>
                        </a:rPr>
                        <a:t> for musical notation; a format for storing audio synthesis diagrams for synthesizers.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ITML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Information</a:t>
                      </a:r>
                      <a:r>
                        <a:rPr lang="en-US" sz="1400" baseline="0" dirty="0" smtClean="0">
                          <a:latin typeface="+mj-lt"/>
                        </a:rPr>
                        <a:t> Technology Markup Language – Set of specification for protocols, message formats and best practices.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74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8066"/>
            <a:ext cx="8229600" cy="5958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XML-Based </a:t>
            </a:r>
            <a:r>
              <a:rPr lang="en-US" dirty="0"/>
              <a:t>L</a:t>
            </a:r>
            <a:r>
              <a:rPr lang="en-US" dirty="0" smtClean="0"/>
              <a:t>anguages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EA17-B89B-4071-9BE8-FBF7A70466AC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17271"/>
              </p:ext>
            </p:extLst>
          </p:nvPr>
        </p:nvGraphicFramePr>
        <p:xfrm>
          <a:off x="419100" y="1200150"/>
          <a:ext cx="8305800" cy="3037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/>
                <a:gridCol w="701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Language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Description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MathML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Mathematical Markup Language – Methodology for describing mathematical notations.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SMIL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Synchronized Multimedia Integration Language – Designe</a:t>
                      </a:r>
                      <a:r>
                        <a:rPr lang="en-US" sz="1400" baseline="0" dirty="0" smtClean="0">
                          <a:latin typeface="+mj-lt"/>
                        </a:rPr>
                        <a:t>d to integrate multimedia object into a synchronized presentation.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VXML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Voice</a:t>
                      </a:r>
                      <a:r>
                        <a:rPr lang="en-US" sz="1400" baseline="0" dirty="0" smtClean="0">
                          <a:latin typeface="+mj-lt"/>
                        </a:rPr>
                        <a:t> Extensible Markup Language – Allow integration with the Internet through Voice-Recognition technology.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XHTML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HTML 4.01 written as an XML application.</a:t>
                      </a:r>
                      <a:r>
                        <a:rPr lang="en-US" sz="1400" baseline="0" dirty="0" smtClean="0">
                          <a:latin typeface="+mj-lt"/>
                        </a:rPr>
                        <a:t>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XSL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Extensible</a:t>
                      </a:r>
                      <a:r>
                        <a:rPr lang="en-US" sz="1400" baseline="0" dirty="0" smtClean="0">
                          <a:latin typeface="+mj-lt"/>
                        </a:rPr>
                        <a:t> Stylesheet Language – The style standard for XML documents.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XSLT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Extensible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Stylesheet Language Transformation – Used to transform XML documents into other types of XML documents.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and XML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World Wide Web Consortium (W3C)</a:t>
            </a:r>
          </a:p>
          <a:p>
            <a:pPr lvl="1"/>
            <a:r>
              <a:rPr lang="en-US">
                <a:sym typeface="Symbol" pitchFamily="18" charset="2"/>
              </a:rPr>
              <a:t>Founded in 1994 by Tim Berners-Lee</a:t>
            </a:r>
          </a:p>
          <a:p>
            <a:pPr lvl="1"/>
            <a:r>
              <a:rPr lang="en-US">
                <a:sym typeface="Symbol" pitchFamily="18" charset="2"/>
              </a:rPr>
              <a:t>Purpose:</a:t>
            </a:r>
          </a:p>
          <a:p>
            <a:pPr lvl="2"/>
            <a:r>
              <a:rPr lang="en-US">
                <a:sym typeface="Symbol" pitchFamily="18" charset="2"/>
              </a:rPr>
              <a:t>To develop interoperable technologies to promote the WWW as a forum for information, commerce, communication, and collective understanding</a:t>
            </a:r>
          </a:p>
          <a:p>
            <a:pPr lvl="2"/>
            <a:r>
              <a:rPr lang="en-US">
                <a:sym typeface="Symbol" pitchFamily="18" charset="2"/>
              </a:rPr>
              <a:t>To act as a referee among those who propose or develop standards in the rapidly changing Web universe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A9495-5A90-4CBF-B8C4-CCCFB4280010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and XML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XML shall be easily implemented over the Internet</a:t>
            </a:r>
          </a:p>
          <a:p>
            <a:r>
              <a:rPr lang="en-US">
                <a:sym typeface="Symbol" pitchFamily="18" charset="2"/>
              </a:rPr>
              <a:t>XML shall support a wide variety of applications</a:t>
            </a:r>
          </a:p>
          <a:p>
            <a:r>
              <a:rPr lang="en-US">
                <a:sym typeface="Symbol" pitchFamily="18" charset="2"/>
              </a:rPr>
              <a:t>XML shall be compatible SGML</a:t>
            </a:r>
          </a:p>
          <a:p>
            <a:r>
              <a:rPr lang="en-US">
                <a:sym typeface="Symbol" pitchFamily="18" charset="2"/>
              </a:rPr>
              <a:t>XML documents shall be legible to humans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FA3B-0214-4D87-92D7-E1A01DFE69F8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W3C and XML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XML document design shall be prepared quickly</a:t>
            </a:r>
          </a:p>
          <a:p>
            <a:r>
              <a:rPr lang="en-US">
                <a:sym typeface="Symbol" pitchFamily="18" charset="2"/>
              </a:rPr>
              <a:t>XML document design shall be formal and concise</a:t>
            </a:r>
          </a:p>
          <a:p>
            <a:r>
              <a:rPr lang="en-US">
                <a:sym typeface="Symbol" pitchFamily="18" charset="2"/>
              </a:rPr>
              <a:t>XML documents shall be easy to create</a:t>
            </a:r>
          </a:p>
          <a:p>
            <a:r>
              <a:rPr lang="en-US">
                <a:sym typeface="Symbol" pitchFamily="18" charset="2"/>
              </a:rPr>
              <a:t>XML markup is not required to be terse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C30E-1581-4CD0-82DC-3D46FB18BA94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as a </a:t>
            </a:r>
            <a:r>
              <a:rPr lang="en-US" dirty="0" err="1" smtClean="0"/>
              <a:t>Metalanguage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Create other XML-based languages</a:t>
            </a:r>
            <a:endParaRPr lang="en-US"/>
          </a:p>
          <a:p>
            <a:r>
              <a:rPr lang="en-US">
                <a:cs typeface="Times New Roman" charset="0"/>
              </a:rPr>
              <a:t>Create specific documents or files unique to the developer, organization, or industry</a:t>
            </a:r>
            <a:endParaRPr lang="en-US" sz="3600"/>
          </a:p>
          <a:p>
            <a:r>
              <a:rPr lang="en-US">
                <a:cs typeface="Times New Roman" charset="0"/>
              </a:rPr>
              <a:t>Create your own XML elements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as a </a:t>
            </a:r>
            <a:r>
              <a:rPr lang="en-US" dirty="0" smtClean="0"/>
              <a:t>Markup </a:t>
            </a:r>
            <a:r>
              <a:rPr lang="en-US" dirty="0"/>
              <a:t>L</a:t>
            </a:r>
            <a:r>
              <a:rPr lang="en-US" dirty="0" smtClean="0"/>
              <a:t>anguage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set of commands that tell a program how to display content</a:t>
            </a:r>
          </a:p>
          <a:p>
            <a:r>
              <a:rPr lang="en-US"/>
              <a:t>Describes a document’s logical structure</a:t>
            </a:r>
          </a:p>
          <a:p>
            <a:r>
              <a:rPr lang="en-US"/>
              <a:t>Markup indicators are called tags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4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</a:t>
            </a:r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XML will be used to structure and describe Web data</a:t>
            </a:r>
          </a:p>
          <a:p>
            <a:pPr lvl="1"/>
            <a:r>
              <a:rPr lang="en-US"/>
              <a:t>Provides a facility to define tags and the structural relationship between them</a:t>
            </a:r>
          </a:p>
          <a:p>
            <a:r>
              <a:rPr lang="en-US"/>
              <a:t>HTML will be used to display and format data</a:t>
            </a:r>
          </a:p>
          <a:p>
            <a:r>
              <a:rPr lang="en-US"/>
              <a:t>XML will not replace HTML but coexist and complement HTML in many environments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274-0FF3-4C7D-890B-EBA30E753466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Web Building Blocks</a:t>
            </a:r>
          </a:p>
          <a:p>
            <a:r>
              <a:rPr lang="en-US" sz="2400" dirty="0" smtClean="0"/>
              <a:t>XML Technologies</a:t>
            </a:r>
          </a:p>
          <a:p>
            <a:r>
              <a:rPr lang="en-US" sz="2400" dirty="0" smtClean="0"/>
              <a:t>XML </a:t>
            </a:r>
            <a:r>
              <a:rPr lang="en-US" sz="2400" dirty="0"/>
              <a:t>is not HTML</a:t>
            </a:r>
          </a:p>
          <a:p>
            <a:r>
              <a:rPr lang="en-US" sz="2400" dirty="0"/>
              <a:t>Comparing HTML and XML</a:t>
            </a:r>
          </a:p>
          <a:p>
            <a:r>
              <a:rPr lang="en-US" sz="2400" dirty="0"/>
              <a:t>XML Benefits</a:t>
            </a:r>
          </a:p>
          <a:p>
            <a:endParaRPr lang="en-US" sz="2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XML-Based Languages</a:t>
            </a:r>
          </a:p>
          <a:p>
            <a:r>
              <a:rPr lang="en-US" sz="2400" dirty="0" smtClean="0"/>
              <a:t>W3C </a:t>
            </a:r>
            <a:r>
              <a:rPr lang="en-US" sz="2400" dirty="0"/>
              <a:t>and XML</a:t>
            </a:r>
          </a:p>
          <a:p>
            <a:r>
              <a:rPr lang="en-US" sz="2400" dirty="0" smtClean="0"/>
              <a:t>XML </a:t>
            </a:r>
            <a:r>
              <a:rPr lang="en-US" sz="2400" dirty="0"/>
              <a:t>as a </a:t>
            </a:r>
            <a:r>
              <a:rPr lang="en-US" sz="2400" dirty="0" err="1"/>
              <a:t>Metalanguage</a:t>
            </a:r>
            <a:endParaRPr lang="en-US" sz="2400" dirty="0"/>
          </a:p>
          <a:p>
            <a:r>
              <a:rPr lang="en-US" sz="2400" dirty="0"/>
              <a:t>XML as a Markup Language</a:t>
            </a:r>
          </a:p>
          <a:p>
            <a:r>
              <a:rPr lang="en-US" sz="2400" dirty="0" smtClean="0"/>
              <a:t>Future </a:t>
            </a:r>
            <a:r>
              <a:rPr lang="en-US" sz="2400" dirty="0"/>
              <a:t>of XML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Web Building Blocks</a:t>
            </a:r>
          </a:p>
          <a:p>
            <a:r>
              <a:rPr lang="en-US" sz="2400" dirty="0"/>
              <a:t>XML Technologies</a:t>
            </a:r>
          </a:p>
          <a:p>
            <a:r>
              <a:rPr lang="en-US" sz="2400" dirty="0"/>
              <a:t>XML is not HTML</a:t>
            </a:r>
          </a:p>
          <a:p>
            <a:r>
              <a:rPr lang="en-US" sz="2400" dirty="0"/>
              <a:t>Comparing HTML and XML</a:t>
            </a:r>
          </a:p>
          <a:p>
            <a:r>
              <a:rPr lang="en-US" sz="2400" dirty="0"/>
              <a:t>XML Benefits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XML-Based Languages</a:t>
            </a:r>
          </a:p>
          <a:p>
            <a:r>
              <a:rPr lang="en-US" sz="2400" dirty="0"/>
              <a:t>W3C and XML</a:t>
            </a:r>
          </a:p>
          <a:p>
            <a:r>
              <a:rPr lang="en-US" sz="2400" dirty="0"/>
              <a:t>XML as a </a:t>
            </a:r>
            <a:r>
              <a:rPr lang="en-US" sz="2400" dirty="0" err="1"/>
              <a:t>Metalanguage</a:t>
            </a:r>
            <a:endParaRPr lang="en-US" sz="2400" dirty="0"/>
          </a:p>
          <a:p>
            <a:r>
              <a:rPr lang="en-US" sz="2400" dirty="0"/>
              <a:t>XML as a Markup Language</a:t>
            </a:r>
          </a:p>
          <a:p>
            <a:r>
              <a:rPr lang="en-US" sz="2400" dirty="0"/>
              <a:t>Future of XML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54731" y="4248150"/>
            <a:ext cx="463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– Chapter 1 – Writing XML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16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Building Blocks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317321" y="1434465"/>
            <a:ext cx="2167343" cy="74295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Hypertext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Cube 7"/>
          <p:cNvSpPr/>
          <p:nvPr/>
        </p:nvSpPr>
        <p:spPr>
          <a:xfrm>
            <a:off x="2484664" y="2114550"/>
            <a:ext cx="2167343" cy="74295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Stylization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Cube 8"/>
          <p:cNvSpPr/>
          <p:nvPr/>
        </p:nvSpPr>
        <p:spPr>
          <a:xfrm>
            <a:off x="6561367" y="3706586"/>
            <a:ext cx="2167343" cy="74295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Metadata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Cube 9"/>
          <p:cNvSpPr/>
          <p:nvPr/>
        </p:nvSpPr>
        <p:spPr>
          <a:xfrm>
            <a:off x="4671604" y="2792186"/>
            <a:ext cx="2167343" cy="742950"/>
          </a:xfrm>
          <a:prstGeom prst="cub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Interactivity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942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Introduction to XML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XML: Extensible Markup Language</a:t>
            </a:r>
            <a:endParaRPr lang="en-US" sz="3600"/>
          </a:p>
          <a:p>
            <a:r>
              <a:rPr lang="en-US"/>
              <a:t>A markup language and a metalanguage</a:t>
            </a:r>
            <a:endParaRPr lang="en-US" sz="3600">
              <a:solidFill>
                <a:schemeClr val="folHlink"/>
              </a:solidFill>
            </a:endParaRPr>
          </a:p>
          <a:p>
            <a:pPr lvl="1"/>
            <a:r>
              <a:rPr lang="en-US"/>
              <a:t>Markup language</a:t>
            </a:r>
          </a:p>
          <a:p>
            <a:pPr lvl="2"/>
            <a:r>
              <a:rPr lang="en-US"/>
              <a:t>To design ways to describe information for storage, transmission, or processing</a:t>
            </a:r>
            <a:endParaRPr lang="en-US">
              <a:solidFill>
                <a:schemeClr val="folHlink"/>
              </a:solidFill>
            </a:endParaRPr>
          </a:p>
          <a:p>
            <a:pPr lvl="1"/>
            <a:r>
              <a:rPr lang="en-US"/>
              <a:t>Metalanguage</a:t>
            </a:r>
          </a:p>
          <a:p>
            <a:pPr lvl="2"/>
            <a:r>
              <a:rPr lang="en-US"/>
              <a:t>To create a formal description of another language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 Technologies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5140" y="1548884"/>
            <a:ext cx="157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Data Structure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6916" y="1546925"/>
            <a:ext cx="111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Metadata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548884"/>
            <a:ext cx="1178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Stylization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9970" y="2181088"/>
            <a:ext cx="14859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+mj-lt"/>
              </a:rPr>
              <a:t>DTD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9970" y="2994277"/>
            <a:ext cx="14859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+mj-lt"/>
              </a:rPr>
              <a:t>XML Schema</a:t>
            </a:r>
            <a:endParaRPr lang="en-US" b="1" dirty="0"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83478" y="2168139"/>
            <a:ext cx="1485900" cy="609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XML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18135" y="1981099"/>
            <a:ext cx="2286000" cy="2514600"/>
            <a:chOff x="4446802" y="1937704"/>
            <a:chExt cx="2286000" cy="2514600"/>
          </a:xfrm>
        </p:grpSpPr>
        <p:sp>
          <p:nvSpPr>
            <p:cNvPr id="26" name="Oval 25"/>
            <p:cNvSpPr/>
            <p:nvPr/>
          </p:nvSpPr>
          <p:spPr>
            <a:xfrm>
              <a:off x="4446802" y="1937704"/>
              <a:ext cx="2286000" cy="2514600"/>
            </a:xfrm>
            <a:prstGeom prst="ellipse">
              <a:avLst/>
            </a:prstGeom>
            <a:solidFill>
              <a:srgbClr val="0F6FC6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743504" y="2313860"/>
              <a:ext cx="1742507" cy="1810914"/>
              <a:chOff x="5028488" y="1753038"/>
              <a:chExt cx="1742507" cy="181091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5256039" y="2368431"/>
                <a:ext cx="1183930" cy="1195521"/>
              </a:xfrm>
              <a:prstGeom prst="ellipse">
                <a:avLst/>
              </a:prstGeom>
              <a:solidFill>
                <a:srgbClr val="7030A0">
                  <a:alpha val="1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028488" y="1753038"/>
                <a:ext cx="1192138" cy="1219200"/>
              </a:xfrm>
              <a:prstGeom prst="ellipse">
                <a:avLst/>
              </a:prstGeom>
              <a:solidFill>
                <a:srgbClr val="00B05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551795" y="1758831"/>
                <a:ext cx="1219200" cy="1219200"/>
              </a:xfrm>
              <a:prstGeom prst="ellipse">
                <a:avLst/>
              </a:prstGeom>
              <a:solidFill>
                <a:srgbClr val="00B0F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dirty="0">
                  <a:latin typeface="+mj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056589" y="2096929"/>
                <a:ext cx="58221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+mj-lt"/>
                  </a:rPr>
                  <a:t>XQuery</a:t>
                </a:r>
                <a:endParaRPr lang="en-US" sz="1000" b="1" dirty="0"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572692" y="2070232"/>
                <a:ext cx="64793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err="1" smtClean="0">
                    <a:latin typeface="+mj-lt"/>
                  </a:rPr>
                  <a:t>XPointer</a:t>
                </a:r>
                <a:endParaRPr lang="en-US" sz="1000" b="1" dirty="0">
                  <a:latin typeface="+mj-lt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233996" y="2067639"/>
                <a:ext cx="47160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err="1" smtClean="0">
                    <a:latin typeface="+mj-lt"/>
                  </a:rPr>
                  <a:t>XLink</a:t>
                </a:r>
                <a:endParaRPr lang="en-US" sz="1000" b="1" dirty="0">
                  <a:latin typeface="+mj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624557" y="2448639"/>
                <a:ext cx="50045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+mj-lt"/>
                  </a:rPr>
                  <a:t>XPath</a:t>
                </a:r>
                <a:endParaRPr lang="en-US" sz="1000" b="1" dirty="0">
                  <a:latin typeface="+mj-l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90342" y="3020856"/>
                <a:ext cx="43473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+mj-lt"/>
                  </a:rPr>
                  <a:t>XSLT</a:t>
                </a:r>
                <a:endParaRPr lang="en-US" sz="1000" b="1" dirty="0">
                  <a:latin typeface="+mj-lt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5201843" y="1981099"/>
              <a:ext cx="7759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+mj-lt"/>
                </a:rPr>
                <a:t>XSL-FO</a:t>
              </a:r>
              <a:endParaRPr lang="en-US" sz="1600" b="1" dirty="0">
                <a:latin typeface="+mj-lt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652733" y="1548884"/>
            <a:ext cx="202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HTML Technologies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921887" y="3981197"/>
            <a:ext cx="1485900" cy="609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RSS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21887" y="3028950"/>
            <a:ext cx="1485900" cy="609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WSDL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256030" y="2024494"/>
            <a:ext cx="2807643" cy="609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+mj-lt"/>
              </a:rPr>
              <a:t>XMLHttpRequest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Object</a:t>
            </a:r>
            <a:endParaRPr lang="en-US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87768" y="4162886"/>
            <a:ext cx="11272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+mj-lt"/>
              </a:rPr>
              <a:t>XML-Namespaces</a:t>
            </a:r>
          </a:p>
        </p:txBody>
      </p:sp>
    </p:spTree>
    <p:extLst>
      <p:ext uri="{BB962C8B-B14F-4D97-AF65-F5344CB8AC3E}">
        <p14:creationId xmlns:p14="http://schemas.microsoft.com/office/powerpoint/2010/main" val="11761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is not HTML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Similarities</a:t>
            </a:r>
          </a:p>
          <a:p>
            <a:pPr lvl="1"/>
            <a:r>
              <a:rPr lang="en-US"/>
              <a:t>Text-based</a:t>
            </a:r>
          </a:p>
          <a:p>
            <a:pPr lvl="1"/>
            <a:r>
              <a:rPr lang="en-US"/>
              <a:t>Uses tags</a:t>
            </a:r>
          </a:p>
          <a:p>
            <a:pPr lvl="1"/>
            <a:r>
              <a:rPr lang="en-US"/>
              <a:t>Uses attributes</a:t>
            </a:r>
          </a:p>
          <a:p>
            <a:pPr lvl="1"/>
            <a:r>
              <a:rPr lang="en-US"/>
              <a:t>Syntax is similar in appearance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2481-3A72-4F68-9ABC-8C92C2152233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is not </a:t>
            </a:r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XML goal:</a:t>
            </a:r>
          </a:p>
          <a:p>
            <a:pPr lvl="1"/>
            <a:r>
              <a:rPr lang="en-US"/>
              <a:t>Describe data and to focus on what the data actually is</a:t>
            </a:r>
          </a:p>
          <a:p>
            <a:pPr lvl="1"/>
            <a:r>
              <a:rPr lang="en-US"/>
              <a:t>Share richly structured electronic documents over the World Wide Web</a:t>
            </a:r>
          </a:p>
          <a:p>
            <a:r>
              <a:rPr lang="en-US"/>
              <a:t>HTML goal:</a:t>
            </a:r>
          </a:p>
          <a:p>
            <a:pPr lvl="1"/>
            <a:r>
              <a:rPr lang="en-US"/>
              <a:t>Display marked up content and apply default formatting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D08-38BE-4480-A25A-A6E2D94C9D1B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9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HTML and XML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/>
              <a:t>HTML</a:t>
            </a:r>
          </a:p>
          <a:p>
            <a:pPr lvl="1"/>
            <a:r>
              <a:rPr lang="en-US"/>
              <a:t>Finite number of tags with predefined semantics</a:t>
            </a:r>
          </a:p>
          <a:p>
            <a:pPr lvl="1"/>
            <a:r>
              <a:rPr lang="en-US"/>
              <a:t>Used to display and format data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3200"/>
              <a:t>XML</a:t>
            </a:r>
          </a:p>
          <a:p>
            <a:pPr lvl="1"/>
            <a:r>
              <a:rPr lang="en-US"/>
              <a:t>Create own specific tags to meet own specific needs</a:t>
            </a:r>
          </a:p>
          <a:p>
            <a:pPr lvl="1"/>
            <a:r>
              <a:rPr lang="en-US"/>
              <a:t>Used to structure and define the information</a:t>
            </a:r>
          </a:p>
          <a:p>
            <a:pPr lvl="1"/>
            <a:r>
              <a:rPr lang="en-US"/>
              <a:t>Semantics are defined by applications that process it or by style sheets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2178-AF45-4D7E-B396-D5748BC974A2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HTML and XML documents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E8C1-0E1A-4091-B41D-85B4ED86041A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199" y="1502717"/>
            <a:ext cx="3353931" cy="1200329"/>
            <a:chOff x="457199" y="1502717"/>
            <a:chExt cx="3353931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457199" y="1964382"/>
              <a:ext cx="3353931" cy="7386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&lt;p&gt;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ABC Co. owes us </a:t>
              </a:r>
            </a:p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&lt;strong&gt;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$3,17.89.</a:t>
              </a:r>
              <a:r>
                <a:rPr lang="en-US" sz="1400" b="1" dirty="0" smtClean="0">
                  <a:latin typeface="+mj-lt"/>
                  <a:cs typeface="Courier New" panose="02070309020205020404" pitchFamily="49" charset="0"/>
                </a:rPr>
                <a:t>&lt;/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strong&gt; </a:t>
              </a:r>
            </a:p>
            <a:p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This account should be monitored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&lt;/p&gt;</a:t>
              </a:r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399" y="1502717"/>
              <a:ext cx="23265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HTML Document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03729" y="2643485"/>
            <a:ext cx="4964949" cy="1846660"/>
            <a:chOff x="3703729" y="2643485"/>
            <a:chExt cx="4964949" cy="1846660"/>
          </a:xfrm>
        </p:grpSpPr>
        <p:sp>
          <p:nvSpPr>
            <p:cNvPr id="8" name="TextBox 7"/>
            <p:cNvSpPr txBox="1"/>
            <p:nvPr/>
          </p:nvSpPr>
          <p:spPr>
            <a:xfrm>
              <a:off x="3703729" y="3105150"/>
              <a:ext cx="4964949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&lt;text&gt;</a:t>
              </a:r>
            </a:p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&lt;client&gt;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ABC Co.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&lt;/client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endPara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400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owes us</a:t>
              </a:r>
            </a:p>
            <a:p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  <a:latin typeface="+mj-lt"/>
                  <a:cs typeface="Courier New" panose="02070309020205020404" pitchFamily="49" charset="0"/>
                </a:rPr>
                <a:t> </a:t>
              </a:r>
              <a:r>
                <a:rPr lang="en-US" sz="1400" b="1" dirty="0" smtClean="0">
                  <a:solidFill>
                    <a:schemeClr val="tx2">
                      <a:lumMod val="50000"/>
                    </a:schemeClr>
                  </a:solidFill>
                  <a:latin typeface="+mj-lt"/>
                  <a:cs typeface="Courier New" panose="02070309020205020404" pitchFamily="49" charset="0"/>
                </a:rPr>
                <a:t>        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4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invant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$3,17.89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&lt;/</a:t>
              </a:r>
              <a:r>
                <a:rPr lang="en-US" sz="14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invant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&lt;remark&gt;</a:t>
              </a:r>
              <a:r>
                <a:rPr lang="en-US" sz="1400" b="1" dirty="0" smtClean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This </a:t>
              </a:r>
              <a:r>
                <a:rPr lang="en-US" sz="1400" b="1" dirty="0">
                  <a:solidFill>
                    <a:srgbClr val="FF0000"/>
                  </a:solidFill>
                  <a:latin typeface="+mj-lt"/>
                  <a:cs typeface="Courier New" panose="02070309020205020404" pitchFamily="49" charset="0"/>
                </a:rPr>
                <a:t>account should be monitored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&lt;/remark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US" sz="14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&lt;/text&gt;</a:t>
              </a:r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11068" y="2643485"/>
              <a:ext cx="2150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XML Document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601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292</TotalTime>
  <Words>971</Words>
  <Application>Microsoft Office PowerPoint</Application>
  <PresentationFormat>On-screen Show (16:9)</PresentationFormat>
  <Paragraphs>217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ProfBurnett</vt:lpstr>
      <vt:lpstr>CMP 051 XML Introduction</vt:lpstr>
      <vt:lpstr>Outline</vt:lpstr>
      <vt:lpstr>Web Building Blocks</vt:lpstr>
      <vt:lpstr>Introduction to XML</vt:lpstr>
      <vt:lpstr>XML Technologies</vt:lpstr>
      <vt:lpstr>XML is not HTML</vt:lpstr>
      <vt:lpstr>XML is not HTML</vt:lpstr>
      <vt:lpstr>Comparing HTML and XML</vt:lpstr>
      <vt:lpstr>Comparing HTML and XML documents</vt:lpstr>
      <vt:lpstr>XML Benefits</vt:lpstr>
      <vt:lpstr>XML Benefits</vt:lpstr>
      <vt:lpstr>XML-Based Languages</vt:lpstr>
      <vt:lpstr>XML-Based Languages</vt:lpstr>
      <vt:lpstr>W3C and XML</vt:lpstr>
      <vt:lpstr>W3C and XML</vt:lpstr>
      <vt:lpstr>W3C and XML</vt:lpstr>
      <vt:lpstr>XML as a Metalanguage</vt:lpstr>
      <vt:lpstr>XML as a Markup Language</vt:lpstr>
      <vt:lpstr>Future of XML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14</cp:revision>
  <cp:lastPrinted>2015-01-20T10:46:47Z</cp:lastPrinted>
  <dcterms:created xsi:type="dcterms:W3CDTF">2015-01-19T22:35:44Z</dcterms:created>
  <dcterms:modified xsi:type="dcterms:W3CDTF">2015-01-20T16:37:20Z</dcterms:modified>
</cp:coreProperties>
</file>