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786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CF355-EFDF-41E2-9578-0A9C8BB55EBB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098F1-B57C-42FF-91E1-6ED7701C1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6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864D0-3CBE-4737-8223-73678754424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97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19001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5899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6576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774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45851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5959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3701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4690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4418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42276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7847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8422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9388-15B9-493E-A91C-14FF401D8752}" type="datetime1">
              <a:rPr lang="en-US" smtClean="0"/>
              <a:t>4/22/2016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5F3F-8CEC-43DC-86B5-16AD55337C4C}" type="datetime1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0C79-440D-44EE-8DFA-BD8B43849852}" type="datetime1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E0D6-FA33-4C9C-B7A4-6F82DDB66D53}" type="datetime1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A463-25DA-4645-BD18-01E55308CCB0}" type="datetime1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3E52-29F6-4A13-9A32-2C151F5B0E87}" type="datetime1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0BA7-63BB-4A7E-99C9-D49414464B6D}" type="datetime1">
              <a:rPr lang="en-US" smtClean="0"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08A-68B3-4247-A661-72B9D06B9D4F}" type="datetime1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B03F-5C05-4F9D-9E98-EBA5A83BD73E}" type="datetime1">
              <a:rPr lang="en-US" smtClean="0"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56FF-9B05-4AFA-8A85-ADCD5887D747}" type="datetime1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26F3-6228-46BE-A135-34EB7264F5E0}" type="datetime1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2C9CE2-69FC-4953-8561-E3F8F21B6DB7}" type="datetime1">
              <a:rPr lang="en-US" smtClean="0"/>
              <a:t>4/22/2016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09/05_table_css3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09/06_table_figure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09/07_table_merge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09/02_table_1_unformatted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09/03_table_1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rofburnett.com/applications/ITI_134_HTML5_Desktop_and_Mobile_II/ch09/04_table_2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50" y="3221532"/>
            <a:ext cx="847725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I </a:t>
            </a:r>
          </a:p>
          <a:p>
            <a:pPr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10 - How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Work with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Tables</a:t>
            </a:r>
          </a:p>
          <a:p>
            <a:pPr>
              <a:defRPr/>
            </a:pPr>
            <a:r>
              <a:rPr lang="en-US" sz="1800" dirty="0" smtClean="0"/>
              <a:t>www.profburnett.com</a:t>
            </a:r>
            <a:endParaRPr lang="en-US" sz="1800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-14955" y="361950"/>
            <a:ext cx="8762999" cy="2362200"/>
          </a:xfrm>
        </p:spPr>
        <p:txBody>
          <a:bodyPr/>
          <a:lstStyle/>
          <a:p>
            <a:pPr>
              <a:defRPr/>
            </a:pPr>
            <a:r>
              <a:rPr lang="en-US" sz="5400" dirty="0" smtClean="0"/>
              <a:t>HTML5 Level </a:t>
            </a:r>
            <a:r>
              <a:rPr lang="en-US" sz="5400" dirty="0" smtClean="0"/>
              <a:t>II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6118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424812"/>
          </a:xfrm>
        </p:spPr>
        <p:txBody>
          <a:bodyPr>
            <a:noAutofit/>
          </a:bodyPr>
          <a:lstStyle/>
          <a:p>
            <a:r>
              <a:rPr lang="en-US" sz="2800" dirty="0"/>
              <a:t>The Syntax for CSS3 structural pseudo-class </a:t>
            </a:r>
            <a:r>
              <a:rPr lang="en-US" sz="2800" dirty="0" smtClean="0"/>
              <a:t>selectors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514761"/>
              </p:ext>
            </p:extLst>
          </p:nvPr>
        </p:nvGraphicFramePr>
        <p:xfrm>
          <a:off x="479878" y="1047751"/>
          <a:ext cx="8184244" cy="13807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58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5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82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Element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Description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286">
                <a:tc>
                  <a:txBody>
                    <a:bodyPr/>
                    <a:lstStyle/>
                    <a:p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:nth-child(n)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latin typeface="+mj-lt"/>
                          <a:cs typeface="Courier New" panose="02070309020205020404" pitchFamily="49" charset="0"/>
                        </a:rPr>
                        <a:t>nth child of parent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286">
                <a:tc>
                  <a:txBody>
                    <a:bodyPr/>
                    <a:lstStyle/>
                    <a:p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:nth-last-child(n)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latin typeface="+mj-lt"/>
                          <a:cs typeface="Courier New" panose="02070309020205020404" pitchFamily="49" charset="0"/>
                        </a:rPr>
                        <a:t>nth child of parent counting backwards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286">
                <a:tc>
                  <a:txBody>
                    <a:bodyPr/>
                    <a:lstStyle/>
                    <a:p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:nth-of-type(n)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latin typeface="+mj-lt"/>
                          <a:cs typeface="Courier New" panose="02070309020205020404" pitchFamily="49" charset="0"/>
                        </a:rPr>
                        <a:t>nth element of its type within the parent 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:nth-last-of-type(n)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latin typeface="+mj-lt"/>
                          <a:cs typeface="Courier New" panose="02070309020205020404" pitchFamily="49" charset="0"/>
                        </a:rPr>
                        <a:t>nth element of its type counting backwards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0764443"/>
              </p:ext>
            </p:extLst>
          </p:nvPr>
        </p:nvGraphicFramePr>
        <p:xfrm>
          <a:off x="479878" y="2571750"/>
          <a:ext cx="8184244" cy="21549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20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3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Value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Description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604">
                <a:tc>
                  <a:txBody>
                    <a:bodyPr/>
                    <a:lstStyle/>
                    <a:p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odd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latin typeface="+mj-lt"/>
                          <a:cs typeface="Courier New" panose="02070309020205020404" pitchFamily="49" charset="0"/>
                        </a:rPr>
                        <a:t>Every odd child or element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604">
                <a:tc>
                  <a:txBody>
                    <a:bodyPr/>
                    <a:lstStyle/>
                    <a:p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even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latin typeface="+mj-lt"/>
                          <a:cs typeface="Courier New" panose="02070309020205020404" pitchFamily="49" charset="0"/>
                        </a:rPr>
                        <a:t>Every even child or element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604">
                <a:tc>
                  <a:txBody>
                    <a:bodyPr/>
                    <a:lstStyle/>
                    <a:p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latin typeface="+mj-lt"/>
                          <a:cs typeface="Courier New" panose="02070309020205020404" pitchFamily="49" charset="0"/>
                        </a:rPr>
                        <a:t>Every nth child or element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604">
                <a:tc>
                  <a:txBody>
                    <a:bodyPr/>
                    <a:lstStyle/>
                    <a:p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2n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latin typeface="+mj-lt"/>
                          <a:cs typeface="Courier New" panose="02070309020205020404" pitchFamily="49" charset="0"/>
                        </a:rPr>
                        <a:t>Same as even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604">
                <a:tc>
                  <a:txBody>
                    <a:bodyPr/>
                    <a:lstStyle/>
                    <a:p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3n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latin typeface="+mj-lt"/>
                          <a:cs typeface="Courier New" panose="02070309020205020404" pitchFamily="49" charset="0"/>
                        </a:rPr>
                        <a:t>Every third child or element (3,6,9…..)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604">
                <a:tc>
                  <a:txBody>
                    <a:bodyPr/>
                    <a:lstStyle/>
                    <a:p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2n+1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latin typeface="+mj-lt"/>
                          <a:cs typeface="Courier New" panose="02070309020205020404" pitchFamily="49" charset="0"/>
                        </a:rPr>
                        <a:t>Same as odd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6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3n+1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latin typeface="+mj-lt"/>
                          <a:cs typeface="Courier New" panose="02070309020205020404" pitchFamily="49" charset="0"/>
                        </a:rPr>
                        <a:t>Every third child or element  starting with 1 (1, 4, 7, ……)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E0D6-FA33-4C9C-B7A4-6F82DDB66D53}" type="datetime1">
              <a:rPr lang="en-US" smtClean="0"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CSS3 for formatting a table without using </a:t>
            </a:r>
            <a:r>
              <a:rPr lang="en-US" sz="3200" dirty="0" smtClean="0"/>
              <a:t>classes</a:t>
            </a:r>
            <a:endParaRPr lang="en-US" sz="3200" dirty="0"/>
          </a:p>
        </p:txBody>
      </p:sp>
      <p:sp>
        <p:nvSpPr>
          <p:cNvPr id="6" name="Rounded Rectangle 5">
            <a:hlinkClick r:id="rId3"/>
          </p:cNvPr>
          <p:cNvSpPr/>
          <p:nvPr/>
        </p:nvSpPr>
        <p:spPr>
          <a:xfrm>
            <a:off x="6423434" y="4019550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6725" y="1551774"/>
            <a:ext cx="533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th:first-child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td:first-child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text-align: left; }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th:nth-child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(2),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td:nth-child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(2) {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text-align: center; }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tbody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tr:nth-child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(even) {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background-color: silver; }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E0D6-FA33-4C9C-B7A4-6F82DDB66D53}" type="datetime1">
              <a:rPr lang="en-US" smtClean="0"/>
              <a:t>4/22/2016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95468"/>
            <a:ext cx="486789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HTML for the figure and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figcaption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elements</a:t>
            </a:r>
          </a:p>
          <a:p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figure&gt;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figcaption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&gt;Total Sales by Book&lt;/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figcaption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&lt;table&gt;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&lt;/table&gt;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&lt;/figure&gt;</a:t>
            </a:r>
          </a:p>
        </p:txBody>
      </p:sp>
      <p:sp>
        <p:nvSpPr>
          <p:cNvPr id="3" name="Rectangle 2"/>
          <p:cNvSpPr/>
          <p:nvPr/>
        </p:nvSpPr>
        <p:spPr>
          <a:xfrm>
            <a:off x="5046407" y="695468"/>
            <a:ext cx="34781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CSS for the figure and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figcaption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elements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anose="02070309020205020404" pitchFamily="49" charset="0"/>
              </a:rPr>
              <a:t/>
            </a:r>
            <a:b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anose="02070309020205020404" pitchFamily="49" charset="0"/>
              </a:rPr>
            </a:b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figure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figcaption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margin: 0;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padding: 0;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figure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border: 1px solid black;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width: 450px;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padding: 15px; }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figcaption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display: block;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font-weight: bold;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text-align: center;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font-size: 120%;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padding-bottom: .25em;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table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border-collapse: collapse;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border: 1px solid black;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margin: 10px auto; }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ounded Rectangle 7">
            <a:hlinkClick r:id="rId3"/>
          </p:cNvPr>
          <p:cNvSpPr/>
          <p:nvPr/>
        </p:nvSpPr>
        <p:spPr>
          <a:xfrm>
            <a:off x="1356645" y="3241333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B03F-5C05-4F9D-9E98-EBA5A83BD73E}" type="datetime1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2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Attributes for merging </a:t>
            </a:r>
            <a:r>
              <a:rPr lang="en-US" dirty="0" smtClean="0"/>
              <a:t>cells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191954"/>
              </p:ext>
            </p:extLst>
          </p:nvPr>
        </p:nvGraphicFramePr>
        <p:xfrm>
          <a:off x="502362" y="1712086"/>
          <a:ext cx="8184244" cy="8641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68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6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Element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Description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lvl="0"/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colspan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latin typeface="+mj-lt"/>
                          <a:cs typeface="Courier New" panose="02070309020205020404" pitchFamily="49" charset="0"/>
                        </a:rPr>
                        <a:t>The number of columns that will span cells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lvl="0"/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rowspan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latin typeface="+mj-lt"/>
                          <a:cs typeface="Courier New" panose="02070309020205020404" pitchFamily="49" charset="0"/>
                        </a:rPr>
                        <a:t>The number of rows that will span cells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E0D6-FA33-4C9C-B7A4-6F82DDB66D53}" type="datetime1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0675" y="209550"/>
            <a:ext cx="386222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HTML for the table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&lt;table&gt;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thead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rowspan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="2"&gt;Book&lt;/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colspan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="4"&gt;Sales&lt;/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&lt;/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&gt;North&lt;/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&gt;South&lt;/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&gt;West&lt;/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&gt;Total&lt;/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&lt;/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thead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tbody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.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.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tbody</a:t>
            </a:r>
            <a:r>
              <a:rPr lang="en-US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tfoot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&gt;Sales Totals&lt;/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&lt;td&gt;$140,775&lt;/td&gt;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&lt;td&gt;$165,550&lt;/td&gt;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&lt;td&gt;$762,794&lt;/td&gt;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&lt;td&gt;$1,069,119&lt;/td&gt;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&lt;/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tfoot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&lt;/table</a:t>
            </a:r>
            <a:r>
              <a:rPr lang="en-US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7200" y="20955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CSS for the merged cells </a:t>
            </a:r>
          </a:p>
          <a:p>
            <a:r>
              <a:rPr lang="en-US" sz="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th:first-child</a:t>
            </a:r>
            <a:r>
              <a:rPr lang="en-US" sz="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{ vertical-align: bottom; } </a:t>
            </a:r>
          </a:p>
          <a:p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th:nth-child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(2) { text-align: center; }    </a:t>
            </a:r>
          </a:p>
          <a:p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tr:nth-child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(2) 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 text-align: right; }</a:t>
            </a:r>
          </a:p>
        </p:txBody>
      </p:sp>
      <p:sp>
        <p:nvSpPr>
          <p:cNvPr id="8" name="Rounded Rectangle 7">
            <a:hlinkClick r:id="rId3"/>
          </p:cNvPr>
          <p:cNvSpPr/>
          <p:nvPr/>
        </p:nvSpPr>
        <p:spPr>
          <a:xfrm>
            <a:off x="6390777" y="4171950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B03F-5C05-4F9D-9E98-EBA5A83BD73E}" type="datetime1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6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Attributes that can be used for </a:t>
            </a:r>
            <a:r>
              <a:rPr lang="en-US" sz="3600" dirty="0" smtClean="0"/>
              <a:t>accessibility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240843"/>
              </p:ext>
            </p:extLst>
          </p:nvPr>
        </p:nvGraphicFramePr>
        <p:xfrm>
          <a:off x="479878" y="1476409"/>
          <a:ext cx="8184244" cy="13289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68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6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Attribute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Description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caption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latin typeface="+mj-lt"/>
                          <a:cs typeface="Courier New" panose="02070309020205020404" pitchFamily="49" charset="0"/>
                        </a:rPr>
                        <a:t>Describes the content of the table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lvl="0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headers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latin typeface="+mj-lt"/>
                          <a:cs typeface="Courier New" panose="02070309020205020404" pitchFamily="49" charset="0"/>
                        </a:rPr>
                        <a:t>Identifies one or more header cells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scope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latin typeface="+mj-lt"/>
                          <a:cs typeface="Courier New" panose="02070309020205020404" pitchFamily="49" charset="0"/>
                        </a:rPr>
                        <a:t>Keyword that associates with column or row. </a:t>
                      </a:r>
                      <a:br>
                        <a:rPr lang="en-US" sz="1300" b="1" baseline="0" dirty="0" smtClean="0">
                          <a:latin typeface="+mj-lt"/>
                          <a:cs typeface="Courier New" panose="02070309020205020404" pitchFamily="49" charset="0"/>
                        </a:rPr>
                      </a:br>
                      <a:r>
                        <a:rPr lang="en-US" sz="1300" b="1" baseline="0" dirty="0" smtClean="0">
                          <a:latin typeface="+mj-lt"/>
                          <a:cs typeface="Courier New" panose="02070309020205020404" pitchFamily="49" charset="0"/>
                        </a:rPr>
                        <a:t>Keywords: col , row, </a:t>
                      </a:r>
                      <a:r>
                        <a:rPr lang="en-US" sz="1300" b="1" baseline="0" dirty="0" err="1" smtClean="0">
                          <a:latin typeface="+mj-lt"/>
                          <a:cs typeface="Courier New" panose="02070309020205020404" pitchFamily="49" charset="0"/>
                        </a:rPr>
                        <a:t>rowgroup</a:t>
                      </a:r>
                      <a:r>
                        <a:rPr lang="en-US" sz="1300" b="1" baseline="0" dirty="0" smtClean="0">
                          <a:latin typeface="+mj-lt"/>
                          <a:cs typeface="Courier New" panose="02070309020205020404" pitchFamily="49" charset="0"/>
                        </a:rPr>
                        <a:t> for merged cells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E0D6-FA33-4C9C-B7A4-6F82DDB66D53}" type="datetime1">
              <a:rPr lang="en-US" smtClean="0"/>
              <a:t>4/22/2016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2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</a:t>
            </a:r>
            <a:r>
              <a:rPr lang="en-US" smtClean="0"/>
              <a:t>Exercise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</a:t>
            </a:r>
            <a:r>
              <a:rPr lang="en-US" dirty="0"/>
              <a:t>Exercise </a:t>
            </a:r>
            <a:r>
              <a:rPr lang="en-US" dirty="0" smtClean="0"/>
              <a:t>10-1 on page 369 using </a:t>
            </a:r>
            <a:r>
              <a:rPr lang="en-US" dirty="0"/>
              <a:t>Dreamweaver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Upload </a:t>
            </a:r>
            <a:r>
              <a:rPr lang="en-US" dirty="0"/>
              <a:t>your HTML </a:t>
            </a:r>
            <a:r>
              <a:rPr lang="en-US" dirty="0" smtClean="0"/>
              <a:t>pages and CSS files </a:t>
            </a:r>
            <a:r>
              <a:rPr lang="en-US" dirty="0"/>
              <a:t>to the live site to preview.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1401-0916-42E1-9069-F709C4D0874B}" type="datetime1">
              <a:rPr lang="en-US" smtClean="0"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3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Skills for Working with Tables</a:t>
            </a:r>
          </a:p>
          <a:p>
            <a:r>
              <a:rPr lang="en-US" dirty="0"/>
              <a:t>Other Skills for Working with Tables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3B6E-02DA-483E-BA88-D48B195A5D26}" type="datetime1">
              <a:rPr lang="en-US" smtClean="0"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68695" y="2979301"/>
            <a:ext cx="5406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– </a:t>
            </a:r>
          </a:p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10 - How to work with forms</a:t>
            </a:r>
          </a:p>
        </p:txBody>
      </p:sp>
    </p:spTree>
    <p:extLst>
      <p:ext uri="{BB962C8B-B14F-4D97-AF65-F5344CB8AC3E}">
        <p14:creationId xmlns:p14="http://schemas.microsoft.com/office/powerpoint/2010/main" val="23938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Skills for Working with Tables</a:t>
            </a:r>
          </a:p>
          <a:p>
            <a:r>
              <a:rPr lang="en-US" dirty="0" smtClean="0"/>
              <a:t>Other Skills </a:t>
            </a:r>
            <a:r>
              <a:rPr lang="en-US" dirty="0"/>
              <a:t>for Working with </a:t>
            </a:r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8C7-7600-4DA9-9411-E9118DC90135}" type="datetime1">
              <a:rPr lang="en-US" sz="900" smtClean="0"/>
              <a:t>4/22/2016</a:t>
            </a:fld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A290-63E8-44E0-BB7F-413621CF9B49}" type="datetime1">
              <a:rPr lang="en-US" smtClean="0"/>
              <a:t>4/22/2016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C4552-FCE3-4759-9876-AA52C261594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" t="12348" r="84508" b="60963"/>
          <a:stretch/>
        </p:blipFill>
        <p:spPr bwMode="auto">
          <a:xfrm>
            <a:off x="2198256" y="1565238"/>
            <a:ext cx="4731463" cy="2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81090" y="1172660"/>
            <a:ext cx="1356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Table Header Cells</a:t>
            </a:r>
            <a:endParaRPr lang="en-US" sz="12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5031" y="2204668"/>
            <a:ext cx="901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Table Rows</a:t>
            </a:r>
            <a:endParaRPr lang="en-US" sz="12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4325" y="3755885"/>
            <a:ext cx="1189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Table Data Cells</a:t>
            </a:r>
            <a:endParaRPr lang="en-US" sz="12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943" y="3174155"/>
            <a:ext cx="977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Table Footer</a:t>
            </a:r>
            <a:endParaRPr lang="en-US" sz="12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265" y="2512353"/>
            <a:ext cx="884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Table Body</a:t>
            </a:r>
            <a:endParaRPr lang="en-US" sz="12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265" y="2070363"/>
            <a:ext cx="1024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Table Header</a:t>
            </a:r>
            <a:endParaRPr lang="en-US" sz="12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0265" y="1706266"/>
            <a:ext cx="1057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Table Caption</a:t>
            </a:r>
            <a:endParaRPr lang="en-US" sz="1200" b="1" dirty="0">
              <a:latin typeface="+mj-lt"/>
            </a:endParaRP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flipH="1">
            <a:off x="5474865" y="1449659"/>
            <a:ext cx="584231" cy="62070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2"/>
          </p:cNvCxnSpPr>
          <p:nvPr/>
        </p:nvCxnSpPr>
        <p:spPr>
          <a:xfrm>
            <a:off x="6059096" y="1449659"/>
            <a:ext cx="296880" cy="62070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1"/>
          </p:cNvCxnSpPr>
          <p:nvPr/>
        </p:nvCxnSpPr>
        <p:spPr>
          <a:xfrm flipH="1" flipV="1">
            <a:off x="6678709" y="2329318"/>
            <a:ext cx="656322" cy="1385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0"/>
          </p:cNvCxnSpPr>
          <p:nvPr/>
        </p:nvCxnSpPr>
        <p:spPr>
          <a:xfrm flipH="1" flipV="1">
            <a:off x="4285131" y="3073999"/>
            <a:ext cx="1104005" cy="68188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0"/>
          </p:cNvCxnSpPr>
          <p:nvPr/>
        </p:nvCxnSpPr>
        <p:spPr>
          <a:xfrm flipH="1" flipV="1">
            <a:off x="5235389" y="3073999"/>
            <a:ext cx="153747" cy="68188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0"/>
          </p:cNvCxnSpPr>
          <p:nvPr/>
        </p:nvCxnSpPr>
        <p:spPr>
          <a:xfrm flipV="1">
            <a:off x="5389136" y="3073999"/>
            <a:ext cx="554464" cy="68188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893028" y="3298803"/>
            <a:ext cx="54537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3"/>
          </p:cNvCxnSpPr>
          <p:nvPr/>
        </p:nvCxnSpPr>
        <p:spPr>
          <a:xfrm flipV="1">
            <a:off x="1724456" y="2207523"/>
            <a:ext cx="713945" cy="13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4" idx="3"/>
          </p:cNvCxnSpPr>
          <p:nvPr/>
        </p:nvCxnSpPr>
        <p:spPr>
          <a:xfrm flipV="1">
            <a:off x="1757542" y="1830916"/>
            <a:ext cx="2002603" cy="1385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12" idx="3"/>
          </p:cNvCxnSpPr>
          <p:nvPr/>
        </p:nvCxnSpPr>
        <p:spPr>
          <a:xfrm flipV="1">
            <a:off x="1584994" y="2319663"/>
            <a:ext cx="853407" cy="331190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12" idx="3"/>
          </p:cNvCxnSpPr>
          <p:nvPr/>
        </p:nvCxnSpPr>
        <p:spPr>
          <a:xfrm>
            <a:off x="1584994" y="2650853"/>
            <a:ext cx="853407" cy="523302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73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Common Elements for Coding </a:t>
            </a:r>
            <a:r>
              <a:rPr lang="en-US" sz="4000" dirty="0" smtClean="0"/>
              <a:t>Tables</a:t>
            </a:r>
            <a:endParaRPr lang="en-US" sz="4000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939578"/>
              </p:ext>
            </p:extLst>
          </p:nvPr>
        </p:nvGraphicFramePr>
        <p:xfrm>
          <a:off x="479878" y="1825922"/>
          <a:ext cx="8184244" cy="14916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8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Element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Description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dirty="0" smtClean="0">
                          <a:latin typeface="+mj-lt"/>
                          <a:cs typeface="Courier New" panose="02070309020205020404" pitchFamily="49" charset="0"/>
                        </a:rPr>
                        <a:t>table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+mj-lt"/>
                          <a:cs typeface="Courier New" panose="02070309020205020404" pitchFamily="49" charset="0"/>
                        </a:rPr>
                        <a:t>Defines table 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latin typeface="+mj-lt"/>
                          <a:cs typeface="Courier New" panose="02070309020205020404" pitchFamily="49" charset="0"/>
                        </a:rPr>
                        <a:t>tr</a:t>
                      </a:r>
                      <a:r>
                        <a:rPr lang="en-US" sz="1300" b="1" dirty="0" smtClean="0">
                          <a:latin typeface="+mj-lt"/>
                          <a:cs typeface="Courier New" panose="02070309020205020404" pitchFamily="49" charset="0"/>
                        </a:rPr>
                        <a:t>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j-lt"/>
                          <a:cs typeface="Courier New" panose="02070309020205020404" pitchFamily="49" charset="0"/>
                        </a:rPr>
                        <a:t>Defines table row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796">
                <a:tc>
                  <a:txBody>
                    <a:bodyPr/>
                    <a:lstStyle/>
                    <a:p>
                      <a:r>
                        <a:rPr lang="en-US" sz="1300" b="1" dirty="0" err="1" smtClean="0">
                          <a:latin typeface="+mj-lt"/>
                          <a:cs typeface="Courier New" panose="02070309020205020404" pitchFamily="49" charset="0"/>
                        </a:rPr>
                        <a:t>th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j-lt"/>
                          <a:cs typeface="Courier New" panose="02070309020205020404" pitchFamily="49" charset="0"/>
                        </a:rPr>
                        <a:t>Defines table header row</a:t>
                      </a:r>
                      <a:endParaRPr lang="en-US" sz="1600" b="1" dirty="0" smtClean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+mj-lt"/>
                          <a:cs typeface="Courier New" panose="02070309020205020404" pitchFamily="49" charset="0"/>
                        </a:rPr>
                        <a:t>td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j-lt"/>
                          <a:cs typeface="Courier New" panose="02070309020205020404" pitchFamily="49" charset="0"/>
                        </a:rPr>
                        <a:t>Defines table data cell in a row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2C4A-7E29-4B48-9A7F-AC326C30C345}" type="datetime1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3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The HTML for the Sales by Book </a:t>
            </a:r>
            <a:r>
              <a:rPr lang="en-US" sz="4000" dirty="0" smtClean="0"/>
              <a:t>Table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481014" y="1266319"/>
            <a:ext cx="7177087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table&gt;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class="left"&gt;Book&lt;/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&gt;Year Published&lt;/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&gt;Sales&lt;/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&lt;td class="left"&gt;PHP and MySQL&lt;/td&gt;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&lt;td&gt;2010&lt;/td&gt;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&lt;td&gt;$372,381&lt;/td&gt;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.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.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id="total"&gt;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class="left"&gt;Total Sales&lt;/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&lt;td&gt;&lt;/td&gt;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&lt;td&gt;$2,154,786&lt;/td&gt;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&lt;/table&gt;</a:t>
            </a:r>
          </a:p>
        </p:txBody>
      </p:sp>
      <p:sp>
        <p:nvSpPr>
          <p:cNvPr id="7" name="Rounded Rectangle 6">
            <a:hlinkClick r:id="rId3"/>
          </p:cNvPr>
          <p:cNvSpPr/>
          <p:nvPr/>
        </p:nvSpPr>
        <p:spPr>
          <a:xfrm>
            <a:off x="6526417" y="2341221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1AAB-9A31-4F9F-A3D9-F97624813C68}" type="datetime1">
              <a:rPr lang="en-US" smtClean="0"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8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Common </a:t>
            </a:r>
            <a:r>
              <a:rPr lang="en-US" sz="3600" dirty="0" smtClean="0"/>
              <a:t>Properties </a:t>
            </a:r>
            <a:r>
              <a:rPr lang="en-US" sz="3600" dirty="0"/>
              <a:t>for </a:t>
            </a:r>
            <a:r>
              <a:rPr lang="en-US" sz="3600" dirty="0" smtClean="0"/>
              <a:t>Formatting </a:t>
            </a:r>
            <a:r>
              <a:rPr lang="en-US" sz="3600" dirty="0"/>
              <a:t>T</a:t>
            </a:r>
            <a:r>
              <a:rPr lang="en-US" sz="3600" dirty="0" smtClean="0"/>
              <a:t>ables</a:t>
            </a:r>
            <a:endParaRPr lang="en-US" sz="3600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7024046"/>
              </p:ext>
            </p:extLst>
          </p:nvPr>
        </p:nvGraphicFramePr>
        <p:xfrm>
          <a:off x="479878" y="1681904"/>
          <a:ext cx="8184244" cy="19564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9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5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Property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Description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628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dirty="0" smtClean="0">
                          <a:latin typeface="+mj-lt"/>
                          <a:cs typeface="Courier New" panose="02070309020205020404" pitchFamily="49" charset="0"/>
                        </a:rPr>
                        <a:t>border-collapse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+mj-lt"/>
                          <a:cs typeface="Courier New" panose="02070309020205020404" pitchFamily="49" charset="0"/>
                        </a:rPr>
                        <a:t>Keyword defines space between borders.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+mj-lt"/>
                          <a:cs typeface="Courier New" panose="02070309020205020404" pitchFamily="49" charset="0"/>
                        </a:rPr>
                        <a:t>Values:</a:t>
                      </a:r>
                      <a:r>
                        <a:rPr lang="en-US" sz="1300" b="1" baseline="0" dirty="0" smtClean="0">
                          <a:latin typeface="+mj-lt"/>
                          <a:cs typeface="Courier New" panose="02070309020205020404" pitchFamily="49" charset="0"/>
                        </a:rPr>
                        <a:t>  collapse or separate (default)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300" b="1" dirty="0" smtClean="0">
                          <a:latin typeface="+mj-lt"/>
                          <a:cs typeface="Courier New" panose="02070309020205020404" pitchFamily="49" charset="0"/>
                        </a:rPr>
                        <a:t>border-spacing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j-lt"/>
                          <a:cs typeface="Courier New" panose="02070309020205020404" pitchFamily="49" charset="0"/>
                        </a:rPr>
                        <a:t>Relative or absolute</a:t>
                      </a:r>
                      <a:r>
                        <a:rPr lang="en-US" sz="1400" b="1" baseline="0" dirty="0" smtClean="0">
                          <a:latin typeface="+mj-lt"/>
                          <a:cs typeface="Courier New" panose="02070309020205020404" pitchFamily="49" charset="0"/>
                        </a:rPr>
                        <a:t> value of space between cells</a:t>
                      </a:r>
                      <a:endParaRPr lang="en-US" sz="1400" b="1" dirty="0" smtClean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dirty="0" smtClean="0">
                          <a:latin typeface="+mj-lt"/>
                          <a:cs typeface="Courier New" panose="02070309020205020404" pitchFamily="49" charset="0"/>
                        </a:rPr>
                        <a:t>padding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j-lt"/>
                          <a:cs typeface="Courier New" panose="02070309020205020404" pitchFamily="49" charset="0"/>
                        </a:rPr>
                        <a:t>Space</a:t>
                      </a:r>
                      <a:r>
                        <a:rPr lang="en-US" sz="1400" b="1" baseline="0" dirty="0" smtClean="0">
                          <a:latin typeface="+mj-lt"/>
                          <a:cs typeface="Courier New" panose="02070309020205020404" pitchFamily="49" charset="0"/>
                        </a:rPr>
                        <a:t> between cell content</a:t>
                      </a:r>
                      <a:endParaRPr lang="en-US" sz="1400" b="1" dirty="0" smtClean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796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300" b="1" dirty="0" smtClean="0">
                          <a:latin typeface="+mj-lt"/>
                          <a:cs typeface="Courier New" panose="02070309020205020404" pitchFamily="49" charset="0"/>
                        </a:rPr>
                        <a:t>text-align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j-lt"/>
                        </a:rPr>
                        <a:t>Horizontal</a:t>
                      </a:r>
                      <a:r>
                        <a:rPr lang="en-US" sz="1400" b="1" baseline="0" dirty="0" smtClean="0">
                          <a:latin typeface="+mj-lt"/>
                        </a:rPr>
                        <a:t> Alignment</a:t>
                      </a:r>
                      <a:endParaRPr lang="en-US" sz="1400" b="1" dirty="0" smtClean="0"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j-lt"/>
                          <a:cs typeface="Courier New" panose="02070309020205020404" pitchFamily="49" charset="0"/>
                        </a:rPr>
                        <a:t>vertical-align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j-lt"/>
                          <a:cs typeface="Courier New" panose="02070309020205020404" pitchFamily="49" charset="0"/>
                        </a:rPr>
                        <a:t>Vertical Alignment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0929-076F-44A2-847D-25620D8486BC}" type="datetime1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CSS for the Sales by Book T</a:t>
            </a:r>
            <a:r>
              <a:rPr lang="en-US" dirty="0" smtClean="0"/>
              <a:t>able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85284" y="1540880"/>
            <a:ext cx="55726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table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border: 1px solid black;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border-collapse: collapse; }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td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border: 1px solid black;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padding: .2em .7em;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text-align: right; }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th.left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td.left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{ text-align: left;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#total { font-weight: bold; }</a:t>
            </a:r>
          </a:p>
        </p:txBody>
      </p:sp>
      <p:sp>
        <p:nvSpPr>
          <p:cNvPr id="8" name="Rounded Rectangle 7">
            <a:hlinkClick r:id="rId3"/>
          </p:cNvPr>
          <p:cNvSpPr/>
          <p:nvPr/>
        </p:nvSpPr>
        <p:spPr>
          <a:xfrm>
            <a:off x="6553200" y="3562350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3AFE-CBD2-46E3-AD2B-34305D90F2C1}" type="datetime1">
              <a:rPr lang="en-US" smtClean="0"/>
              <a:t>4/22/2016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1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elements for the header, body, and </a:t>
            </a:r>
            <a:r>
              <a:rPr lang="en-US" sz="3200" dirty="0" smtClean="0"/>
              <a:t>footer</a:t>
            </a:r>
            <a:endParaRPr lang="en-US" sz="3200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464409"/>
              </p:ext>
            </p:extLst>
          </p:nvPr>
        </p:nvGraphicFramePr>
        <p:xfrm>
          <a:off x="476250" y="1793346"/>
          <a:ext cx="8184244" cy="11658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9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5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Element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Description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dirty="0" err="1" smtClean="0">
                          <a:latin typeface="+mj-lt"/>
                          <a:cs typeface="Courier New" panose="02070309020205020404" pitchFamily="49" charset="0"/>
                        </a:rPr>
                        <a:t>thead</a:t>
                      </a:r>
                      <a:endParaRPr lang="en-US" sz="1400" b="1" dirty="0" smtClean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latin typeface="+mj-lt"/>
                          <a:cs typeface="Courier New" panose="02070309020205020404" pitchFamily="49" charset="0"/>
                        </a:rPr>
                        <a:t>Groups one of more rows in table header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300" b="1" dirty="0" err="1" smtClean="0">
                          <a:latin typeface="+mj-lt"/>
                          <a:cs typeface="Courier New" panose="02070309020205020404" pitchFamily="49" charset="0"/>
                        </a:rPr>
                        <a:t>tbody</a:t>
                      </a:r>
                      <a:endParaRPr lang="en-US" sz="1300" b="1" dirty="0" smtClean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j-lt"/>
                          <a:cs typeface="Courier New" panose="02070309020205020404" pitchFamily="49" charset="0"/>
                        </a:rPr>
                        <a:t>Groups the rows between header and footer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+mj-lt"/>
                          <a:cs typeface="Courier New" panose="02070309020205020404" pitchFamily="49" charset="0"/>
                        </a:rPr>
                        <a:t>tfoot</a:t>
                      </a:r>
                      <a:endParaRPr lang="en-US" sz="1400" b="1" dirty="0" smtClean="0">
                        <a:latin typeface="+mj-lt"/>
                        <a:cs typeface="Courier New" panose="02070309020205020404" pitchFamily="49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+mj-lt"/>
                          <a:cs typeface="Courier New" panose="02070309020205020404" pitchFamily="49" charset="0"/>
                        </a:rPr>
                        <a:t>Groups one of more rows in table footer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F30D9-681C-4FA2-AB61-C8F6CF2CFEFB}" type="datetime1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0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43866"/>
            <a:ext cx="8229600" cy="375284"/>
          </a:xfrm>
        </p:spPr>
        <p:txBody>
          <a:bodyPr>
            <a:noAutofit/>
          </a:bodyPr>
          <a:lstStyle/>
          <a:p>
            <a:r>
              <a:rPr lang="en-US" sz="2800" dirty="0"/>
              <a:t>HTML &amp; CSS for a table with a header, body, and </a:t>
            </a:r>
            <a:r>
              <a:rPr lang="en-US" sz="2800" dirty="0" smtClean="0"/>
              <a:t>footer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514349" y="742950"/>
            <a:ext cx="4057651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table&gt;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thead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class="left"&gt;Book&lt;/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&gt;Year published&lt;/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&gt;Total sales&lt;/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&lt;/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thead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tbody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&lt;td class="left"&gt;PHP and MySQL&lt;/td&gt;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&lt;td&gt;2010&lt;/td&gt;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&lt;td&gt;$372,381&lt;/td&gt;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&lt;/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.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.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tbody</a:t>
            </a:r>
            <a:r>
              <a:rPr lang="en-US" sz="105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tfoot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class="left"&gt;Total Sales&lt;/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&lt;td&gt;&lt;/td&gt;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&lt;td&gt;$2,154,786&lt;/td&gt;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&lt;/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tfoot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&lt;/table&gt;</a:t>
            </a:r>
          </a:p>
          <a:p>
            <a:endParaRPr lang="en-US" sz="10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29953" y="89535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thead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tfoot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 background-color: aqua; }</a:t>
            </a: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tfoot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 font-weight: bold; }</a:t>
            </a:r>
          </a:p>
        </p:txBody>
      </p:sp>
      <p:sp>
        <p:nvSpPr>
          <p:cNvPr id="8" name="Rounded Rectangle 7">
            <a:hlinkClick r:id="rId3"/>
          </p:cNvPr>
          <p:cNvSpPr/>
          <p:nvPr/>
        </p:nvSpPr>
        <p:spPr>
          <a:xfrm>
            <a:off x="6423434" y="4095750"/>
            <a:ext cx="2263366" cy="46105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6CC8-E0DC-4B28-B663-DB4F9555B400}" type="datetime1">
              <a:rPr lang="en-US" smtClean="0"/>
              <a:t>4/22/2016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8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1059</Words>
  <Application>Microsoft Office PowerPoint</Application>
  <PresentationFormat>On-screen Show (16:9)</PresentationFormat>
  <Paragraphs>279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Constantia</vt:lpstr>
      <vt:lpstr>Courier New</vt:lpstr>
      <vt:lpstr>Verdana</vt:lpstr>
      <vt:lpstr>Wingdings 2</vt:lpstr>
      <vt:lpstr>ProfBurnett</vt:lpstr>
      <vt:lpstr>HTML5 Level II</vt:lpstr>
      <vt:lpstr>Class Outline</vt:lpstr>
      <vt:lpstr>PowerPoint Presentation</vt:lpstr>
      <vt:lpstr>Common Elements for Coding Tables</vt:lpstr>
      <vt:lpstr>The HTML for the Sales by Book Table</vt:lpstr>
      <vt:lpstr>Common Properties for Formatting Tables</vt:lpstr>
      <vt:lpstr>CSS for the Sales by Book Table</vt:lpstr>
      <vt:lpstr>The elements for the header, body, and footer</vt:lpstr>
      <vt:lpstr>HTML &amp; CSS for a table with a header, body, and footer</vt:lpstr>
      <vt:lpstr>The Syntax for CSS3 structural pseudo-class selectors</vt:lpstr>
      <vt:lpstr>CSS3 for formatting a table without using classes</vt:lpstr>
      <vt:lpstr>PowerPoint Presentation</vt:lpstr>
      <vt:lpstr>Attributes for merging cells</vt:lpstr>
      <vt:lpstr>PowerPoint Presentation</vt:lpstr>
      <vt:lpstr>Attributes that can be used for accessibility</vt:lpstr>
      <vt:lpstr>Student Exercise 1</vt:lpstr>
      <vt:lpstr>Class Review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 134 HTML5 Desktop and Mobile Level II</dc:title>
  <dc:creator>Professor Burnett</dc:creator>
  <cp:lastModifiedBy>Prof Burnett</cp:lastModifiedBy>
  <cp:revision>5</cp:revision>
  <dcterms:created xsi:type="dcterms:W3CDTF">2015-01-18T14:09:20Z</dcterms:created>
  <dcterms:modified xsi:type="dcterms:W3CDTF">2016-04-22T09:46:56Z</dcterms:modified>
</cp:coreProperties>
</file>