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FC038-E304-4D36-9B67-39A2BA392473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</dgm:pt>
    <dgm:pt modelId="{7735F5AE-360B-4134-B71E-A7C99C951ABF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ACBF7ECC-D9BD-4191-9F57-6C4A86034C3F}" type="parTrans" cxnId="{ADA4317E-CE9B-4879-95B1-4843E6C0CB75}">
      <dgm:prSet/>
      <dgm:spPr/>
      <dgm:t>
        <a:bodyPr/>
        <a:lstStyle/>
        <a:p>
          <a:endParaRPr lang="en-US"/>
        </a:p>
      </dgm:t>
    </dgm:pt>
    <dgm:pt modelId="{632135BE-DF0D-4940-98A5-AAE442998EF2}" type="sibTrans" cxnId="{ADA4317E-CE9B-4879-95B1-4843E6C0CB75}">
      <dgm:prSet/>
      <dgm:spPr/>
      <dgm:t>
        <a:bodyPr/>
        <a:lstStyle/>
        <a:p>
          <a:endParaRPr lang="en-US"/>
        </a:p>
      </dgm:t>
    </dgm:pt>
    <dgm:pt modelId="{0AC7CA3E-A09B-4F7D-BD9E-9BF0570B0C82}">
      <dgm:prSet phldrT="[Text]"/>
      <dgm:spPr/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59C5B610-20D1-429E-8C94-D71B46EED341}" type="parTrans" cxnId="{8FA16124-CD37-43EF-B9F4-B0787E368847}">
      <dgm:prSet/>
      <dgm:spPr/>
      <dgm:t>
        <a:bodyPr/>
        <a:lstStyle/>
        <a:p>
          <a:endParaRPr lang="en-US"/>
        </a:p>
      </dgm:t>
    </dgm:pt>
    <dgm:pt modelId="{157E930E-8713-460F-84F1-28D57B641107}" type="sibTrans" cxnId="{8FA16124-CD37-43EF-B9F4-B0787E368847}">
      <dgm:prSet/>
      <dgm:spPr/>
      <dgm:t>
        <a:bodyPr/>
        <a:lstStyle/>
        <a:p>
          <a:endParaRPr lang="en-US"/>
        </a:p>
      </dgm:t>
    </dgm:pt>
    <dgm:pt modelId="{E47B3ECE-4E3F-454D-B618-170BB5828D96}">
      <dgm:prSet phldrT="[Text]"/>
      <dgm:spPr/>
      <dgm:t>
        <a:bodyPr/>
        <a:lstStyle/>
        <a:p>
          <a:r>
            <a:rPr lang="en-US" dirty="0" smtClean="0"/>
            <a:t>Maintain</a:t>
          </a:r>
          <a:endParaRPr lang="en-US" dirty="0"/>
        </a:p>
      </dgm:t>
    </dgm:pt>
    <dgm:pt modelId="{1E71F8A4-8D01-41B4-9725-4C1B5F9BEB6E}" type="parTrans" cxnId="{E3F71591-0734-4536-B80E-050C115FE0CA}">
      <dgm:prSet/>
      <dgm:spPr/>
      <dgm:t>
        <a:bodyPr/>
        <a:lstStyle/>
        <a:p>
          <a:endParaRPr lang="en-US"/>
        </a:p>
      </dgm:t>
    </dgm:pt>
    <dgm:pt modelId="{EBBA5069-7F6A-426D-937B-EC32D2E2273B}" type="sibTrans" cxnId="{E3F71591-0734-4536-B80E-050C115FE0CA}">
      <dgm:prSet/>
      <dgm:spPr/>
      <dgm:t>
        <a:bodyPr/>
        <a:lstStyle/>
        <a:p>
          <a:endParaRPr lang="en-US"/>
        </a:p>
      </dgm:t>
    </dgm:pt>
    <dgm:pt modelId="{DC9BF09A-AF3A-4AFD-B4FF-56F4542CCE3D}" type="pres">
      <dgm:prSet presAssocID="{471FC038-E304-4D36-9B67-39A2BA392473}" presName="Name0" presStyleCnt="0">
        <dgm:presLayoutVars>
          <dgm:dir/>
          <dgm:resizeHandles val="exact"/>
        </dgm:presLayoutVars>
      </dgm:prSet>
      <dgm:spPr/>
    </dgm:pt>
    <dgm:pt modelId="{31F62D42-B8AE-475F-849D-A663EC3308A7}" type="pres">
      <dgm:prSet presAssocID="{7735F5AE-360B-4134-B71E-A7C99C951A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4EF-0AB7-4422-AE19-E65ABAB096F5}" type="pres">
      <dgm:prSet presAssocID="{632135BE-DF0D-4940-98A5-AAE442998EF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66EE65-8A96-401A-AF23-22B578EBA0A1}" type="pres">
      <dgm:prSet presAssocID="{632135BE-DF0D-4940-98A5-AAE442998EF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001C467-6F4B-4544-8BA4-62ED4E227705}" type="pres">
      <dgm:prSet presAssocID="{0AC7CA3E-A09B-4F7D-BD9E-9BF0570B0C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9C6D3-B914-429D-BE13-9AAB2E731E00}" type="pres">
      <dgm:prSet presAssocID="{157E930E-8713-460F-84F1-28D57B64110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271C2BF-8EA5-4FA1-8C6D-F24D809C3DD7}" type="pres">
      <dgm:prSet presAssocID="{157E930E-8713-460F-84F1-28D57B64110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D3FF7E3-81AD-4B14-8AED-C71E4F980BFA}" type="pres">
      <dgm:prSet presAssocID="{E47B3ECE-4E3F-454D-B618-170BB5828D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F813A-F52C-4B9E-AB16-B04B95C0DA6D}" type="pres">
      <dgm:prSet presAssocID="{EBBA5069-7F6A-426D-937B-EC32D2E227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2EFAB89-9D09-4E77-AB02-42B00E6DF955}" type="pres">
      <dgm:prSet presAssocID="{EBBA5069-7F6A-426D-937B-EC32D2E227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3F71591-0734-4536-B80E-050C115FE0CA}" srcId="{471FC038-E304-4D36-9B67-39A2BA392473}" destId="{E47B3ECE-4E3F-454D-B618-170BB5828D96}" srcOrd="2" destOrd="0" parTransId="{1E71F8A4-8D01-41B4-9725-4C1B5F9BEB6E}" sibTransId="{EBBA5069-7F6A-426D-937B-EC32D2E2273B}"/>
    <dgm:cxn modelId="{F913F635-024C-403A-9463-D14DA8AC0EA5}" type="presOf" srcId="{E47B3ECE-4E3F-454D-B618-170BB5828D96}" destId="{9D3FF7E3-81AD-4B14-8AED-C71E4F980BFA}" srcOrd="0" destOrd="0" presId="urn:microsoft.com/office/officeart/2005/8/layout/cycle7"/>
    <dgm:cxn modelId="{9865D1D6-45A1-49AD-BD1C-BE92AABCEED3}" type="presOf" srcId="{157E930E-8713-460F-84F1-28D57B641107}" destId="{12F9C6D3-B914-429D-BE13-9AAB2E731E00}" srcOrd="0" destOrd="0" presId="urn:microsoft.com/office/officeart/2005/8/layout/cycle7"/>
    <dgm:cxn modelId="{988C1EDE-AA47-411F-8DFC-412D0097807E}" type="presOf" srcId="{471FC038-E304-4D36-9B67-39A2BA392473}" destId="{DC9BF09A-AF3A-4AFD-B4FF-56F4542CCE3D}" srcOrd="0" destOrd="0" presId="urn:microsoft.com/office/officeart/2005/8/layout/cycle7"/>
    <dgm:cxn modelId="{071E5785-D808-4DA1-BCA8-8D1EA2818B77}" type="presOf" srcId="{EBBA5069-7F6A-426D-937B-EC32D2E2273B}" destId="{2F0F813A-F52C-4B9E-AB16-B04B95C0DA6D}" srcOrd="0" destOrd="0" presId="urn:microsoft.com/office/officeart/2005/8/layout/cycle7"/>
    <dgm:cxn modelId="{C86F2B14-7CCA-4AA3-A7BB-11B1C27050F3}" type="presOf" srcId="{7735F5AE-360B-4134-B71E-A7C99C951ABF}" destId="{31F62D42-B8AE-475F-849D-A663EC3308A7}" srcOrd="0" destOrd="0" presId="urn:microsoft.com/office/officeart/2005/8/layout/cycle7"/>
    <dgm:cxn modelId="{8FA16124-CD37-43EF-B9F4-B0787E368847}" srcId="{471FC038-E304-4D36-9B67-39A2BA392473}" destId="{0AC7CA3E-A09B-4F7D-BD9E-9BF0570B0C82}" srcOrd="1" destOrd="0" parTransId="{59C5B610-20D1-429E-8C94-D71B46EED341}" sibTransId="{157E930E-8713-460F-84F1-28D57B641107}"/>
    <dgm:cxn modelId="{ADA4317E-CE9B-4879-95B1-4843E6C0CB75}" srcId="{471FC038-E304-4D36-9B67-39A2BA392473}" destId="{7735F5AE-360B-4134-B71E-A7C99C951ABF}" srcOrd="0" destOrd="0" parTransId="{ACBF7ECC-D9BD-4191-9F57-6C4A86034C3F}" sibTransId="{632135BE-DF0D-4940-98A5-AAE442998EF2}"/>
    <dgm:cxn modelId="{51F1E686-CDA2-497C-8901-4B838C7C98A7}" type="presOf" srcId="{632135BE-DF0D-4940-98A5-AAE442998EF2}" destId="{5A66EE65-8A96-401A-AF23-22B578EBA0A1}" srcOrd="1" destOrd="0" presId="urn:microsoft.com/office/officeart/2005/8/layout/cycle7"/>
    <dgm:cxn modelId="{1521941A-EF01-4C20-A69E-20A9E9D65566}" type="presOf" srcId="{157E930E-8713-460F-84F1-28D57B641107}" destId="{5271C2BF-8EA5-4FA1-8C6D-F24D809C3DD7}" srcOrd="1" destOrd="0" presId="urn:microsoft.com/office/officeart/2005/8/layout/cycle7"/>
    <dgm:cxn modelId="{D99E4EE0-9E4F-477C-8A65-7EA71A9C1CDF}" type="presOf" srcId="{0AC7CA3E-A09B-4F7D-BD9E-9BF0570B0C82}" destId="{A001C467-6F4B-4544-8BA4-62ED4E227705}" srcOrd="0" destOrd="0" presId="urn:microsoft.com/office/officeart/2005/8/layout/cycle7"/>
    <dgm:cxn modelId="{64DF9E5E-DB03-4CC8-9666-959A5E840D11}" type="presOf" srcId="{EBBA5069-7F6A-426D-937B-EC32D2E2273B}" destId="{52EFAB89-9D09-4E77-AB02-42B00E6DF955}" srcOrd="1" destOrd="0" presId="urn:microsoft.com/office/officeart/2005/8/layout/cycle7"/>
    <dgm:cxn modelId="{86F03E14-21C6-43BA-A5CF-406E8C569BED}" type="presOf" srcId="{632135BE-DF0D-4940-98A5-AAE442998EF2}" destId="{660E34EF-0AB7-4422-AE19-E65ABAB096F5}" srcOrd="0" destOrd="0" presId="urn:microsoft.com/office/officeart/2005/8/layout/cycle7"/>
    <dgm:cxn modelId="{4D64C70D-2DB4-43BD-B0A5-BE3EB543F755}" type="presParOf" srcId="{DC9BF09A-AF3A-4AFD-B4FF-56F4542CCE3D}" destId="{31F62D42-B8AE-475F-849D-A663EC3308A7}" srcOrd="0" destOrd="0" presId="urn:microsoft.com/office/officeart/2005/8/layout/cycle7"/>
    <dgm:cxn modelId="{0BEB53A4-B8C0-495D-B95C-6E8D58D97975}" type="presParOf" srcId="{DC9BF09A-AF3A-4AFD-B4FF-56F4542CCE3D}" destId="{660E34EF-0AB7-4422-AE19-E65ABAB096F5}" srcOrd="1" destOrd="0" presId="urn:microsoft.com/office/officeart/2005/8/layout/cycle7"/>
    <dgm:cxn modelId="{CB51170B-7AD5-4DE9-8C7D-1F0F52EA228E}" type="presParOf" srcId="{660E34EF-0AB7-4422-AE19-E65ABAB096F5}" destId="{5A66EE65-8A96-401A-AF23-22B578EBA0A1}" srcOrd="0" destOrd="0" presId="urn:microsoft.com/office/officeart/2005/8/layout/cycle7"/>
    <dgm:cxn modelId="{4D4C1765-B2DB-464D-AFE2-C61594DBCBF3}" type="presParOf" srcId="{DC9BF09A-AF3A-4AFD-B4FF-56F4542CCE3D}" destId="{A001C467-6F4B-4544-8BA4-62ED4E227705}" srcOrd="2" destOrd="0" presId="urn:microsoft.com/office/officeart/2005/8/layout/cycle7"/>
    <dgm:cxn modelId="{9ACE426C-61E2-4D0D-AA8E-B61D4B8BDE53}" type="presParOf" srcId="{DC9BF09A-AF3A-4AFD-B4FF-56F4542CCE3D}" destId="{12F9C6D3-B914-429D-BE13-9AAB2E731E00}" srcOrd="3" destOrd="0" presId="urn:microsoft.com/office/officeart/2005/8/layout/cycle7"/>
    <dgm:cxn modelId="{F708B7C7-BB85-40E6-8C49-81E79573E9AD}" type="presParOf" srcId="{12F9C6D3-B914-429D-BE13-9AAB2E731E00}" destId="{5271C2BF-8EA5-4FA1-8C6D-F24D809C3DD7}" srcOrd="0" destOrd="0" presId="urn:microsoft.com/office/officeart/2005/8/layout/cycle7"/>
    <dgm:cxn modelId="{51A6CD74-4E51-4BF2-BC61-4FE83AF6BDED}" type="presParOf" srcId="{DC9BF09A-AF3A-4AFD-B4FF-56F4542CCE3D}" destId="{9D3FF7E3-81AD-4B14-8AED-C71E4F980BFA}" srcOrd="4" destOrd="0" presId="urn:microsoft.com/office/officeart/2005/8/layout/cycle7"/>
    <dgm:cxn modelId="{EBEC3CD5-E4F9-4DBF-B8A0-D67AE3E5526C}" type="presParOf" srcId="{DC9BF09A-AF3A-4AFD-B4FF-56F4542CCE3D}" destId="{2F0F813A-F52C-4B9E-AB16-B04B95C0DA6D}" srcOrd="5" destOrd="0" presId="urn:microsoft.com/office/officeart/2005/8/layout/cycle7"/>
    <dgm:cxn modelId="{9C068465-6326-484C-8FFF-F6B4381216D2}" type="presParOf" srcId="{2F0F813A-F52C-4B9E-AB16-B04B95C0DA6D}" destId="{52EFAB89-9D09-4E77-AB02-42B00E6DF9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62D42-B8AE-475F-849D-A663EC3308A7}">
      <dsp:nvSpPr>
        <dsp:cNvPr id="0" name=""/>
        <dsp:cNvSpPr/>
      </dsp:nvSpPr>
      <dsp:spPr>
        <a:xfrm>
          <a:off x="2564308" y="36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</a:t>
          </a:r>
          <a:endParaRPr lang="en-US" sz="1300" kern="1200" dirty="0"/>
        </a:p>
      </dsp:txBody>
      <dsp:txXfrm>
        <a:off x="2578475" y="14536"/>
        <a:ext cx="939048" cy="455357"/>
      </dsp:txXfrm>
    </dsp:sp>
    <dsp:sp modelId="{660E34EF-0AB7-4422-AE19-E65ABAB096F5}">
      <dsp:nvSpPr>
        <dsp:cNvPr id="0" name=""/>
        <dsp:cNvSpPr/>
      </dsp:nvSpPr>
      <dsp:spPr>
        <a:xfrm rot="3600000">
          <a:off x="3195502" y="848804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46289" y="882662"/>
        <a:ext cx="401590" cy="101575"/>
      </dsp:txXfrm>
    </dsp:sp>
    <dsp:sp modelId="{A001C467-6F4B-4544-8BA4-62ED4E227705}">
      <dsp:nvSpPr>
        <dsp:cNvPr id="0" name=""/>
        <dsp:cNvSpPr/>
      </dsp:nvSpPr>
      <dsp:spPr>
        <a:xfrm>
          <a:off x="3362478" y="138283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</a:t>
          </a:r>
          <a:endParaRPr lang="en-US" sz="1300" kern="1200" dirty="0"/>
        </a:p>
      </dsp:txBody>
      <dsp:txXfrm>
        <a:off x="3376645" y="1397006"/>
        <a:ext cx="939048" cy="455357"/>
      </dsp:txXfrm>
    </dsp:sp>
    <dsp:sp modelId="{12F9C6D3-B914-429D-BE13-9AAB2E731E00}">
      <dsp:nvSpPr>
        <dsp:cNvPr id="0" name=""/>
        <dsp:cNvSpPr/>
      </dsp:nvSpPr>
      <dsp:spPr>
        <a:xfrm rot="10800000">
          <a:off x="2796417" y="1540039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847204" y="1573897"/>
        <a:ext cx="401590" cy="101575"/>
      </dsp:txXfrm>
    </dsp:sp>
    <dsp:sp modelId="{9D3FF7E3-81AD-4B14-8AED-C71E4F980BFA}">
      <dsp:nvSpPr>
        <dsp:cNvPr id="0" name=""/>
        <dsp:cNvSpPr/>
      </dsp:nvSpPr>
      <dsp:spPr>
        <a:xfrm>
          <a:off x="1766139" y="1382839"/>
          <a:ext cx="967382" cy="483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Maintain</a:t>
          </a:r>
          <a:endParaRPr lang="en-US" sz="1300" kern="1200" dirty="0"/>
        </a:p>
      </dsp:txBody>
      <dsp:txXfrm>
        <a:off x="1780306" y="1397006"/>
        <a:ext cx="939048" cy="455357"/>
      </dsp:txXfrm>
    </dsp:sp>
    <dsp:sp modelId="{2F0F813A-F52C-4B9E-AB16-B04B95C0DA6D}">
      <dsp:nvSpPr>
        <dsp:cNvPr id="0" name=""/>
        <dsp:cNvSpPr/>
      </dsp:nvSpPr>
      <dsp:spPr>
        <a:xfrm rot="18000000">
          <a:off x="2397332" y="848804"/>
          <a:ext cx="503164" cy="16929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448119" y="882662"/>
        <a:ext cx="401590" cy="10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EB69-664D-4E04-BD06-B38FB6588924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2FF5C-67CE-4D2D-B194-FC3B34FB5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FCC1C-C3CF-49A9-88DF-1C528072DA7A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3409950"/>
            <a:ext cx="8477250" cy="9632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I </a:t>
            </a:r>
          </a:p>
          <a:p>
            <a:pPr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18 - How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 Site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/>
              <a:t>www.profburnett.com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1" y="361950"/>
            <a:ext cx="8496299" cy="2971800"/>
          </a:xfrm>
        </p:spPr>
        <p:txBody>
          <a:bodyPr/>
          <a:lstStyle/>
          <a:p>
            <a:pPr>
              <a:defRPr/>
            </a:pPr>
            <a:r>
              <a:rPr lang="en-US" smtClean="0"/>
              <a:t>HTML5 </a:t>
            </a:r>
            <a:r>
              <a:rPr lang="en-US" dirty="0" smtClean="0"/>
              <a:t>Level </a:t>
            </a:r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91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Repetition</a:t>
            </a:r>
          </a:p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0FAA-380A-4C9D-A5A9-C3FA43CF7701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Typographical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 Paragraphs to 65 Characters</a:t>
            </a:r>
          </a:p>
          <a:p>
            <a:r>
              <a:rPr lang="en-US" dirty="0" smtClean="0"/>
              <a:t>Use San Serif Fonts that are Easy to Read</a:t>
            </a:r>
          </a:p>
          <a:p>
            <a:r>
              <a:rPr lang="en-US" dirty="0" smtClean="0"/>
              <a:t>Show Heading and Text Relationship</a:t>
            </a:r>
          </a:p>
          <a:p>
            <a:r>
              <a:rPr lang="en-US" dirty="0" smtClean="0"/>
              <a:t>Dark Text / Light Background</a:t>
            </a:r>
          </a:p>
          <a:p>
            <a:r>
              <a:rPr lang="en-US" dirty="0" smtClean="0"/>
              <a:t>Don’t Center or Justify Text</a:t>
            </a:r>
          </a:p>
          <a:p>
            <a:r>
              <a:rPr lang="en-US" dirty="0" smtClean="0"/>
              <a:t>No Space for Indented First Lines</a:t>
            </a:r>
          </a:p>
          <a:p>
            <a:r>
              <a:rPr lang="en-US" dirty="0" smtClean="0"/>
              <a:t>Don’t Reverse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D286-EC72-4DFE-8786-35A565B287D0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14350"/>
            <a:ext cx="7772400" cy="1981200"/>
          </a:xfrm>
        </p:spPr>
        <p:txBody>
          <a:bodyPr/>
          <a:lstStyle/>
          <a:p>
            <a:pPr algn="r"/>
            <a:r>
              <a:rPr lang="en-US" sz="5400" dirty="0"/>
              <a:t>Design Methods and Procedures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lvl="0" algn="ctr"/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D86-7285-4A49-BE2E-D742B749F943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Design</a:t>
            </a:r>
          </a:p>
          <a:p>
            <a:r>
              <a:rPr lang="en-US" sz="2400" dirty="0" smtClean="0"/>
              <a:t>Requirements Specialist</a:t>
            </a:r>
          </a:p>
          <a:p>
            <a:r>
              <a:rPr lang="en-US" sz="2400" dirty="0" smtClean="0"/>
              <a:t>Usability Specialist</a:t>
            </a:r>
          </a:p>
          <a:p>
            <a:r>
              <a:rPr lang="en-US" sz="2400" dirty="0"/>
              <a:t>Marketing Specialist</a:t>
            </a:r>
          </a:p>
          <a:p>
            <a:r>
              <a:rPr lang="en-US" sz="2400" dirty="0"/>
              <a:t>Writers</a:t>
            </a:r>
          </a:p>
          <a:p>
            <a:r>
              <a:rPr lang="en-US" sz="2400" dirty="0" smtClean="0"/>
              <a:t>Web Designers</a:t>
            </a:r>
          </a:p>
          <a:p>
            <a:r>
              <a:rPr lang="en-US" sz="2400" dirty="0" smtClean="0"/>
              <a:t>Graphic Designers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Implementation</a:t>
            </a:r>
          </a:p>
          <a:p>
            <a:r>
              <a:rPr lang="en-US" sz="2400" dirty="0" smtClean="0"/>
              <a:t>HTML &amp; CSS Specialist</a:t>
            </a:r>
          </a:p>
          <a:p>
            <a:r>
              <a:rPr lang="en-US" sz="2400" dirty="0" smtClean="0"/>
              <a:t>Client-side </a:t>
            </a:r>
            <a:r>
              <a:rPr lang="en-US" sz="2400" dirty="0"/>
              <a:t>Programmers</a:t>
            </a:r>
            <a:endParaRPr lang="en-US" sz="2400" dirty="0" smtClean="0"/>
          </a:p>
          <a:p>
            <a:r>
              <a:rPr lang="en-US" sz="2400" dirty="0" smtClean="0"/>
              <a:t>Server-side Programmers</a:t>
            </a:r>
          </a:p>
          <a:p>
            <a:r>
              <a:rPr lang="en-US" sz="2400" dirty="0" smtClean="0"/>
              <a:t>XML Programmer</a:t>
            </a:r>
          </a:p>
          <a:p>
            <a:r>
              <a:rPr lang="en-US" sz="2400" dirty="0" smtClean="0"/>
              <a:t>DBA</a:t>
            </a:r>
          </a:p>
          <a:p>
            <a:r>
              <a:rPr lang="en-US" sz="2400" dirty="0" smtClean="0"/>
              <a:t>Network Admin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1C4C-0CE5-4393-99F8-8C16930B5274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Top-Down - SDLC</a:t>
            </a:r>
          </a:p>
          <a:p>
            <a:r>
              <a:rPr lang="en-US" dirty="0" smtClean="0"/>
              <a:t>Stepwise – Iterative</a:t>
            </a:r>
          </a:p>
          <a:p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RAD</a:t>
            </a:r>
          </a:p>
          <a:p>
            <a:pPr lvl="1"/>
            <a:r>
              <a:rPr lang="en-US" dirty="0" smtClean="0"/>
              <a:t>JAD</a:t>
            </a:r>
          </a:p>
          <a:p>
            <a:pPr lvl="1"/>
            <a:r>
              <a:rPr lang="en-US" dirty="0" smtClean="0"/>
              <a:t>Extreme - Agile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961A-926A-4888-AA27-AB67A1DDD184}" type="datetime1">
              <a:rPr lang="en-US" smtClean="0"/>
              <a:t>5/19/2016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Lifecycle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7C11-1FFC-437E-A800-1D343CA16F55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7971772"/>
              </p:ext>
            </p:extLst>
          </p:nvPr>
        </p:nvGraphicFramePr>
        <p:xfrm>
          <a:off x="1524000" y="1577340"/>
          <a:ext cx="6096000" cy="186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8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Maintain Web Site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HTML for Content</a:t>
            </a:r>
          </a:p>
          <a:p>
            <a:r>
              <a:rPr lang="en-US" dirty="0" smtClean="0"/>
              <a:t>Use CSS for Layout and Formatting</a:t>
            </a:r>
          </a:p>
          <a:p>
            <a:r>
              <a:rPr lang="en-US" dirty="0" smtClean="0"/>
              <a:t>Don’t Use Tables</a:t>
            </a:r>
          </a:p>
          <a:p>
            <a:r>
              <a:rPr lang="en-US" dirty="0" smtClean="0"/>
              <a:t>Don’t Use Frames</a:t>
            </a:r>
          </a:p>
          <a:p>
            <a:r>
              <a:rPr lang="en-US" dirty="0" smtClean="0"/>
              <a:t>Get Design Right 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2DB6-EBFB-4994-B7E8-E84549D70200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for Designing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Audience and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Primary Content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Other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Folders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6406-5C71-4639-BF1D-8A8DA12A101D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B52D-C43A-4D75-952A-916E5D7DE791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9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173478" y="13657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99698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845568" y="257175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7481" y="152063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2969518" y="25717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170303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404108" y="2583249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6592828" y="25717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7918708" y="2583248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6194306" y="375196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7121664" y="3751964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527308" y="268897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435868" y="280899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372626" y="2954792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250706" y="308623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47836" y="325768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64007" y="2738135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210" y="2744500"/>
            <a:ext cx="947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2249" y="390685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0310" y="39137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52" y="3472315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770632" y="2688975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679192" y="2808990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615950" y="2954792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494030" y="308623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http://www.onesnzerosja.com/show/puauracommunications.com/images/page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5612" r="14583"/>
          <a:stretch/>
        </p:blipFill>
        <p:spPr bwMode="auto">
          <a:xfrm>
            <a:off x="1391160" y="3257687"/>
            <a:ext cx="797044" cy="79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331646" y="3472315"/>
            <a:ext cx="1027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03623" y="2852775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5762" y="2807813"/>
            <a:ext cx="60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8284" y="280781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2481388" y="601538"/>
            <a:ext cx="528706" cy="3646170"/>
          </a:xfrm>
          <a:prstGeom prst="bentConnector3">
            <a:avLst>
              <a:gd name="adj1" fmla="val 3865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029" idx="2"/>
            <a:endCxn id="11" idx="0"/>
          </p:cNvCxnSpPr>
          <p:nvPr/>
        </p:nvCxnSpPr>
        <p:spPr>
          <a:xfrm rot="5400000">
            <a:off x="3202307" y="1202054"/>
            <a:ext cx="411481" cy="232791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029" idx="2"/>
            <a:endCxn id="13" idx="0"/>
          </p:cNvCxnSpPr>
          <p:nvPr/>
        </p:nvCxnSpPr>
        <p:spPr>
          <a:xfrm rot="5400000">
            <a:off x="3764280" y="1764029"/>
            <a:ext cx="411480" cy="12039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29" idx="2"/>
            <a:endCxn id="14" idx="0"/>
          </p:cNvCxnSpPr>
          <p:nvPr/>
        </p:nvCxnSpPr>
        <p:spPr>
          <a:xfrm rot="5400000">
            <a:off x="4358925" y="2370173"/>
            <a:ext cx="422979" cy="31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29" idx="2"/>
            <a:endCxn id="15" idx="0"/>
          </p:cNvCxnSpPr>
          <p:nvPr/>
        </p:nvCxnSpPr>
        <p:spPr>
          <a:xfrm rot="16200000" flipH="1">
            <a:off x="4975827" y="1756444"/>
            <a:ext cx="422979" cy="12306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029" idx="2"/>
            <a:endCxn id="16" idx="0"/>
          </p:cNvCxnSpPr>
          <p:nvPr/>
        </p:nvCxnSpPr>
        <p:spPr>
          <a:xfrm rot="16200000" flipH="1">
            <a:off x="5575938" y="1156333"/>
            <a:ext cx="411479" cy="2419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29" idx="2"/>
            <a:endCxn id="17" idx="0"/>
          </p:cNvCxnSpPr>
          <p:nvPr/>
        </p:nvCxnSpPr>
        <p:spPr>
          <a:xfrm rot="16200000" flipH="1">
            <a:off x="6233127" y="499143"/>
            <a:ext cx="422978" cy="37452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6" idx="2"/>
            <a:endCxn id="18" idx="0"/>
          </p:cNvCxnSpPr>
          <p:nvPr/>
        </p:nvCxnSpPr>
        <p:spPr>
          <a:xfrm rot="5400000">
            <a:off x="6599244" y="3359856"/>
            <a:ext cx="385694" cy="39852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6" idx="2"/>
            <a:endCxn id="19" idx="0"/>
          </p:cNvCxnSpPr>
          <p:nvPr/>
        </p:nvCxnSpPr>
        <p:spPr>
          <a:xfrm rot="16200000" flipH="1">
            <a:off x="7062922" y="3294699"/>
            <a:ext cx="385693" cy="5288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Plan </a:t>
            </a:r>
            <a:r>
              <a:rPr lang="en-US" sz="4400" dirty="0" smtClean="0"/>
              <a:t>Navigation – Personal Website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Home Page</a:t>
            </a:r>
          </a:p>
          <a:p>
            <a:pPr lvl="1"/>
            <a:r>
              <a:rPr lang="en-US" sz="1600" dirty="0" smtClean="0"/>
              <a:t>Knowledge's (Strengths) </a:t>
            </a:r>
          </a:p>
          <a:p>
            <a:pPr lvl="1"/>
            <a:r>
              <a:rPr lang="en-US" sz="1600" dirty="0" smtClean="0"/>
              <a:t>Skills</a:t>
            </a:r>
          </a:p>
          <a:p>
            <a:pPr lvl="1"/>
            <a:r>
              <a:rPr lang="en-US" sz="1600" dirty="0" smtClean="0"/>
              <a:t>Abilities (What Jobs I can Do)</a:t>
            </a:r>
          </a:p>
          <a:p>
            <a:pPr lvl="1"/>
            <a:r>
              <a:rPr lang="en-US" sz="1600" dirty="0" smtClean="0"/>
              <a:t>Employment History</a:t>
            </a:r>
          </a:p>
          <a:p>
            <a:pPr lvl="2"/>
            <a:r>
              <a:rPr lang="en-US" sz="1400" dirty="0" smtClean="0"/>
              <a:t>Current</a:t>
            </a:r>
          </a:p>
          <a:p>
            <a:pPr lvl="2"/>
            <a:r>
              <a:rPr lang="en-US" sz="1400" dirty="0" smtClean="0"/>
              <a:t>Historical</a:t>
            </a:r>
          </a:p>
          <a:p>
            <a:pPr lvl="1"/>
            <a:r>
              <a:rPr lang="en-US" sz="1600" dirty="0" smtClean="0"/>
              <a:t>Hobbies</a:t>
            </a:r>
          </a:p>
          <a:p>
            <a:pPr lvl="1"/>
            <a:r>
              <a:rPr lang="en-US" sz="1600" dirty="0" smtClean="0"/>
              <a:t>About Me</a:t>
            </a:r>
          </a:p>
          <a:p>
            <a:pPr lvl="2"/>
            <a:r>
              <a:rPr lang="en-US" sz="1400" dirty="0" smtClean="0"/>
              <a:t>Where I Grew Up</a:t>
            </a:r>
          </a:p>
          <a:p>
            <a:pPr lvl="2"/>
            <a:r>
              <a:rPr lang="en-US" sz="1400" dirty="0" smtClean="0"/>
              <a:t>Where I Live Now</a:t>
            </a:r>
          </a:p>
          <a:p>
            <a:pPr lvl="1"/>
            <a:r>
              <a:rPr lang="en-US" sz="1600" dirty="0" smtClean="0"/>
              <a:t>Education’</a:t>
            </a:r>
          </a:p>
          <a:p>
            <a:pPr lvl="1"/>
            <a:r>
              <a:rPr lang="en-US" sz="1600" dirty="0" smtClean="0"/>
              <a:t>Contact Me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C17E-6E62-492B-9F28-81511E3BEBC1}" type="datetime1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Users and Usability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Design Guidelines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Design Methods and Procedures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Responsive Web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ADAF-6869-47B3-B9CC-E090F839B41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912E-3479-495C-A70A-FFF343891CE4}" type="datetime1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C4552-FCE3-4759-9876-AA52C26159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403860" y="2549605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ile"/>
          <p:cNvSpPr>
            <a:spLocks noEditPoints="1" noChangeArrowheads="1"/>
          </p:cNvSpPr>
          <p:nvPr/>
        </p:nvSpPr>
        <p:spPr bwMode="auto">
          <a:xfrm>
            <a:off x="1859280" y="2571750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3387090" y="2549605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3979545" y="1558052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4842510" y="2552462"/>
            <a:ext cx="1184910" cy="510779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ile"/>
          <p:cNvSpPr>
            <a:spLocks noEditPoints="1" noChangeArrowheads="1"/>
          </p:cNvSpPr>
          <p:nvPr/>
        </p:nvSpPr>
        <p:spPr bwMode="auto">
          <a:xfrm>
            <a:off x="6259830" y="2571750"/>
            <a:ext cx="1184910" cy="7620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le"/>
          <p:cNvSpPr>
            <a:spLocks noEditPoints="1" noChangeArrowheads="1"/>
          </p:cNvSpPr>
          <p:nvPr/>
        </p:nvSpPr>
        <p:spPr bwMode="auto">
          <a:xfrm>
            <a:off x="7722870" y="2552462"/>
            <a:ext cx="1184910" cy="78128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Shopping Cart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9" idx="1"/>
            <a:endCxn id="5" idx="0"/>
          </p:cNvCxnSpPr>
          <p:nvPr/>
        </p:nvCxnSpPr>
        <p:spPr>
          <a:xfrm flipH="1">
            <a:off x="1006246" y="1813443"/>
            <a:ext cx="2973301" cy="812780"/>
          </a:xfrm>
          <a:prstGeom prst="bentConnector3">
            <a:avLst>
              <a:gd name="adj1" fmla="val 100078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1"/>
          </p:cNvCxnSpPr>
          <p:nvPr/>
        </p:nvCxnSpPr>
        <p:spPr>
          <a:xfrm flipH="1">
            <a:off x="2320292" y="1813443"/>
            <a:ext cx="1659255" cy="812780"/>
          </a:xfrm>
          <a:prstGeom prst="bentConnector3">
            <a:avLst>
              <a:gd name="adj1" fmla="val 10011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2"/>
          </p:cNvCxnSpPr>
          <p:nvPr/>
        </p:nvCxnSpPr>
        <p:spPr>
          <a:xfrm flipH="1">
            <a:off x="3989474" y="2068831"/>
            <a:ext cx="582526" cy="579536"/>
          </a:xfrm>
          <a:prstGeom prst="bentConnector4">
            <a:avLst>
              <a:gd name="adj1" fmla="val -1962"/>
              <a:gd name="adj2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3"/>
            <a:endCxn id="10" idx="0"/>
          </p:cNvCxnSpPr>
          <p:nvPr/>
        </p:nvCxnSpPr>
        <p:spPr>
          <a:xfrm>
            <a:off x="5164456" y="1813442"/>
            <a:ext cx="280439" cy="815638"/>
          </a:xfrm>
          <a:prstGeom prst="bentConnector3">
            <a:avLst>
              <a:gd name="adj1" fmla="val 9985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9" idx="3"/>
            <a:endCxn id="11" idx="0"/>
          </p:cNvCxnSpPr>
          <p:nvPr/>
        </p:nvCxnSpPr>
        <p:spPr>
          <a:xfrm>
            <a:off x="5164455" y="1813442"/>
            <a:ext cx="1697759" cy="872608"/>
          </a:xfrm>
          <a:prstGeom prst="bentConnector3">
            <a:avLst>
              <a:gd name="adj1" fmla="val 100113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9" idx="3"/>
            <a:endCxn id="12" idx="0"/>
          </p:cNvCxnSpPr>
          <p:nvPr/>
        </p:nvCxnSpPr>
        <p:spPr>
          <a:xfrm>
            <a:off x="5164455" y="1813442"/>
            <a:ext cx="3160799" cy="856213"/>
          </a:xfrm>
          <a:prstGeom prst="bentConnector3">
            <a:avLst>
              <a:gd name="adj1" fmla="val 10006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</a:t>
            </a:r>
            <a:r>
              <a:rPr lang="en-US" dirty="0" smtClean="0"/>
              <a:t>Folders – Personal Website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Root Folder</a:t>
            </a:r>
          </a:p>
          <a:p>
            <a:pPr lvl="1"/>
            <a:r>
              <a:rPr lang="en-US" sz="1600" dirty="0" smtClean="0"/>
              <a:t>About Me Folder</a:t>
            </a:r>
          </a:p>
          <a:p>
            <a:pPr lvl="1"/>
            <a:r>
              <a:rPr lang="en-US" sz="1600" dirty="0" smtClean="0"/>
              <a:t>Employment History Page Folder</a:t>
            </a:r>
          </a:p>
          <a:p>
            <a:pPr lvl="1"/>
            <a:r>
              <a:rPr lang="en-US" sz="1600" dirty="0" smtClean="0"/>
              <a:t>Education Page Folder</a:t>
            </a:r>
          </a:p>
          <a:p>
            <a:pPr lvl="1"/>
            <a:r>
              <a:rPr lang="en-US" sz="1600" dirty="0" smtClean="0"/>
              <a:t>Other Page Folder</a:t>
            </a:r>
          </a:p>
          <a:p>
            <a:pPr lvl="1"/>
            <a:r>
              <a:rPr lang="en-US" sz="1600" dirty="0" smtClean="0"/>
              <a:t>Images Folder</a:t>
            </a:r>
          </a:p>
          <a:p>
            <a:pPr lvl="1"/>
            <a:r>
              <a:rPr lang="en-US" sz="1600" dirty="0" smtClean="0"/>
              <a:t>PDF File Folder</a:t>
            </a:r>
          </a:p>
          <a:p>
            <a:pPr lvl="1"/>
            <a:r>
              <a:rPr lang="en-US" sz="1600" dirty="0" smtClean="0"/>
              <a:t>.DOC File Folder</a:t>
            </a:r>
          </a:p>
          <a:p>
            <a:pPr lvl="1"/>
            <a:r>
              <a:rPr lang="en-US" sz="1600" dirty="0" smtClean="0"/>
              <a:t>Graphics Folder</a:t>
            </a:r>
          </a:p>
          <a:p>
            <a:pPr lvl="2"/>
            <a:r>
              <a:rPr lang="en-US" sz="1400" dirty="0" smtClean="0"/>
              <a:t>Button Folder</a:t>
            </a:r>
          </a:p>
          <a:p>
            <a:pPr lvl="1"/>
            <a:r>
              <a:rPr lang="en-US" sz="1600" dirty="0" smtClean="0"/>
              <a:t>Home Page</a:t>
            </a:r>
          </a:p>
          <a:p>
            <a:pPr lvl="1"/>
            <a:r>
              <a:rPr lang="en-US" sz="1600" dirty="0" smtClean="0"/>
              <a:t>About Me Page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468F-7056-4918-AF61-B7B829ADF8FB}" type="datetime1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Web Site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HTML &amp; CSS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Web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Entire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Deploy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A4EF-4E71-4CCB-B8F6-390B86AB4A9E}" type="datetime1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1F27299-7934-46F6-B99A-F9E924C387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Changes</a:t>
            </a:r>
          </a:p>
          <a:p>
            <a:r>
              <a:rPr lang="en-US" dirty="0" smtClean="0"/>
              <a:t>Design Changes</a:t>
            </a:r>
          </a:p>
          <a:p>
            <a:r>
              <a:rPr lang="en-US" dirty="0" smtClean="0"/>
              <a:t>Test Changes</a:t>
            </a:r>
          </a:p>
          <a:p>
            <a:r>
              <a:rPr lang="en-US" dirty="0" smtClean="0"/>
              <a:t>Deploy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7907-BCBE-4F71-95AC-21DFBFDDC2A1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Web </a:t>
            </a:r>
            <a:r>
              <a:rPr lang="en-US" dirty="0" smtClean="0"/>
              <a:t>Design (RWD)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739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Flexible </a:t>
            </a:r>
            <a:r>
              <a:rPr lang="en-US" sz="1800" dirty="0"/>
              <a:t>images are also sized in relative units, so as to prevent them from displaying outside their containing element</a:t>
            </a:r>
            <a:r>
              <a:rPr lang="en-US" sz="18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B6F2-E978-4A3F-B1C4-A7F914B93F50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69" y="2495550"/>
            <a:ext cx="5739262" cy="19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Web </a:t>
            </a:r>
            <a:r>
              <a:rPr lang="en-US" dirty="0" smtClean="0"/>
              <a:t>Design (RWD)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1610"/>
            <a:ext cx="8610600" cy="662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Media queries allow the page to use different CSS style rules based on characteristics of the device the site is being displayed on, most commonly the width of the browser.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90750"/>
            <a:ext cx="2134455" cy="135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2724150"/>
            <a:ext cx="3155469" cy="196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75" y="3745669"/>
            <a:ext cx="953850" cy="715387"/>
          </a:xfrm>
          <a:prstGeom prst="rect">
            <a:avLst/>
          </a:prstGeom>
        </p:spPr>
      </p:pic>
      <p:pic>
        <p:nvPicPr>
          <p:cNvPr id="7" name="Picture 2" descr="C:\IE\Temp\Temporary Internet Files\Content.IE5\UOM504YM\unnamed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4910" r="19005" b="5693"/>
          <a:stretch/>
        </p:blipFill>
        <p:spPr bwMode="auto">
          <a:xfrm>
            <a:off x="6019800" y="2266950"/>
            <a:ext cx="2555635" cy="21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Templates &amp;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</a:t>
            </a:r>
          </a:p>
          <a:p>
            <a:r>
              <a:rPr lang="en-US" dirty="0" smtClean="0"/>
              <a:t>HTML5 </a:t>
            </a:r>
          </a:p>
          <a:p>
            <a:r>
              <a:rPr lang="en-US" dirty="0" smtClean="0"/>
              <a:t>CSS3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AB9F-9A6D-4BE8-9AA4-D0C2587103BD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Users and Usability</a:t>
            </a:r>
          </a:p>
          <a:p>
            <a:pPr lvl="0"/>
            <a:r>
              <a:rPr lang="en-US" dirty="0"/>
              <a:t>Design Guidelines</a:t>
            </a:r>
          </a:p>
          <a:p>
            <a:pPr lvl="0"/>
            <a:r>
              <a:rPr lang="en-US" dirty="0"/>
              <a:t>Design Methods and </a:t>
            </a:r>
            <a:r>
              <a:rPr lang="en-US" dirty="0" smtClean="0"/>
              <a:t>Procedures</a:t>
            </a:r>
          </a:p>
          <a:p>
            <a:r>
              <a:rPr lang="en-US" dirty="0"/>
              <a:t>Responsive Web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73A7-150C-4A39-B0BD-D71106F2738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5144" y="3659238"/>
            <a:ext cx="4693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2 - How to Code,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Validate a Web Page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3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Users and </a:t>
            </a:r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3DF3-5A00-4F27-A30A-B0E3D5B11073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45883" y="1350940"/>
            <a:ext cx="6083619" cy="1379607"/>
            <a:chOff x="1345881" y="1801253"/>
            <a:chExt cx="6083619" cy="18394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389" y="1801253"/>
              <a:ext cx="2023111" cy="183947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345881" y="2202585"/>
              <a:ext cx="4060508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What Do Users Want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9700" y="2945236"/>
            <a:ext cx="5200724" cy="1701383"/>
            <a:chOff x="1029700" y="3926982"/>
            <a:chExt cx="5200724" cy="2268512"/>
          </a:xfrm>
        </p:grpSpPr>
        <p:sp>
          <p:nvSpPr>
            <p:cNvPr id="13" name="TextBox 12"/>
            <p:cNvSpPr txBox="1"/>
            <p:nvPr/>
          </p:nvSpPr>
          <p:spPr>
            <a:xfrm>
              <a:off x="1029700" y="4325700"/>
              <a:ext cx="323999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Quick &amp; Easy 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69690" y="3926982"/>
              <a:ext cx="1960734" cy="2268512"/>
              <a:chOff x="840690" y="4033358"/>
              <a:chExt cx="1960734" cy="226851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90" y="4033358"/>
                <a:ext cx="1960734" cy="1960734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061875" y="5809427"/>
                <a:ext cx="15183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Easy-to-Use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7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Users and Usability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2681-F1E2-41AB-B6E4-B71A2D4CA49C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048797">
            <a:off x="337202" y="1478890"/>
            <a:ext cx="567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Users Use a Web Page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1805" y="2273656"/>
            <a:ext cx="2404801" cy="863186"/>
            <a:chOff x="1021803" y="3031541"/>
            <a:chExt cx="2404801" cy="1150915"/>
          </a:xfrm>
        </p:grpSpPr>
        <p:sp>
          <p:nvSpPr>
            <p:cNvPr id="12" name="TextBox 11"/>
            <p:cNvSpPr txBox="1"/>
            <p:nvPr/>
          </p:nvSpPr>
          <p:spPr>
            <a:xfrm>
              <a:off x="1021803" y="3044278"/>
              <a:ext cx="92044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Scan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396" y="3031541"/>
              <a:ext cx="1519208" cy="11509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04651" y="3214976"/>
            <a:ext cx="1805494" cy="1112829"/>
            <a:chOff x="1004649" y="4286634"/>
            <a:chExt cx="1805494" cy="1483771"/>
          </a:xfrm>
        </p:grpSpPr>
        <p:pic>
          <p:nvPicPr>
            <p:cNvPr id="1026" name="Picture 2" descr="http://photographyforrealestate.net/wp-content/uploads/2013/05/SE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31" y="4818857"/>
              <a:ext cx="1268730" cy="95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04649" y="4286634"/>
              <a:ext cx="180549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Links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41937" y="1394251"/>
            <a:ext cx="2163218" cy="1427218"/>
            <a:chOff x="6141935" y="1859001"/>
            <a:chExt cx="2163218" cy="1902957"/>
          </a:xfrm>
        </p:grpSpPr>
        <p:sp>
          <p:nvSpPr>
            <p:cNvPr id="18" name="TextBox 17"/>
            <p:cNvSpPr txBox="1"/>
            <p:nvPr/>
          </p:nvSpPr>
          <p:spPr>
            <a:xfrm>
              <a:off x="6151329" y="1859001"/>
              <a:ext cx="21487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Buttons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935" y="2326599"/>
              <a:ext cx="2163218" cy="143535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80" y="2600980"/>
            <a:ext cx="1402083" cy="104927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54660" y="3298373"/>
            <a:ext cx="1743075" cy="1134673"/>
            <a:chOff x="6454660" y="4397829"/>
            <a:chExt cx="1743075" cy="15128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660" y="4888122"/>
              <a:ext cx="1743075" cy="102260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05600" y="4397829"/>
              <a:ext cx="134684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Give Up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7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Usability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6599-60A0-47E0-8A4B-87AD8373B6C7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537395" y="965329"/>
            <a:ext cx="2856266" cy="1821389"/>
            <a:chOff x="5537395" y="1287104"/>
            <a:chExt cx="2856266" cy="2428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395" y="1839275"/>
              <a:ext cx="2856266" cy="18763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12130" y="1287104"/>
              <a:ext cx="2781531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Above the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Fold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443" y="1671912"/>
            <a:ext cx="3634559" cy="2166033"/>
            <a:chOff x="937441" y="2229216"/>
            <a:chExt cx="3634559" cy="2888045"/>
          </a:xfrm>
        </p:grpSpPr>
        <p:grpSp>
          <p:nvGrpSpPr>
            <p:cNvPr id="9" name="Group 8"/>
            <p:cNvGrpSpPr/>
            <p:nvPr/>
          </p:nvGrpSpPr>
          <p:grpSpPr>
            <a:xfrm>
              <a:off x="937441" y="2922555"/>
              <a:ext cx="3634559" cy="2194706"/>
              <a:chOff x="4114800" y="1075838"/>
              <a:chExt cx="3634559" cy="21947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1075838"/>
                <a:ext cx="3634559" cy="170226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7355" y="2778101"/>
                <a:ext cx="24232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Communicate Order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13012" y="2229216"/>
              <a:ext cx="3558988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Group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Components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2" y="3498313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Adhere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Header Conventions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dirty="0" smtClean="0"/>
              <a:t>Logo, Tag Line,  Utilities</a:t>
            </a:r>
          </a:p>
          <a:p>
            <a:r>
              <a:rPr lang="en-US" sz="2000" dirty="0" smtClean="0"/>
              <a:t>Unique Tag Line</a:t>
            </a:r>
          </a:p>
          <a:p>
            <a:r>
              <a:rPr lang="en-US" sz="2000" dirty="0" err="1" smtClean="0"/>
              <a:t>Nav</a:t>
            </a:r>
            <a:r>
              <a:rPr lang="en-US" sz="2000" dirty="0" smtClean="0"/>
              <a:t> Bar Sectionalizes</a:t>
            </a:r>
          </a:p>
          <a:p>
            <a:r>
              <a:rPr lang="en-US" sz="2000" dirty="0" smtClean="0"/>
              <a:t>Utilities - Useful - Not Prime</a:t>
            </a:r>
          </a:p>
          <a:p>
            <a:r>
              <a:rPr lang="en-US" sz="2000" dirty="0" smtClean="0"/>
              <a:t>May include Search 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Navigation Conventions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000" dirty="0" smtClean="0"/>
              <a:t>Underlined Text</a:t>
            </a:r>
          </a:p>
          <a:p>
            <a:r>
              <a:rPr lang="en-US" sz="2000" dirty="0" smtClean="0"/>
              <a:t>Image Text Clickable</a:t>
            </a:r>
          </a:p>
          <a:p>
            <a:r>
              <a:rPr lang="en-US" sz="2000" dirty="0" smtClean="0"/>
              <a:t>Image Clickable</a:t>
            </a:r>
          </a:p>
          <a:p>
            <a:r>
              <a:rPr lang="en-US" sz="2000" dirty="0" smtClean="0"/>
              <a:t>Buttons 3D</a:t>
            </a:r>
          </a:p>
          <a:p>
            <a:r>
              <a:rPr lang="en-US" sz="2000" dirty="0" smtClean="0"/>
              <a:t>Column Text Clickable</a:t>
            </a:r>
          </a:p>
          <a:p>
            <a:r>
              <a:rPr lang="en-US" sz="2000" dirty="0" smtClean="0"/>
              <a:t>Cart Symbol – Shopping Cart</a:t>
            </a:r>
          </a:p>
          <a:p>
            <a:r>
              <a:rPr lang="en-US" sz="2000" dirty="0" smtClean="0"/>
              <a:t>Logo Image – Home Page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02D2-940C-4230-9CC7-1EDEBFA2DC00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Design Guidelines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Emphasize Value and Difference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Empathize Highest Priority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Don’t Welcome – Waste of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Group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Icons for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Dropdowns for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Home Page Different from main pages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No Active link on Home Page to Home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Home Page Title = Organization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Ecommerce – Include Shopping Cart Symbol and Link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B41F-519D-48B0-8CEA-D69DAF6C2BCC}" type="datetime1">
              <a:rPr lang="en-US" smtClean="0"/>
              <a:t>5/19/2016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EFA3DF2-4BC2-40AE-85DA-2BE629CC17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/>
              <a:t>Design Guidelines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Breadcrumbs</a:t>
            </a:r>
          </a:p>
          <a:p>
            <a:r>
              <a:rPr lang="en-US" dirty="0" smtClean="0"/>
              <a:t>Keep Header Small</a:t>
            </a:r>
          </a:p>
          <a:p>
            <a:r>
              <a:rPr lang="en-US" dirty="0" smtClean="0"/>
              <a:t>Prioritize Components</a:t>
            </a:r>
          </a:p>
          <a:p>
            <a:r>
              <a:rPr lang="en-US" dirty="0" smtClean="0"/>
              <a:t>Give Important Item Priority 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7F3A-7413-45B7-B30E-DD78664D9CE1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Writing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Use Fewer Words</a:t>
            </a:r>
          </a:p>
          <a:p>
            <a:r>
              <a:rPr lang="en-US" sz="2400" dirty="0" smtClean="0"/>
              <a:t>Inverted Pyramid</a:t>
            </a:r>
          </a:p>
          <a:p>
            <a:r>
              <a:rPr lang="en-US" sz="2400" dirty="0" smtClean="0"/>
              <a:t>Use Heading and Subheadings</a:t>
            </a:r>
          </a:p>
          <a:p>
            <a:r>
              <a:rPr lang="en-US" sz="2400" dirty="0" smtClean="0"/>
              <a:t>Use Bulleted and Number Lists</a:t>
            </a:r>
          </a:p>
          <a:p>
            <a:r>
              <a:rPr lang="en-US" sz="2400" dirty="0" smtClean="0"/>
              <a:t>Use Tables</a:t>
            </a:r>
          </a:p>
          <a:p>
            <a:r>
              <a:rPr lang="en-US" sz="2400" dirty="0" smtClean="0"/>
              <a:t>Don’t Use All Caps</a:t>
            </a:r>
          </a:p>
          <a:p>
            <a:r>
              <a:rPr lang="en-US" sz="2400" dirty="0" smtClean="0"/>
              <a:t>Make Text Links </a:t>
            </a:r>
            <a:r>
              <a:rPr lang="en-US" sz="2400" dirty="0"/>
              <a:t>E</a:t>
            </a:r>
            <a:r>
              <a:rPr lang="en-US" sz="2400" dirty="0" smtClean="0"/>
              <a:t>xplicit</a:t>
            </a:r>
          </a:p>
          <a:p>
            <a:r>
              <a:rPr lang="en-US" sz="2400" dirty="0" smtClean="0"/>
              <a:t>Chunk Long Pages into Shorter pages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F133-9A01-4684-A8F1-6E5CCB7202A2}" type="datetime1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163</TotalTime>
  <Words>759</Words>
  <Application>Microsoft Office PowerPoint</Application>
  <PresentationFormat>On-screen Show (16:9)</PresentationFormat>
  <Paragraphs>269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Verdana</vt:lpstr>
      <vt:lpstr>Wingdings 2</vt:lpstr>
      <vt:lpstr>ProfBurnett</vt:lpstr>
      <vt:lpstr>HTML5 Level I</vt:lpstr>
      <vt:lpstr>Class Outline</vt:lpstr>
      <vt:lpstr>Users and Usability</vt:lpstr>
      <vt:lpstr>Users and Usability</vt:lpstr>
      <vt:lpstr>Improving Usability</vt:lpstr>
      <vt:lpstr>Usability Conventions</vt:lpstr>
      <vt:lpstr>Home Page Design Guidelines</vt:lpstr>
      <vt:lpstr>Space Design Guidelines </vt:lpstr>
      <vt:lpstr>Web Writing Guidelines</vt:lpstr>
      <vt:lpstr>Graphic Design Principles</vt:lpstr>
      <vt:lpstr>Typographical Guidelines</vt:lpstr>
      <vt:lpstr>Design Methods and Procedures </vt:lpstr>
      <vt:lpstr>Developmental Team</vt:lpstr>
      <vt:lpstr>Design Methods</vt:lpstr>
      <vt:lpstr>Web Site Lifecycle</vt:lpstr>
      <vt:lpstr>Easy to Maintain Web Site </vt:lpstr>
      <vt:lpstr>Procedure for Designing Web Site</vt:lpstr>
      <vt:lpstr>Plan Navigation</vt:lpstr>
      <vt:lpstr>Plan Navigation – Personal Website</vt:lpstr>
      <vt:lpstr>Plan Folders</vt:lpstr>
      <vt:lpstr>Plan Folders – Personal Website</vt:lpstr>
      <vt:lpstr>Implementing Web Site</vt:lpstr>
      <vt:lpstr>Maintaining Web Site</vt:lpstr>
      <vt:lpstr>Responsive Web Design (RWD)</vt:lpstr>
      <vt:lpstr>Responsive Web Design (RWD)</vt:lpstr>
      <vt:lpstr>Templates &amp; Frameworks</vt:lpstr>
      <vt:lpstr>Class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 Burnett</dc:creator>
  <cp:lastModifiedBy>Prof Burnett</cp:lastModifiedBy>
  <cp:revision>13</cp:revision>
  <dcterms:created xsi:type="dcterms:W3CDTF">2015-01-17T17:24:25Z</dcterms:created>
  <dcterms:modified xsi:type="dcterms:W3CDTF">2016-05-19T14:40:09Z</dcterms:modified>
</cp:coreProperties>
</file>