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84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CF355-EFDF-41E2-9578-0A9C8BB55EBB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098F1-B57C-42FF-91E1-6ED7701C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00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99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57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91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9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97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762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32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265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851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90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668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82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29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326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69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325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16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6118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90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959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590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19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3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020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122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435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205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475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51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6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701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998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1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4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27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84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22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CCA8-6E6C-4EA4-A4F4-EA5F7CC2A7FB}" type="datetime1">
              <a:rPr lang="en-US" smtClean="0"/>
              <a:t>1/14/2018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1673-BA05-44BA-BCA1-06DD7D562A8C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DED-7122-4F10-9360-B1A1642BADCD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13E5-029F-4D51-A9F4-5F3E7E4CF1F2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0324-5B15-4D4B-84DB-147B3FC5A6D2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80A-C5D4-4F92-AB20-2D8BDCA3AF23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5FA-610A-4839-85E1-646360D86AAC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E48C-EB37-4598-A263-7C0AE94E9F52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F6EC-007C-4C79-993C-58D199EAB445}" type="datetime1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F1E7-F623-4CE5-995A-D344E14B9DD0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BE8-26ED-45AA-AAB6-7A780CD953C7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6A4690-6A91-4D03-80E9-BA586350C658}" type="datetime1">
              <a:rPr lang="en-US" smtClean="0"/>
              <a:t>1/14/2018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2007 - 2018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4_table_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5_table_css3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6_table_figu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7_table_merg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1_form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2_button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3_textfield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4_radio_and_checkbo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5_list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6_list_box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7_textarea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8_label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9_fieldse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0_fileupload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1_align_control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2_format_control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3_access_key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4_validation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5_regex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6_datalist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7_email_url_tel_control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8_number_range_control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9_dates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0_search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1_color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2_output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3_progress_meter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HTML5_Form/HTML5_Form.txt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rofburnett.com/applications/ITI_134_HTML5_Desktop_and_Mobile_II/ch10/HTML5_Form/member.html" TargetMode="External"/><Relationship Id="rId4" Type="http://schemas.openxmlformats.org/officeDocument/2006/relationships/hyperlink" Target="http://profburnett.com/applications/ITI_134_HTML5_Desktop_and_Mobile_II/ch10/HTML5_Form/HTML5_Form_css3.txt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2_table_1_unformatte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3_table_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49" y="2419350"/>
            <a:ext cx="84772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V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10 - How to Work with </a:t>
            </a:r>
            <a:r>
              <a:rPr lang="en-US" sz="1800" dirty="0"/>
              <a:t>Tables</a:t>
            </a:r>
            <a:br>
              <a:rPr lang="en-US" sz="1800" dirty="0"/>
            </a:br>
            <a:r>
              <a:rPr lang="en-US" sz="1800" dirty="0"/>
              <a:t>Chapter 11 - How to Work with Forms</a:t>
            </a:r>
          </a:p>
          <a:p>
            <a:pPr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855168"/>
            <a:ext cx="8762999" cy="10668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HTML5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7D1354-CFCA-4D3B-82F8-33C93ADE7839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336118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3866"/>
            <a:ext cx="8229600" cy="375284"/>
          </a:xfrm>
        </p:spPr>
        <p:txBody>
          <a:bodyPr>
            <a:noAutofit/>
          </a:bodyPr>
          <a:lstStyle/>
          <a:p>
            <a:r>
              <a:rPr lang="en-US" sz="2800" dirty="0"/>
              <a:t>HTML &amp; CSS for a table with a header, body, and footer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349" y="742950"/>
            <a:ext cx="405765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&lt;table&gt;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class="left"&gt;Book&lt;/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&gt;Year published&lt;/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&gt;Total sales&lt;/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 class="left"&gt;PHP and MySQL&lt;/td&gt;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&lt;td&gt;2010&lt;/td&gt;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&lt;td&gt;$372,381&lt;/td&gt;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class="left"&gt;Total Sales&lt;/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&lt;td&gt;$2,154,786&lt;/td&gt;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9953" y="8953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background-color: aqua; }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font-weight: bold;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423434" y="40957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D63E-19E0-4D01-A2DE-DD51F10A695F}" type="datetime1">
              <a:rPr lang="en-US" smtClean="0"/>
              <a:t>1/14/2018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24812"/>
          </a:xfrm>
        </p:spPr>
        <p:txBody>
          <a:bodyPr>
            <a:noAutofit/>
          </a:bodyPr>
          <a:lstStyle/>
          <a:p>
            <a:r>
              <a:rPr lang="en-US" sz="2800" dirty="0"/>
              <a:t>The Syntax for CSS3 structural pseudo-class selectors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14761"/>
              </p:ext>
            </p:extLst>
          </p:nvPr>
        </p:nvGraphicFramePr>
        <p:xfrm>
          <a:off x="479878" y="1047751"/>
          <a:ext cx="8184244" cy="13807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:nth-child(n)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nth child of parent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:nth-last-child(n)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nth child of parent counting backwards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:nth-of-type(n)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nth element of its type within the parent 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:nth-last-of-type(n)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nth element of its type counting backwards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64443"/>
              </p:ext>
            </p:extLst>
          </p:nvPr>
        </p:nvGraphicFramePr>
        <p:xfrm>
          <a:off x="479878" y="2571750"/>
          <a:ext cx="8184244" cy="2154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odd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Every odd child or element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even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Every even child or element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Every nth child or element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2n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Same as even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3n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Every third child or element (3,6,9…..)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2n+1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Same as odd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3n+1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Every third child or element  starting with 1 (1, 4, 7, ……)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9248-A016-44EE-B8DE-A4F5F385E0ED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CSS3 for formatting a table without using classes</a:t>
            </a:r>
          </a:p>
        </p:txBody>
      </p:sp>
      <p:sp>
        <p:nvSpPr>
          <p:cNvPr id="6" name="Rounded Rectangle 5">
            <a:hlinkClick r:id="rId3"/>
          </p:cNvPr>
          <p:cNvSpPr/>
          <p:nvPr/>
        </p:nvSpPr>
        <p:spPr>
          <a:xfrm>
            <a:off x="6423434" y="40195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725" y="1551774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th:first-child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td:first-child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left; }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th:nth-child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td:nth-child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center; }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tr:nth-child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(even)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background-color: silver; 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12F8-62EF-4187-A4B7-3B003AA3CB4B}" type="datetime1">
              <a:rPr lang="en-US" smtClean="0"/>
              <a:t>1/14/2018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5468"/>
            <a:ext cx="48678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figure and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figcaption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elements</a:t>
            </a:r>
          </a:p>
          <a:p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&lt;figure&gt;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&gt;Total Sales by Book&lt;/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&lt;table&gt;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&lt;/table&gt;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&lt;/figure&gt;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6407" y="695468"/>
            <a:ext cx="34781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figure and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figcaption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elements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br>
              <a:rPr lang="en-US" sz="1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0;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figure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450px;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15px; 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display: block;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font-weight: bold;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center;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font-size: 120%;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padding-bottom: .25em;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border-collapse: collapse;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10px auto; }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1356645" y="3241333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C072-F38B-4991-BDF1-91BD5B5A5342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Attributes for merging cells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191954"/>
              </p:ext>
            </p:extLst>
          </p:nvPr>
        </p:nvGraphicFramePr>
        <p:xfrm>
          <a:off x="502362" y="1712086"/>
          <a:ext cx="8184244" cy="864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colspan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The number of columns that will span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rowspan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The number of rows that will span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2E0-2F3C-44BA-AA0A-050B0860EEE5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675" y="209550"/>
            <a:ext cx="38622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table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&lt;table&gt;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rowspan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="2"&gt;Book&lt;/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colspan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="4"&gt;Sales&lt;/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&gt;North&lt;/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&gt;South&lt;/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&gt;West&lt;/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&gt;Total&lt;/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&gt;Sales Totals&lt;/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&lt;td&gt;$140,775&lt;/td&gt;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&lt;td&gt;$165,550&lt;/td&gt;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&lt;td&gt;$762,794&lt;/td&gt;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&lt;td&gt;$1,069,119&lt;/td&gt;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7200" y="2095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merged cells </a:t>
            </a:r>
          </a:p>
          <a:p>
            <a:b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th:first-child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vertical-align: bottom; } 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th:nth-child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{ text-align: center; }    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tr:nth-child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text-align: right;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390777" y="41719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CEF-6CBF-4BEA-97EE-6E70C2F5672A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Attributes that can be used for accessibility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240843"/>
              </p:ext>
            </p:extLst>
          </p:nvPr>
        </p:nvGraphicFramePr>
        <p:xfrm>
          <a:off x="479878" y="1476409"/>
          <a:ext cx="8184244" cy="1328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caption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Describes the content of the table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headers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Identifies one or more header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scope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Keyword that associates with column or row. </a:t>
                      </a:r>
                      <a:b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</a:b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Keywords: col , row, </a:t>
                      </a:r>
                      <a:r>
                        <a:rPr lang="en-US" sz="1300" b="1" baseline="0" dirty="0" err="1">
                          <a:latin typeface="+mj-lt"/>
                          <a:cs typeface="Courier New" panose="02070309020205020404" pitchFamily="49" charset="0"/>
                        </a:rPr>
                        <a:t>rowgroup</a:t>
                      </a: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 for merged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B85C-780C-4711-8A26-208CC3063CF7}" type="datetime1">
              <a:rPr lang="en-US" smtClean="0"/>
              <a:t>1/14/2018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Exercise 10-1 on page 369 using Dreamweaver.</a:t>
            </a:r>
          </a:p>
          <a:p>
            <a:r>
              <a:rPr lang="en-US" dirty="0"/>
              <a:t>Upload your HTML pages and CSS files to the live site to preview.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09E-0B6A-4580-9082-0BFAABFDDEB2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3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110740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5A40-E1A5-42C9-AA74-541A2B902A9B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751" y="3486150"/>
            <a:ext cx="53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– How to work with forms</a:t>
            </a:r>
          </a:p>
        </p:txBody>
      </p:sp>
    </p:spTree>
    <p:extLst>
      <p:ext uri="{BB962C8B-B14F-4D97-AF65-F5344CB8AC3E}">
        <p14:creationId xmlns:p14="http://schemas.microsoft.com/office/powerpoint/2010/main" val="516560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Forms and Controls</a:t>
            </a:r>
          </a:p>
          <a:p>
            <a:r>
              <a:rPr lang="en-US" dirty="0"/>
              <a:t>Other Skills for Working with Forms</a:t>
            </a:r>
          </a:p>
          <a:p>
            <a:r>
              <a:rPr lang="en-US" dirty="0"/>
              <a:t>How to Use HTML5 for Data Validation</a:t>
            </a:r>
          </a:p>
          <a:p>
            <a:r>
              <a:rPr lang="en-US" dirty="0"/>
              <a:t>How to Use HTML5 Controls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5A94-A987-4241-8719-08077E197A13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C723-1BDA-440A-929F-26CA5776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2DC9-0CFE-4CFD-AAE8-C50933C8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to Work with Tables</a:t>
            </a:r>
          </a:p>
          <a:p>
            <a:r>
              <a:rPr lang="en-US" sz="2800" dirty="0"/>
              <a:t>How to Work with Forms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BCA4E-A3B3-42CB-B942-DA68417A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3701-D0EE-42E2-98C9-01B99CDEF922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61E8A-AA9D-430F-9A52-7A9C69C0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2B9B-DA62-42C2-B9BC-BBEEAA6F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5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51968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Form Element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64571" y="3155818"/>
          <a:ext cx="8214858" cy="140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2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Type of control</a:t>
                      </a:r>
                      <a:r>
                        <a:rPr lang="en-US" sz="1400" b="0" baseline="0" dirty="0">
                          <a:latin typeface="+mj-lt"/>
                        </a:rPr>
                        <a:t> </a:t>
                      </a:r>
                      <a:r>
                        <a:rPr lang="en-US" sz="1400" b="0" baseline="0" dirty="0" err="1">
                          <a:latin typeface="+mj-lt"/>
                        </a:rPr>
                        <a:t>ie</a:t>
                      </a:r>
                      <a:r>
                        <a:rPr lang="en-US" sz="1400" b="0" baseline="0" dirty="0">
                          <a:latin typeface="+mj-lt"/>
                        </a:rPr>
                        <a:t> “button”, “text”, “checkbox”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name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Name of Code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disabled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Boolean that</a:t>
                      </a:r>
                      <a:r>
                        <a:rPr lang="en-US" sz="1400" b="0" baseline="0" dirty="0">
                          <a:latin typeface="+mj-lt"/>
                        </a:rPr>
                        <a:t> disables control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readonly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Boolean that</a:t>
                      </a:r>
                      <a:r>
                        <a:rPr lang="en-US" sz="1400" b="0" baseline="0" dirty="0">
                          <a:latin typeface="+mj-lt"/>
                        </a:rPr>
                        <a:t> means user can change control value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2419350"/>
            <a:ext cx="6504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Attributes - Input Elements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419588" y="1123950"/>
          <a:ext cx="8304824" cy="140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3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Name for code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action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URL of processing file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method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Get or Post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target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Where to open page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7E5A-271F-4C32-9E61-ED59D838B468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11368"/>
            <a:ext cx="8277225" cy="547688"/>
          </a:xfrm>
        </p:spPr>
        <p:txBody>
          <a:bodyPr>
            <a:noAutofit/>
          </a:bodyPr>
          <a:lstStyle/>
          <a:p>
            <a:r>
              <a:rPr lang="en-US" sz="3200" dirty="0"/>
              <a:t>HTML for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59056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email_form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subscribe.php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method="post"&gt;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&lt;p&gt;Please enter your e-mail address to subscribe to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our newsletter.&lt;/p&gt;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&lt;p&gt;E-Mail: &lt;input type="text" name="email"&gt;&lt;/p&gt;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&lt;p&gt;&lt;input type="submit" name="submit"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value="Subscribe"&gt;&lt;/p&gt;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825" y="3413114"/>
            <a:ext cx="6391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subscribe.php?email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=zak%40modulemedia.com&amp;submit=Subscribe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674" y="2876550"/>
            <a:ext cx="823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URL when form submitted with “get” method</a:t>
            </a:r>
          </a:p>
        </p:txBody>
      </p:sp>
      <p:sp>
        <p:nvSpPr>
          <p:cNvPr id="12" name="Rounded Rectangle 11">
            <a:hlinkClick r:id="rId3"/>
          </p:cNvPr>
          <p:cNvSpPr/>
          <p:nvPr/>
        </p:nvSpPr>
        <p:spPr>
          <a:xfrm>
            <a:off x="3440317" y="3961423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3A29-3ACF-45B1-BF1E-EA4FACBCC242}" type="datetime1">
              <a:rPr lang="en-US" smtClean="0"/>
              <a:t>1/14/2018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Attributes Input Element Buttons and Button Element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50975"/>
          <a:ext cx="8228633" cy="1973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Submit, Reset, button, or</a:t>
                      </a:r>
                      <a:r>
                        <a:rPr lang="en-US" sz="1400" baseline="0" dirty="0">
                          <a:latin typeface="+mj-lt"/>
                        </a:rPr>
                        <a:t> image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value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Text to display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Relative or Absolute</a:t>
                      </a:r>
                      <a:r>
                        <a:rPr lang="en-US" sz="1400" baseline="0" dirty="0">
                          <a:latin typeface="+mj-lt"/>
                        </a:rPr>
                        <a:t> URL of image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Alternate Text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height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Pixels or Percent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width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Pixels or Percent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7C6-F0C7-4C07-883A-97F0030F697E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47" y="1365947"/>
            <a:ext cx="63436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type="button" name="message" value="Alert Me"&gt;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name="checkout" value="Checkout"&gt;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type="reset"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resetform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value="Reset"&gt;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type="image"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="images/submit.jpg"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alt="Submit button" width="114" height="42"&gt;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49" y="815004"/>
            <a:ext cx="8286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Four buttons that are created by the input element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348" y="3011492"/>
            <a:ext cx="6581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&lt;button type="submit"&gt;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="images/addtocart.png" width="30"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height="23" alt="Add to Cart"&gt;Add to Cart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&lt;/button&gt;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247" y="2571749"/>
            <a:ext cx="8286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button that is created by the button element</a:t>
            </a:r>
          </a:p>
        </p:txBody>
      </p:sp>
      <p:sp>
        <p:nvSpPr>
          <p:cNvPr id="11" name="Rounded Rectangle 10">
            <a:hlinkClick r:id="rId3"/>
          </p:cNvPr>
          <p:cNvSpPr/>
          <p:nvPr/>
        </p:nvSpPr>
        <p:spPr>
          <a:xfrm>
            <a:off x="3440317" y="3961423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F971-C323-4E40-8775-F899DDC20C15}" type="datetime1">
              <a:rPr lang="en-US" smtClean="0"/>
              <a:t>1/14/2018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Attributes  - Input Element  Text Fields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3700" y="1450182"/>
          <a:ext cx="8304824" cy="2186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text, password, or hidden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value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Default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maxlength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Max</a:t>
                      </a:r>
                      <a:r>
                        <a:rPr lang="en-US" sz="1400" baseline="0" dirty="0">
                          <a:latin typeface="+mj-lt"/>
                        </a:rPr>
                        <a:t> Characters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size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Width of</a:t>
                      </a:r>
                      <a:r>
                        <a:rPr lang="en-US" sz="1400" baseline="0" dirty="0">
                          <a:latin typeface="+mj-lt"/>
                        </a:rPr>
                        <a:t> the field in characters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autofocus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</a:t>
                      </a:r>
                      <a:r>
                        <a:rPr lang="en-US" sz="1400" dirty="0" err="1">
                          <a:latin typeface="+mj-lt"/>
                        </a:rPr>
                        <a:t>boolean</a:t>
                      </a:r>
                      <a:r>
                        <a:rPr lang="en-US" sz="1400" dirty="0">
                          <a:latin typeface="+mj-lt"/>
                        </a:rPr>
                        <a:t> attribute to set</a:t>
                      </a:r>
                      <a:r>
                        <a:rPr lang="en-US" sz="1400" baseline="0" dirty="0">
                          <a:latin typeface="+mj-lt"/>
                        </a:rPr>
                        <a:t> focus 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placeholder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Puts a default value or hint in the field.</a:t>
                      </a:r>
                      <a:r>
                        <a:rPr lang="en-US" sz="1400" baseline="0" dirty="0">
                          <a:latin typeface="+mj-lt"/>
                        </a:rPr>
                        <a:t> Value is removed when user’s cursor enters the control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5F23-EC95-44EF-BD42-9F718CF7354E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550" y="1371655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Quantity:&lt;input type="text" name="quantity" value="1"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size="5"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Username:&lt;input type="text" name="username"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autofocus&gt;&lt;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Password:&lt;input type="password" name="password"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maxlength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="6"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placeholder="Enter your password"&gt;&lt;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	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Hidden:&lt;input type="hidden"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value="widget"&gt;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647" y="666750"/>
            <a:ext cx="5388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Text Fields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3450287" y="3522176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63F4-0A39-4124-A7CB-98ED10415F20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697706"/>
            <a:ext cx="8353425" cy="502444"/>
          </a:xfrm>
        </p:spPr>
        <p:txBody>
          <a:bodyPr>
            <a:noAutofit/>
          </a:bodyPr>
          <a:lstStyle/>
          <a:p>
            <a:r>
              <a:rPr lang="en-US" sz="3200" dirty="0"/>
              <a:t>Attributes of Radio Buttons and Check Boxes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227774"/>
          <a:ext cx="8304824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Radio</a:t>
                      </a:r>
                      <a:r>
                        <a:rPr lang="en-US" sz="1400" baseline="0" dirty="0">
                          <a:latin typeface="+mj-lt"/>
                        </a:rPr>
                        <a:t> or checkbox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Value Submitted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checked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9575" y="2454656"/>
            <a:ext cx="83248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Crust:&lt;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value="thin"&gt;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Thin Crust&lt;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value="deep" checked&gt;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Deep Dish&lt;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value="hand"&gt;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Hand Tossed&lt;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Toppings:&lt;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type="checkbox" name="topping1" value="pepperoni"&gt;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Pepperoni&lt;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type="checkbox" name="topping2" value="mushrooms"&gt;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Mushrooms&lt;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type="checkbox" name="topping3" value="olives"&gt;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Olives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471059" y="3805889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5699-602D-434B-87AB-8278ABBA62B9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9684"/>
          </a:xfrm>
        </p:spPr>
        <p:txBody>
          <a:bodyPr>
            <a:noAutofit/>
          </a:bodyPr>
          <a:lstStyle/>
          <a:p>
            <a:r>
              <a:rPr lang="en-US" sz="3200" dirty="0"/>
              <a:t>Attributes of </a:t>
            </a:r>
            <a:r>
              <a:rPr lang="en-US" sz="3200" dirty="0" err="1"/>
              <a:t>Optgroup</a:t>
            </a:r>
            <a:r>
              <a:rPr lang="en-US" sz="3200" dirty="0"/>
              <a:t> and Option Element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201579"/>
          <a:ext cx="8304825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9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optgroup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Label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Text used to identify group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option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Value sent to server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option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selected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</a:t>
                      </a:r>
                      <a:r>
                        <a:rPr lang="en-US" sz="1400" baseline="0" dirty="0">
                          <a:latin typeface="+mj-lt"/>
                        </a:rPr>
                        <a:t> value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6725" y="2469808"/>
            <a:ext cx="64008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Style:&lt;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&lt;select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style_and_size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label="The New Yorker"&gt;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value="ny10"&gt;10"&lt;/option&gt;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value="ny12"&gt;12"&lt;/option&gt;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value="ny16"&gt;16"&lt;/option&gt;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label="The Chicago"&gt;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value="chi10"&gt;10"&lt;/option&gt;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value="chi12"&gt;12"&lt;/option&gt;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value="chi16"&gt;16"&lt;/option&gt;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&lt;/select&gt;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490109" y="3738538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7DF-8021-42FA-930C-911E8F8DC8AE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519684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Select Element for List Boxes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210152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size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Number if</a:t>
                      </a:r>
                      <a:r>
                        <a:rPr lang="en-US" sz="1400" baseline="0" dirty="0">
                          <a:latin typeface="+mj-lt"/>
                        </a:rPr>
                        <a:t> item to display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multiple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for multiple</a:t>
                      </a:r>
                      <a:r>
                        <a:rPr lang="en-US" sz="1400" baseline="0" dirty="0">
                          <a:latin typeface="+mj-lt"/>
                        </a:rPr>
                        <a:t> select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5774" y="2274177"/>
            <a:ext cx="6391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&lt;select name="toppings" size="4" multiple&gt;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value="pepperoni"&gt;Pepperoni&lt;/option&gt;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value="sausage" selected&gt;Sausage&lt;/option&gt;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value="mushrooms"&gt;Mushrooms&lt;/option&gt;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value="olives"&gt;Black olives&lt;/option&gt;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value="onions"&gt;Onions&lt;/option&gt;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value="bacon"&gt;Canadian bacon&lt;/option&gt;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value="pineapple"&gt;Pineapple&lt;/option&gt;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&lt;/select&gt;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556784" y="361920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B67-339E-4297-A6A7-A56993681DEB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42938"/>
            <a:ext cx="8324850" cy="360045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Textarea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098709"/>
          <a:ext cx="8304824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rows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Approximate number of rows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cols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Approximate number of columns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wrap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Text wrap specifications</a:t>
                      </a:r>
                      <a:r>
                        <a:rPr lang="en-US" sz="1400" baseline="0" dirty="0"/>
                        <a:t>: hard | soft (default)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6780" y="3430447"/>
            <a:ext cx="2338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CSS for Text Area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781" y="2228769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 for Text Area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780" y="2571751"/>
            <a:ext cx="6853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Comments:&lt;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name="comments" placeholder="If you have any comments, please enter them here."&gt;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781" y="3809083"/>
            <a:ext cx="5614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height: 5em;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25em;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font-family: Arial, Helvetica, sans-serif; }</a:t>
            </a:r>
          </a:p>
        </p:txBody>
      </p:sp>
      <p:sp>
        <p:nvSpPr>
          <p:cNvPr id="14" name="Rounded Rectangle 13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4055-3918-4BBD-A7CA-87B0A0C0F69A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Skills for Working with Tables</a:t>
            </a:r>
          </a:p>
          <a:p>
            <a:r>
              <a:rPr lang="en-US" dirty="0"/>
              <a:t>Other Skills for Working with Tables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416F-B148-47CE-9E74-019014DA3169}" type="datetime1">
              <a:rPr lang="en-US" sz="900" smtClean="0"/>
              <a:t>1/14/2018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3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25793"/>
            <a:ext cx="8362950" cy="345757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HTML for a form with label elements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19588" y="1098709"/>
          <a:ext cx="8304824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for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Set the id of the related control. id</a:t>
                      </a:r>
                      <a:r>
                        <a:rPr lang="en-US" sz="1400" baseline="0" dirty="0">
                          <a:latin typeface="+mj-lt"/>
                        </a:rPr>
                        <a:t> required for form that use labels for attributes.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0051" y="1965327"/>
            <a:ext cx="6448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for="quantity" id="quantity"&gt;Quantity:&lt;/label&gt;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name="quantity" id="quantity"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value="1" size="5"&gt;&lt;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Crust:&lt;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id="crust1"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value="thin"&gt;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for="crust1"&gt;Thin Crust&lt;/label&gt;&lt;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id="crust2"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value="deep"&gt;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for="crust2"&gt;Deep Dish&lt;/label&gt;&lt;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id="crust3"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value="hand"&gt;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for="crust3"&gt;Hand Tossed&lt;/label&gt;&lt;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5716793" y="330415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2B23-15C9-4E15-A872-17283459A2D2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that uses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legend elements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526" y="1532763"/>
            <a:ext cx="64674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name="order" action="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order.php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method="post"&gt;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&lt;legend&gt;Crust&lt;/legend&gt;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name="crust" id="crust1"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value="thin"&gt;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for="crust1"&gt;Thin Crust&lt;/label&gt;&lt;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name="crust" id="crust2"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value="deep"&gt;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for="crust2"&gt;Deep Dish&lt;/label&gt;&lt;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name="crust" id="crust3"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value="hand"&gt;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for="crust3"&gt;Hand Tossed&lt;/label&gt;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248400" y="264324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170B-9BFC-4ECB-982E-E2C88EC8EA8B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68" y="660083"/>
            <a:ext cx="8496533" cy="463867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the input element for a file upload control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252730" y="1304450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accept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The types of files accepted for upload.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multiple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attribute to upload more than one file.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468" y="2937663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upload_form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sendemail.php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method="post"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="multipart/form-data"&gt;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Attach an image:&lt;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type="file"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fileupload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accept="image/jpeg, image/gif"&gt;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468" y="2364001"/>
            <a:ext cx="4637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 for a file upload control</a:t>
            </a:r>
          </a:p>
        </p:txBody>
      </p:sp>
      <p:sp>
        <p:nvSpPr>
          <p:cNvPr id="11" name="Rounded Rectangle 10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2CC-AF79-4B5A-AEF6-16C4914D39F0}" type="datetime1">
              <a:rPr lang="en-US" smtClean="0"/>
              <a:t>1/14/2018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305801" cy="51435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 label, text box, and button controls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1649376"/>
            <a:ext cx="51149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"&gt;First name:&lt;/label&gt;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autofocus&gt;&lt;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"&gt;Last name:&lt;/label&gt;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for="address"&gt;Address:&lt;/label&gt;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name="address" id="address"&gt;&lt;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for="city"&gt;City:&lt;/label&gt;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name="city" id="city"&gt;&lt;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for="state"&gt;State:&lt;/label&gt;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name="state" id="state"&gt;&lt;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for="zip"&gt;Zip code:&lt;/label&gt;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name="zip" id="zip"&gt;&lt;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name="register" id="button"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value="Register"&gt;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type="reset" name="reset" id="reset"&gt; 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5715000" y="377675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1119930"/>
            <a:ext cx="372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controls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093" y="1047750"/>
            <a:ext cx="4063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controls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8774" y="1657654"/>
            <a:ext cx="3038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float: left;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5em;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right;}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margin-left: 1em;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margin-bottom: .5em;}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#button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margin-left: 7em;}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1755-55F0-4E07-9DB2-9EE53DD9EDA1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14350"/>
            <a:ext cx="8305801" cy="540067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CSS for the enhanced 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71550"/>
            <a:ext cx="4667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font: 90% Arial, Helvetica, sans-serif;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20px;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color: navy;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float: left;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8em;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font-weight: bold;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right;}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15em;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margin-left: 1em;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margin-bottom: .5em;}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input:focus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2px solid navy;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#button, #reset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7em;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box-shadow: 2px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2px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 navy;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background-color: silver;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#button { margin-left: 9.5em;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5510826" y="241417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BDEC-DB11-43E5-80A2-8CDEE5025F6E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64" y="361950"/>
            <a:ext cx="8286149" cy="420053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attributes for tab order and access keys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86263" y="1092709"/>
          <a:ext cx="8304824" cy="1243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tabindex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Sets the tab order of the control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accesskey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Keyboard and control</a:t>
                      </a:r>
                      <a:r>
                        <a:rPr lang="en-US" sz="1400" baseline="0" dirty="0">
                          <a:latin typeface="+mj-lt"/>
                        </a:rPr>
                        <a:t> key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4">
                <a:tc gridSpan="2"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Accessibility guideline - </a:t>
                      </a:r>
                      <a:r>
                        <a:rPr lang="en-US" sz="1100" dirty="0">
                          <a:latin typeface="+mj-lt"/>
                        </a:rPr>
                        <a:t>Setting a proper tab order and providing access keys improves the accessibility for users who can’t use a mouse.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6967" y="274791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"&gt;&lt;u&gt;F&lt;/u&gt;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="F"&gt;&lt;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"&gt;&lt;u&gt;L&lt;/u&gt;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="L"&gt;&lt;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for="email"&gt;&lt;u&gt;E&lt;/u&gt;mail:&lt;/label&gt;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name="email" id="email"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852" y="2374582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controls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5826" y="2706982"/>
            <a:ext cx="429276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="F"&gt;&lt;u&gt;F&lt;/u&gt;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="L"&gt;&lt;u&gt;L&lt;/u&gt;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for="email"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="E"&gt;&lt;u&gt;E&lt;/u&gt;mail:&lt;/label&gt;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name="email" id="email"&gt;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2374582"/>
            <a:ext cx="382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Another way to define the access keys</a:t>
            </a:r>
          </a:p>
        </p:txBody>
      </p:sp>
      <p:sp>
        <p:nvSpPr>
          <p:cNvPr id="13" name="Rounded Rectangle 12">
            <a:hlinkClick r:id="rId3"/>
          </p:cNvPr>
          <p:cNvSpPr/>
          <p:nvPr/>
        </p:nvSpPr>
        <p:spPr>
          <a:xfrm>
            <a:off x="1447800" y="423781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FAE0-987C-4C12-9158-84622B30A9AC}" type="datetime1">
              <a:rPr lang="en-US" smtClean="0"/>
              <a:t>1/14/2018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38150"/>
            <a:ext cx="8305800" cy="531494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HTML5 attributes for data validation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047750"/>
          <a:ext cx="8304824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7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autocomplete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Set attribute to off – disables auto-completion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required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attribute – Form submitted</a:t>
                      </a:r>
                      <a:r>
                        <a:rPr lang="en-US" sz="1400" baseline="0" dirty="0">
                          <a:latin typeface="+mj-lt"/>
                        </a:rPr>
                        <a:t> empty browser display error message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novalidate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attribute to tell browser not to validate form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1" y="2681024"/>
            <a:ext cx="49815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Name:    &lt;input type="text" name="name"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Address: &lt;input type="text" name="address"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novalidate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Zip:     &lt;input type="text" name="zip"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Phone:   &lt;input type="text" name="phone"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required autocomplete="off"&gt;&lt;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name="submit" value="Submit Survey"&gt;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320652"/>
            <a:ext cx="403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 that uses the validation attributes</a:t>
            </a:r>
          </a:p>
        </p:txBody>
      </p:sp>
      <p:sp>
        <p:nvSpPr>
          <p:cNvPr id="11" name="Rounded Rectangle 10">
            <a:hlinkClick r:id="rId3"/>
          </p:cNvPr>
          <p:cNvSpPr/>
          <p:nvPr/>
        </p:nvSpPr>
        <p:spPr>
          <a:xfrm>
            <a:off x="5867400" y="386657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219" y="2985722"/>
            <a:ext cx="18112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:valid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:invalid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input[required]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24567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:required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958297"/>
            <a:ext cx="5317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Selector for controls with required attribute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4985" y="2343375"/>
            <a:ext cx="338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CSS3 pseudo-classes  for validation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21A1-48C3-4EC7-84A0-90E8D084E902}" type="datetime1">
              <a:rPr lang="en-US" smtClean="0"/>
              <a:t>1/14/2018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366"/>
            <a:ext cx="8305801" cy="428624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using regular expressions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19588" y="1140143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pattern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Specifies regular expression</a:t>
                      </a:r>
                      <a:r>
                        <a:rPr lang="en-US" sz="1400" baseline="0" dirty="0">
                          <a:latin typeface="+mj-lt"/>
                        </a:rPr>
                        <a:t> to valid entry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title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Test that is displayed in tool</a:t>
                      </a:r>
                      <a:r>
                        <a:rPr lang="en-US" sz="1400" baseline="0" dirty="0">
                          <a:latin typeface="+mj-lt"/>
                        </a:rPr>
                        <a:t>tip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5074" y="2073152"/>
            <a:ext cx="363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 for common entries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419588" y="2503170"/>
          <a:ext cx="8304824" cy="2037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2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Used For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Pattern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Password (6+ alphanumeric)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[a-zA-Z0-9]{6,}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Zip code (99999 or 99999-9999)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\d{5}([\-]\d{4})?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Phone number (999-999-9999)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\d{3}[\-]\d{3}[\-]\d{4}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Date (MM/DD/YYYY)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[01]?\d\/[0-3]\d\/\d{4}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URL (starting with http:// or https://)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https?://.+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Credit card  (9999-9999-9999-9999)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^\d{4}-\d{4}-\d{4}-\d{4}$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883-3D96-48B2-A697-C7BF32EAA174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87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83432"/>
            <a:ext cx="8458201" cy="468154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that uses regular expressions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075" y="1320541"/>
            <a:ext cx="6762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Name: &lt;input type="text" name="name"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required autofocus&gt;&lt;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Zip: &lt;input type="text" name="zip" required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pattern="\d{5}([\-]\d{4})?"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title="Must be 99999 or 99999-9999"&gt;&lt;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Phone: &lt;input type="text" name="phone" required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pattern="\d{3}[\-]\d{3}[\-]\d{4}"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title="Must be 999-999-9999"&gt;&lt;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name="submit" value="Submit Survey"&gt;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5713-555B-41CC-A906-32D6F6E9AEE8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54844"/>
            <a:ext cx="8324850" cy="416719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option elements within 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datalist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167290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The value of the option in the </a:t>
                      </a:r>
                      <a:r>
                        <a:rPr lang="en-US" sz="1400" dirty="0" err="1">
                          <a:latin typeface="+mj-lt"/>
                        </a:rPr>
                        <a:t>datalist</a:t>
                      </a:r>
                      <a:r>
                        <a:rPr lang="en-US" sz="1400" dirty="0">
                          <a:latin typeface="+mj-lt"/>
                        </a:rPr>
                        <a:t>. Left</a:t>
                      </a:r>
                      <a:r>
                        <a:rPr lang="en-US" sz="1400" baseline="0" dirty="0">
                          <a:latin typeface="+mj-lt"/>
                        </a:rPr>
                        <a:t> aligned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label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Description of item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8150" y="2038350"/>
            <a:ext cx="5972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&lt;p&gt;Our company is conducting a survey. Please answer the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question below.&lt;/p&gt;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for="link"&gt;What is your preferred search engine: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name="link" id="link" list="links"&gt;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id="links"&gt;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value="http://www.google.com/"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label="Google"&gt;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value="http://www.yahoo.com/" label="Yahoo"&gt;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value="http://www.bing.com/" label="Bing"&gt;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value="http://www.dogpile.com/"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label="Dogpile"&gt;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name="submit" value="Submit Survey"&gt;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477000" y="27241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446-4CB9-4AC3-9468-709244160C51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D13-E8EC-4757-81C0-42E243D5FF24}" type="datetime1">
              <a:rPr lang="en-US" smtClean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12348" r="84508" b="60963"/>
          <a:stretch/>
        </p:blipFill>
        <p:spPr bwMode="auto">
          <a:xfrm>
            <a:off x="2198256" y="1565238"/>
            <a:ext cx="4731463" cy="2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1090" y="1172660"/>
            <a:ext cx="1356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Table Header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5031" y="2204668"/>
            <a:ext cx="901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Table Rows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4325" y="3755885"/>
            <a:ext cx="1189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Table Data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943" y="3174155"/>
            <a:ext cx="977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Table Footer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265" y="2512353"/>
            <a:ext cx="884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Table Body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265" y="2070363"/>
            <a:ext cx="102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Table Header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265" y="1706266"/>
            <a:ext cx="105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Table Caption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5474865" y="1449659"/>
            <a:ext cx="584231" cy="6207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6059096" y="1449659"/>
            <a:ext cx="296880" cy="6207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 flipV="1">
            <a:off x="6678709" y="2329318"/>
            <a:ext cx="656322" cy="138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</p:cNvCxnSpPr>
          <p:nvPr/>
        </p:nvCxnSpPr>
        <p:spPr>
          <a:xfrm flipH="1" flipV="1">
            <a:off x="4285131" y="3073999"/>
            <a:ext cx="1104005" cy="68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</p:cNvCxnSpPr>
          <p:nvPr/>
        </p:nvCxnSpPr>
        <p:spPr>
          <a:xfrm flipH="1" flipV="1">
            <a:off x="5235389" y="3073999"/>
            <a:ext cx="153747" cy="68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0"/>
          </p:cNvCxnSpPr>
          <p:nvPr/>
        </p:nvCxnSpPr>
        <p:spPr>
          <a:xfrm flipV="1">
            <a:off x="5389136" y="3073999"/>
            <a:ext cx="554464" cy="68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893028" y="3298803"/>
            <a:ext cx="54537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 flipV="1">
            <a:off x="1724456" y="2207523"/>
            <a:ext cx="713945" cy="13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3"/>
          </p:cNvCxnSpPr>
          <p:nvPr/>
        </p:nvCxnSpPr>
        <p:spPr>
          <a:xfrm flipV="1">
            <a:off x="1757542" y="1830916"/>
            <a:ext cx="2002603" cy="138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2" idx="3"/>
          </p:cNvCxnSpPr>
          <p:nvPr/>
        </p:nvCxnSpPr>
        <p:spPr>
          <a:xfrm flipV="1">
            <a:off x="1584994" y="2319663"/>
            <a:ext cx="853407" cy="33119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2" idx="3"/>
          </p:cNvCxnSpPr>
          <p:nvPr/>
        </p:nvCxnSpPr>
        <p:spPr>
          <a:xfrm>
            <a:off x="1584994" y="2650853"/>
            <a:ext cx="853407" cy="523302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35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42938"/>
            <a:ext cx="8343901" cy="471488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type attribute for email,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149288"/>
          <a:ext cx="8304824" cy="11338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latin typeface="+mj-lt"/>
                        </a:rPr>
                        <a:t>email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control</a:t>
                      </a:r>
                      <a:r>
                        <a:rPr lang="en-US" sz="1400" baseline="0" dirty="0">
                          <a:latin typeface="+mj-lt"/>
                        </a:rPr>
                        <a:t> for </a:t>
                      </a:r>
                      <a:r>
                        <a:rPr lang="en-US" sz="1400" baseline="0" dirty="0" err="1">
                          <a:latin typeface="+mj-lt"/>
                        </a:rPr>
                        <a:t>receiveing</a:t>
                      </a:r>
                      <a:r>
                        <a:rPr lang="en-US" sz="1400" baseline="0" dirty="0">
                          <a:latin typeface="+mj-lt"/>
                        </a:rPr>
                        <a:t> email address (Implies Validation)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+mj-lt"/>
                        </a:rPr>
                        <a:t>url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control for</a:t>
                      </a:r>
                      <a:r>
                        <a:rPr lang="en-US" sz="1400" baseline="0" dirty="0">
                          <a:latin typeface="+mj-lt"/>
                        </a:rPr>
                        <a:t> receiving a URL (Implies Validation)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+mj-lt"/>
                        </a:rPr>
                        <a:t>tel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control for receiving a telephone number </a:t>
                      </a:r>
                      <a:r>
                        <a:rPr lang="en-US" sz="1400" baseline="0" dirty="0">
                          <a:latin typeface="+mj-lt"/>
                        </a:rPr>
                        <a:t>(Does not Imply Validation)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9100" y="2326068"/>
            <a:ext cx="46291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email_form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survey.php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method="post"&gt;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&lt;h3&gt;Your information:&lt;/h3&gt;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for="email"&gt;Your email address:&lt;/label&gt;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type="email" name="email" id="email"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for="link"&gt;Your web site:&lt;/label&gt;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name="link" id="link"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list="links"&gt;&lt;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for="phone"&gt;Your phone number:&lt;/label&gt;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name="phone" id="phone"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type="submit" name="submit"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value="Submit Survey"&gt;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5510826" y="3154219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F7-A43D-4AC9-ADD3-A92A7C063B67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1"/>
            <a:ext cx="8305801" cy="454342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number and range controls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123570"/>
          <a:ext cx="8304824" cy="11338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0" dirty="0">
                          <a:effectLst/>
                          <a:latin typeface="+mj-lt"/>
                        </a:rPr>
                        <a:t>min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+mj-lt"/>
                        </a:rPr>
                        <a:t>Minimum</a:t>
                      </a:r>
                      <a:r>
                        <a:rPr lang="en-US" sz="1400" b="0" baseline="0" dirty="0">
                          <a:effectLst/>
                          <a:latin typeface="+mj-lt"/>
                        </a:rPr>
                        <a:t> value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effectLst/>
                          <a:latin typeface="+mj-lt"/>
                        </a:rPr>
                        <a:t>max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+mj-lt"/>
                        </a:rPr>
                        <a:t>Maximum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effectLst/>
                          <a:latin typeface="+mj-lt"/>
                        </a:rPr>
                        <a:t>step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+mj-lt"/>
                        </a:rPr>
                        <a:t>The increase and decrease by user clicks or up and down arrow keys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0049" y="2394648"/>
            <a:ext cx="551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&lt;h3&gt;Your information:&lt;/h3&gt;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test_form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test.php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method="get"&gt;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for="investment"&gt;Monthly investment: 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type="number" name="investment"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id="investment" min="100" max="1000"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step="100" value="300"&gt;&lt;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for="book"&gt;Rate the book from 1 to 5: 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type="range" name="book" id="book"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min="1" max="5" step="1"&gt;&lt;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type="submit" name="submit"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value="Submit Survey"&gt;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477000" y="3087929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565-75C8-46C5-B594-E6B48D3D2425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625793"/>
            <a:ext cx="8353425" cy="51435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date and time controls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19588" y="1244442"/>
          <a:ext cx="8304824" cy="851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latin typeface="+mj-lt"/>
                        </a:rPr>
                        <a:t>min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Minimum</a:t>
                      </a:r>
                      <a:r>
                        <a:rPr lang="en-US" sz="1400" baseline="0" dirty="0">
                          <a:latin typeface="+mj-lt"/>
                        </a:rPr>
                        <a:t> value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+mj-lt"/>
                        </a:rPr>
                        <a:t>max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Maximum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9576" y="2211384"/>
            <a:ext cx="50577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 and time:&amp;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date and time:&amp;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-local"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datetimelocal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Month:&amp;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type="month" name="month"&gt;&lt;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Week:&amp;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type="week" name="week"&gt;&lt;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type="time" name="time"&gt;&lt;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type="date" name="date"&gt;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3018" y="3661065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4EC6-3F14-4C4E-B619-465CA80F307B}" type="datetime1">
              <a:rPr lang="en-US" smtClean="0"/>
              <a:t>1/14/2018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search function that uses a search control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75542"/>
            <a:ext cx="655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method="get" action="http://www.google.com/search"&gt;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type="search" name="q" size="30"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maxlength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="255"&gt;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type="hidden" name="domains"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value="http://www.murach.com"&gt;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type="hidden"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sitesearch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value="http://www.murach.com"&gt;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type="submit" name="search" value="Search"&gt;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6634-6920-4ED4-8870-92CBF7EA4F93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HTML for a color control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576" y="1574553"/>
            <a:ext cx="6448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firstcolor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"&gt;Choose your first background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color:&lt;/label&gt;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type="color"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firstcolor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firstcolor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3018" y="3661065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57BD-C56C-47A7-9AF0-EC06AAAAD478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10585"/>
            <a:ext cx="8286751" cy="460148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attribute for the output element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19588" y="1102030"/>
          <a:ext cx="8304824" cy="569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for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Can</a:t>
                      </a:r>
                      <a:r>
                        <a:rPr lang="en-US" sz="1400" baseline="0" dirty="0">
                          <a:latin typeface="+mj-lt"/>
                        </a:rPr>
                        <a:t> be used to associate output element with one or more controls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6250" y="1902847"/>
            <a:ext cx="8667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&lt;p&gt;Enter numbers in both fields and click the Calculate button.&lt;/p&gt;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onsubmit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="return false"&gt;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name="x" type="number" min="100" step="5"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value="100"&gt; +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name="y" type="number" min="100" step="5"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value="100"&gt;&lt;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type="button" value="Calculate"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Total: &lt;output name="result" for="x y"&gt;&lt;/output&gt;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3018" y="3661065"/>
            <a:ext cx="9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Safari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C470-42A3-4FFF-91BC-C7C20974EA5E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46" y="361950"/>
            <a:ext cx="8248652" cy="54006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progress and meter elements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86575" y="971550"/>
          <a:ext cx="8304824" cy="20011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high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High point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low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Low</a:t>
                      </a:r>
                      <a:r>
                        <a:rPr lang="en-US" sz="1400" baseline="0" dirty="0">
                          <a:latin typeface="+mj-lt"/>
                        </a:rPr>
                        <a:t> point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min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Lowest limit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max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Maximum</a:t>
                      </a:r>
                      <a:r>
                        <a:rPr lang="en-US" sz="1400" baseline="0" dirty="0">
                          <a:latin typeface="+mj-lt"/>
                        </a:rPr>
                        <a:t> limit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optimum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Optimum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+mj-lt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Current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4349" y="3114735"/>
            <a:ext cx="51720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&lt;body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onLoad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setProgressAndMeter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&lt;h3&gt;Progress Element&lt;/h3&gt;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Progress set by JavaScript on page load: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&lt;progress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progressBar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max="100"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value="0"&gt;&lt;/progress&gt;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&lt;h3&gt;Meter Element&lt;/h3&gt;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Meter set by JavaScript on page load: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&lt;meter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meterBar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max="100" value="0" optimum="50"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high="60"&gt;&lt;/meter&gt;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3018" y="3661065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6E4A-F10E-4908-8E4D-46A89FACD9FA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web page that uses HTML5 data validation (Opera)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3440317" y="1670924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</a:t>
            </a:r>
          </a:p>
        </p:txBody>
      </p:sp>
      <p:sp>
        <p:nvSpPr>
          <p:cNvPr id="9" name="Rounded Rectangle 8">
            <a:hlinkClick r:id="rId4"/>
          </p:cNvPr>
          <p:cNvSpPr/>
          <p:nvPr/>
        </p:nvSpPr>
        <p:spPr>
          <a:xfrm>
            <a:off x="3440317" y="257568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CSS</a:t>
            </a:r>
          </a:p>
        </p:txBody>
      </p:sp>
      <p:sp>
        <p:nvSpPr>
          <p:cNvPr id="10" name="Rounded Rectangle 9">
            <a:hlinkClick r:id="rId5"/>
          </p:cNvPr>
          <p:cNvSpPr/>
          <p:nvPr/>
        </p:nvSpPr>
        <p:spPr>
          <a:xfrm>
            <a:off x="3440317" y="366106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1590" y="3321949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6E3D-37EC-42E8-80CA-70060C56D421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C723-1BDA-440A-929F-26CA5776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2DC9-0CFE-4CFD-AAE8-C50933C8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to Work with Tables</a:t>
            </a:r>
          </a:p>
          <a:p>
            <a:r>
              <a:rPr lang="en-US" sz="2800" dirty="0"/>
              <a:t>How to Work with Forms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BCA4E-A3B3-42CB-B942-DA68417A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3701-D0EE-42E2-98C9-01B99CDEF922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61E8A-AA9D-430F-9A52-7A9C69C0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2B9B-DA62-42C2-B9BC-BBEEAA6F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Common Elements for Coding Tables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939578"/>
              </p:ext>
            </p:extLst>
          </p:nvPr>
        </p:nvGraphicFramePr>
        <p:xfrm>
          <a:off x="479878" y="1825922"/>
          <a:ext cx="8184244" cy="1491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table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Defines table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tr</a:t>
                      </a: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Defines table row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th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Defines table header row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td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Defines table data cell in a row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C5F3-51A1-4010-80E3-E46E80C56761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HTML for the Sales by Book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014" y="1266319"/>
            <a:ext cx="717708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&lt;table&gt;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class="left"&gt;Book&lt;/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&gt;Year Published&lt;/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&gt;Sales&lt;/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 class="left"&gt;PHP and MySQL&lt;/td&gt;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&lt;td&gt;2010&lt;/td&gt;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&lt;td&gt;$372,381&lt;/td&gt;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id="total"&gt;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class="left"&gt;Total Sales&lt;/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&lt;td&gt;$2,154,786&lt;/td&gt;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</p:txBody>
      </p:sp>
      <p:sp>
        <p:nvSpPr>
          <p:cNvPr id="7" name="Rounded Rectangle 6">
            <a:hlinkClick r:id="rId3"/>
          </p:cNvPr>
          <p:cNvSpPr/>
          <p:nvPr/>
        </p:nvSpPr>
        <p:spPr>
          <a:xfrm>
            <a:off x="6526417" y="2341221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06EC-A395-4131-BA6F-0ABF23CBAEEB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Common Properties for Formatting Tables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024046"/>
              </p:ext>
            </p:extLst>
          </p:nvPr>
        </p:nvGraphicFramePr>
        <p:xfrm>
          <a:off x="479878" y="1681904"/>
          <a:ext cx="8184244" cy="19564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Property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border-collapse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Keyword defines space between borders.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Values:</a:t>
                      </a: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  collapse or separate (default)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border-spacing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Relative or absolute</a:t>
                      </a:r>
                      <a:r>
                        <a:rPr lang="en-US" sz="1400" b="1" baseline="0" dirty="0">
                          <a:latin typeface="+mj-lt"/>
                          <a:cs typeface="Courier New" panose="02070309020205020404" pitchFamily="49" charset="0"/>
                        </a:rPr>
                        <a:t> value of space between cells</a:t>
                      </a:r>
                      <a:endParaRPr lang="en-US" sz="14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padding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Space</a:t>
                      </a:r>
                      <a:r>
                        <a:rPr lang="en-US" sz="1400" b="1" baseline="0" dirty="0">
                          <a:latin typeface="+mj-lt"/>
                          <a:cs typeface="Courier New" panose="02070309020205020404" pitchFamily="49" charset="0"/>
                        </a:rPr>
                        <a:t> between cell content</a:t>
                      </a:r>
                      <a:endParaRPr lang="en-US" sz="14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text-align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Horizontal</a:t>
                      </a:r>
                      <a:r>
                        <a:rPr lang="en-US" sz="1400" b="1" baseline="0" dirty="0">
                          <a:latin typeface="+mj-lt"/>
                        </a:rPr>
                        <a:t> Alignment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vertical-align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Vertical Alignment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65C8-96D3-4418-B37F-8E4D189CF855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for the Sales by Book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284" y="1540880"/>
            <a:ext cx="55726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border-collapse: collapse; }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td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.2em .7em;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right; }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th.left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td.left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 text-align: left;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#total { font-weight: bold;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553200" y="35623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177-71E7-4F03-8B61-E059C7209C59}" type="datetime1">
              <a:rPr lang="en-US" smtClean="0"/>
              <a:t>1/14/2018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elements for the header, body, and footer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464409"/>
              </p:ext>
            </p:extLst>
          </p:nvPr>
        </p:nvGraphicFramePr>
        <p:xfrm>
          <a:off x="476250" y="1793346"/>
          <a:ext cx="8184244" cy="11658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err="1">
                          <a:latin typeface="+mj-lt"/>
                          <a:cs typeface="Courier New" panose="02070309020205020404" pitchFamily="49" charset="0"/>
                        </a:rPr>
                        <a:t>thead</a:t>
                      </a:r>
                      <a:endParaRPr lang="en-US" sz="14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+mj-lt"/>
                          <a:cs typeface="Courier New" panose="02070309020205020404" pitchFamily="49" charset="0"/>
                        </a:rPr>
                        <a:t>Groups one of more rows in table header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tbody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ourier New" panose="02070309020205020404" pitchFamily="49" charset="0"/>
                        </a:rPr>
                        <a:t>Groups the rows between header and footer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+mj-lt"/>
                          <a:cs typeface="Courier New" panose="02070309020205020404" pitchFamily="49" charset="0"/>
                        </a:rPr>
                        <a:t>tfoot</a:t>
                      </a:r>
                      <a:endParaRPr lang="en-US" sz="14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latin typeface="+mj-lt"/>
                          <a:cs typeface="Courier New" panose="02070309020205020404" pitchFamily="49" charset="0"/>
                        </a:rPr>
                        <a:t>Groups one of more rows in table footer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B2D1-1B49-4B8F-8D0E-8DD684673CC0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8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4966</Words>
  <Application>Microsoft Office PowerPoint</Application>
  <PresentationFormat>On-screen Show (16:9)</PresentationFormat>
  <Paragraphs>901</Paragraphs>
  <Slides>48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Constantia</vt:lpstr>
      <vt:lpstr>Courier New</vt:lpstr>
      <vt:lpstr>Verdana</vt:lpstr>
      <vt:lpstr>Wingdings 2</vt:lpstr>
      <vt:lpstr>ProfBurnett</vt:lpstr>
      <vt:lpstr>HTML5</vt:lpstr>
      <vt:lpstr>Session Outline</vt:lpstr>
      <vt:lpstr>Table Outline</vt:lpstr>
      <vt:lpstr>PowerPoint Presentation</vt:lpstr>
      <vt:lpstr>Common Elements for Coding Tables</vt:lpstr>
      <vt:lpstr>The HTML for the Sales by Book Table</vt:lpstr>
      <vt:lpstr>Common Properties for Formatting Tables</vt:lpstr>
      <vt:lpstr>CSS for the Sales by Book Table</vt:lpstr>
      <vt:lpstr>The elements for the header, body, and footer</vt:lpstr>
      <vt:lpstr>HTML &amp; CSS for a table with a header, body, and footer</vt:lpstr>
      <vt:lpstr>The Syntax for CSS3 structural pseudo-class selectors</vt:lpstr>
      <vt:lpstr>CSS3 for formatting a table without using classes</vt:lpstr>
      <vt:lpstr>PowerPoint Presentation</vt:lpstr>
      <vt:lpstr>Attributes for merging cells</vt:lpstr>
      <vt:lpstr>PowerPoint Presentation</vt:lpstr>
      <vt:lpstr>Attributes that can be used for accessibility</vt:lpstr>
      <vt:lpstr>Student Exercise 1</vt:lpstr>
      <vt:lpstr>PowerPoint Presentation</vt:lpstr>
      <vt:lpstr>Forms Outline</vt:lpstr>
      <vt:lpstr>Attributes of Form Element</vt:lpstr>
      <vt:lpstr>HTML for Form</vt:lpstr>
      <vt:lpstr>Attributes Input Element Buttons and Button Element</vt:lpstr>
      <vt:lpstr>PowerPoint Presentation</vt:lpstr>
      <vt:lpstr>Attributes  - Input Element  Text Fields</vt:lpstr>
      <vt:lpstr>PowerPoint Presentation</vt:lpstr>
      <vt:lpstr>Attributes of Radio Buttons and Check Boxes</vt:lpstr>
      <vt:lpstr>Attributes of Optgroup and Option Element </vt:lpstr>
      <vt:lpstr>Attributes of Select Element for List Boxes</vt:lpstr>
      <vt:lpstr>Attributes of Textarea Element</vt:lpstr>
      <vt:lpstr>The HTML for a form with label elements</vt:lpstr>
      <vt:lpstr>HTML that uses fieldset and legend elements</vt:lpstr>
      <vt:lpstr>Attributes of the input element for a file upload control</vt:lpstr>
      <vt:lpstr>Aligned label, text box, and button controls</vt:lpstr>
      <vt:lpstr>The CSS for the enhanced form</vt:lpstr>
      <vt:lpstr>The attributes for tab order and access keys</vt:lpstr>
      <vt:lpstr>The HTML5 attributes for data validation</vt:lpstr>
      <vt:lpstr>Attributes for using regular expressions</vt:lpstr>
      <vt:lpstr>HTML that uses regular expressions</vt:lpstr>
      <vt:lpstr>Attributes for the option elements within a datalist element</vt:lpstr>
      <vt:lpstr>The type attribute for email, url, and tel controls</vt:lpstr>
      <vt:lpstr>Attributes for the number and range controls</vt:lpstr>
      <vt:lpstr>Attributes for the date and time controls</vt:lpstr>
      <vt:lpstr>A search function that uses a search control</vt:lpstr>
      <vt:lpstr>The HTML for a color control</vt:lpstr>
      <vt:lpstr>An attribute for the output element</vt:lpstr>
      <vt:lpstr>Attributes for the progress and meter elements</vt:lpstr>
      <vt:lpstr>A web page that uses HTML5 data validation (Opera)</vt:lpstr>
      <vt:lpstr>Session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134 HTML5 Desktop and Mobile Level II</dc:title>
  <dc:creator>Professor Burnett</dc:creator>
  <cp:lastModifiedBy>Carl Burnett</cp:lastModifiedBy>
  <cp:revision>6</cp:revision>
  <dcterms:created xsi:type="dcterms:W3CDTF">2015-01-18T14:09:20Z</dcterms:created>
  <dcterms:modified xsi:type="dcterms:W3CDTF">2018-01-14T18:44:40Z</dcterms:modified>
</cp:coreProperties>
</file>