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tags/tag5.xml" ContentType="application/vnd.openxmlformats-officedocument.presentationml.tags+xml"/>
  <Override PartName="/ppt/notesSlides/notesSlide6.xml" ContentType="application/vnd.openxmlformats-officedocument.presentationml.notesSlide+xml"/>
  <Override PartName="/ppt/tags/tag6.xml" ContentType="application/vnd.openxmlformats-officedocument.presentationml.tags+xml"/>
  <Override PartName="/ppt/notesSlides/notesSlide7.xml" ContentType="application/vnd.openxmlformats-officedocument.presentationml.notesSlide+xml"/>
  <Override PartName="/ppt/tags/tag7.xml" ContentType="application/vnd.openxmlformats-officedocument.presentationml.tags+xml"/>
  <Override PartName="/ppt/notesSlides/notesSlide8.xml" ContentType="application/vnd.openxmlformats-officedocument.presentationml.notesSlide+xml"/>
  <Override PartName="/ppt/tags/tag8.xml" ContentType="application/vnd.openxmlformats-officedocument.presentationml.tags+xml"/>
  <Override PartName="/ppt/notesSlides/notesSlide9.xml" ContentType="application/vnd.openxmlformats-officedocument.presentationml.notesSlide+xml"/>
  <Override PartName="/ppt/tags/tag9.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0.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1.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7"/>
  </p:notesMasterIdLst>
  <p:sldIdLst>
    <p:sldId id="257" r:id="rId2"/>
    <p:sldId id="288" r:id="rId3"/>
    <p:sldId id="258" r:id="rId4"/>
    <p:sldId id="286"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87" r:id="rId21"/>
    <p:sldId id="285" r:id="rId22"/>
    <p:sldId id="289" r:id="rId23"/>
    <p:sldId id="290" r:id="rId24"/>
    <p:sldId id="291" r:id="rId25"/>
    <p:sldId id="292" r:id="rId26"/>
    <p:sldId id="293" r:id="rId27"/>
    <p:sldId id="294" r:id="rId28"/>
    <p:sldId id="295" r:id="rId29"/>
    <p:sldId id="296" r:id="rId30"/>
    <p:sldId id="297" r:id="rId31"/>
    <p:sldId id="298" r:id="rId32"/>
    <p:sldId id="300" r:id="rId33"/>
    <p:sldId id="301" r:id="rId34"/>
    <p:sldId id="302" r:id="rId35"/>
    <p:sldId id="303" r:id="rId36"/>
    <p:sldId id="304" r:id="rId37"/>
    <p:sldId id="305" r:id="rId38"/>
    <p:sldId id="306" r:id="rId39"/>
    <p:sldId id="308" r:id="rId40"/>
    <p:sldId id="309" r:id="rId41"/>
    <p:sldId id="310" r:id="rId42"/>
    <p:sldId id="311" r:id="rId43"/>
    <p:sldId id="312" r:id="rId44"/>
    <p:sldId id="313" r:id="rId45"/>
    <p:sldId id="314" r:id="rId46"/>
    <p:sldId id="315" r:id="rId47"/>
    <p:sldId id="316" r:id="rId48"/>
    <p:sldId id="317" r:id="rId49"/>
    <p:sldId id="318" r:id="rId50"/>
    <p:sldId id="319" r:id="rId51"/>
    <p:sldId id="320" r:id="rId52"/>
    <p:sldId id="321" r:id="rId53"/>
    <p:sldId id="322" r:id="rId54"/>
    <p:sldId id="323" r:id="rId55"/>
    <p:sldId id="324" r:id="rId5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varScale="1">
        <p:scale>
          <a:sx n="114" d="100"/>
          <a:sy n="114" d="100"/>
        </p:scale>
        <p:origin x="636" y="13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878481-C573-49B0-BC47-9DCCC6B4224D}" type="datetimeFigureOut">
              <a:rPr lang="en-US" smtClean="0"/>
              <a:t>1/14/2018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74A746-6811-4CB7-86D7-25559EFA4360}" type="slidenum">
              <a:rPr lang="en-US" smtClean="0"/>
              <a:t>‹#›</a:t>
            </a:fld>
            <a:endParaRPr lang="en-US"/>
          </a:p>
        </p:txBody>
      </p:sp>
    </p:spTree>
    <p:extLst>
      <p:ext uri="{BB962C8B-B14F-4D97-AF65-F5344CB8AC3E}">
        <p14:creationId xmlns:p14="http://schemas.microsoft.com/office/powerpoint/2010/main" val="1465423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github.com/Modernizr/Modernizr/wiki/HTML5-Cross-browser-Polyfills" TargetMode="External"/><Relationship Id="rId2" Type="http://schemas.openxmlformats.org/officeDocument/2006/relationships/slide" Target="../slides/slide38.xml"/><Relationship Id="rId1" Type="http://schemas.openxmlformats.org/officeDocument/2006/relationships/notesMaster" Target="../notesMasters/notesMaster1.xml"/><Relationship Id="rId5" Type="http://schemas.openxmlformats.org/officeDocument/2006/relationships/hyperlink" Target="http://modernizr.com/download/" TargetMode="External"/><Relationship Id="rId4" Type="http://schemas.openxmlformats.org/officeDocument/2006/relationships/hyperlink" Target="http://remysharp.com/2010/10/08/what-is-a-polyfill/"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a:xfrm>
            <a:off x="381000" y="685800"/>
            <a:ext cx="6096000" cy="3429000"/>
          </a:xfrm>
          <a:ln/>
        </p:spPr>
      </p:sp>
      <p:sp>
        <p:nvSpPr>
          <p:cNvPr id="77826" name="Notes Placeholder 2"/>
          <p:cNvSpPr>
            <a:spLocks noGrp="1"/>
          </p:cNvSpPr>
          <p:nvPr>
            <p:ph type="body" idx="1"/>
          </p:nvPr>
        </p:nvSpPr>
        <p:spPr>
          <a:noFill/>
          <a:ln/>
        </p:spPr>
        <p:txBody>
          <a:bodyPr/>
          <a:lstStyle/>
          <a:p>
            <a:endParaRPr lang="en-US" dirty="0"/>
          </a:p>
        </p:txBody>
      </p:sp>
      <p:sp>
        <p:nvSpPr>
          <p:cNvPr id="4" name="Slide Number Placeholder 3"/>
          <p:cNvSpPr>
            <a:spLocks noGrp="1"/>
          </p:cNvSpPr>
          <p:nvPr>
            <p:ph type="sldNum" sz="quarter" idx="5"/>
          </p:nvPr>
        </p:nvSpPr>
        <p:spPr/>
        <p:txBody>
          <a:bodyPr/>
          <a:lstStyle/>
          <a:p>
            <a:pPr>
              <a:defRPr/>
            </a:pPr>
            <a:fld id="{EE8864D0-3CBE-4737-8223-73678754424A}" type="slidenum">
              <a:rPr lang="en-US" smtClean="0"/>
              <a:pPr>
                <a:defRPr/>
              </a:pPr>
              <a:t>1</a:t>
            </a:fld>
            <a:endParaRPr lang="en-US" dirty="0"/>
          </a:p>
        </p:txBody>
      </p:sp>
    </p:spTree>
    <p:extLst>
      <p:ext uri="{BB962C8B-B14F-4D97-AF65-F5344CB8AC3E}">
        <p14:creationId xmlns:p14="http://schemas.microsoft.com/office/powerpoint/2010/main" val="34131616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14</a:t>
            </a:fld>
            <a:endParaRPr lang="en-US" dirty="0"/>
          </a:p>
        </p:txBody>
      </p:sp>
    </p:spTree>
    <p:extLst>
      <p:ext uri="{BB962C8B-B14F-4D97-AF65-F5344CB8AC3E}">
        <p14:creationId xmlns:p14="http://schemas.microsoft.com/office/powerpoint/2010/main" val="4079482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15</a:t>
            </a:fld>
            <a:endParaRPr lang="en-US" dirty="0"/>
          </a:p>
        </p:txBody>
      </p:sp>
    </p:spTree>
    <p:extLst>
      <p:ext uri="{BB962C8B-B14F-4D97-AF65-F5344CB8AC3E}">
        <p14:creationId xmlns:p14="http://schemas.microsoft.com/office/powerpoint/2010/main" val="26115506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spect="1" noChangeArrowheads="1" noTextEdit="1"/>
          </p:cNvSpPr>
          <p:nvPr>
            <p:ph type="sldImg"/>
          </p:nvPr>
        </p:nvSpPr>
        <p:spPr>
          <a:xfrm>
            <a:off x="381000" y="685800"/>
            <a:ext cx="6096000" cy="3429000"/>
          </a:xfrm>
          <a:ln/>
        </p:spPr>
      </p:sp>
      <p:sp>
        <p:nvSpPr>
          <p:cNvPr id="696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6740038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spect="1" noChangeArrowheads="1" noTextEdit="1"/>
          </p:cNvSpPr>
          <p:nvPr>
            <p:ph type="sldImg"/>
          </p:nvPr>
        </p:nvSpPr>
        <p:spPr>
          <a:xfrm>
            <a:off x="381000" y="685800"/>
            <a:ext cx="6096000" cy="3429000"/>
          </a:xfrm>
          <a:ln/>
        </p:spPr>
      </p:sp>
      <p:sp>
        <p:nvSpPr>
          <p:cNvPr id="716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8083418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spect="1" noChangeArrowheads="1" noTextEdit="1"/>
          </p:cNvSpPr>
          <p:nvPr>
            <p:ph type="sldImg"/>
          </p:nvPr>
        </p:nvSpPr>
        <p:spPr>
          <a:xfrm>
            <a:off x="381000" y="685800"/>
            <a:ext cx="6096000" cy="3429000"/>
          </a:xfrm>
          <a:ln/>
        </p:spPr>
      </p:sp>
      <p:sp>
        <p:nvSpPr>
          <p:cNvPr id="706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752998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381000" y="685800"/>
            <a:ext cx="6096000" cy="3429000"/>
          </a:xfrm>
          <a:ln/>
        </p:spPr>
      </p:sp>
      <p:sp>
        <p:nvSpPr>
          <p:cNvPr id="870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2260567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session we will complete five exercises. </a:t>
            </a:r>
            <a:br>
              <a:rPr lang="en-US" dirty="0"/>
            </a:br>
            <a:endParaRPr lang="en-US" dirty="0"/>
          </a:p>
          <a:p>
            <a:r>
              <a:rPr lang="en-US" sz="1200" dirty="0"/>
              <a:t>Exercise 1 covers how to provide</a:t>
            </a:r>
            <a:r>
              <a:rPr lang="en-US" sz="1200" baseline="0" dirty="0"/>
              <a:t> CSS in a web page. </a:t>
            </a:r>
            <a:endParaRPr lang="en-US" sz="1200" dirty="0"/>
          </a:p>
          <a:p>
            <a:r>
              <a:rPr lang="en-US" sz="1200" dirty="0"/>
              <a:t>Exercise 2 covers</a:t>
            </a:r>
            <a:r>
              <a:rPr lang="en-US" sz="1200" baseline="0" dirty="0"/>
              <a:t> how to use </a:t>
            </a:r>
            <a:r>
              <a:rPr lang="en-US" sz="1200" dirty="0"/>
              <a:t>CSS with HTML Semantic Tags</a:t>
            </a:r>
          </a:p>
          <a:p>
            <a:r>
              <a:rPr lang="en-US" sz="1200" dirty="0"/>
              <a:t>Exercise 3 covers</a:t>
            </a:r>
            <a:r>
              <a:rPr lang="en-US" sz="1200" baseline="0" dirty="0"/>
              <a:t> </a:t>
            </a:r>
            <a:r>
              <a:rPr lang="en-US" sz="1200" dirty="0"/>
              <a:t>How to Specify Measurements and Colors</a:t>
            </a:r>
          </a:p>
          <a:p>
            <a:r>
              <a:rPr lang="en-US" sz="1200" dirty="0"/>
              <a:t>Exercise 4 covers</a:t>
            </a:r>
            <a:r>
              <a:rPr lang="en-US" sz="1200" baseline="0" dirty="0"/>
              <a:t> how to use </a:t>
            </a:r>
            <a:r>
              <a:rPr lang="en-US" sz="1200" dirty="0"/>
              <a:t>Code Selectors</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And </a:t>
            </a:r>
          </a:p>
          <a:p>
            <a:r>
              <a:rPr lang="en-US" sz="1200" dirty="0"/>
              <a:t>Exercise 5 covers</a:t>
            </a:r>
            <a:r>
              <a:rPr lang="en-US" sz="1200" baseline="0" dirty="0"/>
              <a:t> W</a:t>
            </a:r>
            <a:r>
              <a:rPr lang="en-US" sz="1200" dirty="0"/>
              <a:t>orking with Text</a:t>
            </a:r>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32</a:t>
            </a:fld>
            <a:endParaRPr lang="en-US" dirty="0"/>
          </a:p>
        </p:txBody>
      </p:sp>
    </p:spTree>
    <p:extLst>
      <p:ext uri="{BB962C8B-B14F-4D97-AF65-F5344CB8AC3E}">
        <p14:creationId xmlns:p14="http://schemas.microsoft.com/office/powerpoint/2010/main" val="33009120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a:t>
            </a:r>
            <a:r>
              <a:rPr lang="en-US" baseline="0" dirty="0"/>
              <a:t> three methods of providing stylization to a web page. </a:t>
            </a:r>
          </a:p>
          <a:p>
            <a:endParaRPr lang="en-US" baseline="0" dirty="0"/>
          </a:p>
          <a:p>
            <a:r>
              <a:rPr lang="en-US" baseline="0" dirty="0"/>
              <a:t>The first method is to use an external style sheet to provide the stylization rules. The link element in the head section of the web page is used to identify the external style sheet to be used. In this example the main.css file is identified using the </a:t>
            </a:r>
            <a:r>
              <a:rPr lang="en-US" baseline="0" dirty="0" err="1"/>
              <a:t>href</a:t>
            </a:r>
            <a:r>
              <a:rPr lang="en-US" baseline="0" dirty="0"/>
              <a:t> tag. </a:t>
            </a:r>
          </a:p>
          <a:p>
            <a:endParaRPr lang="en-US" baseline="0" dirty="0"/>
          </a:p>
          <a:p>
            <a:r>
              <a:rPr lang="en-US" baseline="0" dirty="0"/>
              <a:t>The second method to provide stylization is to embed the stylization rules in the head section of the web page document. When this method is used the actual CSS code is written in the head section. To begin the CSS code an opening &lt;style&gt; tag is used and to close out the style code  a closing &lt;/style&gt; code is used. Stylization rules can then be placed in between these </a:t>
            </a:r>
            <a:r>
              <a:rPr lang="en-US" baseline="0" dirty="0" err="1"/>
              <a:t>tages</a:t>
            </a:r>
            <a:r>
              <a:rPr lang="en-US" baseline="0" dirty="0"/>
              <a:t>. In this example we have a body style rule and a h1 style rule. </a:t>
            </a:r>
          </a:p>
          <a:p>
            <a:endParaRPr lang="en-US" baseline="0" dirty="0"/>
          </a:p>
          <a:p>
            <a:r>
              <a:rPr lang="en-US" baseline="0" dirty="0"/>
              <a:t>The last method that can be used to provide stylization is to embed the code inline with the html element or tag. In this example the h1 tag has a style rule for the font size embedded into the tag. Here the use of the style= signifies that start of the style rule.  </a:t>
            </a:r>
            <a:endParaRPr lang="en-US" dirty="0"/>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33</a:t>
            </a:fld>
            <a:endParaRPr lang="en-US" dirty="0"/>
          </a:p>
        </p:txBody>
      </p:sp>
    </p:spTree>
    <p:extLst>
      <p:ext uri="{BB962C8B-B14F-4D97-AF65-F5344CB8AC3E}">
        <p14:creationId xmlns:p14="http://schemas.microsoft.com/office/powerpoint/2010/main" val="9524225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there are more that one external</a:t>
            </a:r>
            <a:r>
              <a:rPr lang="en-US" baseline="0" dirty="0"/>
              <a:t> style sheet applied to a web page there is a sequence used to apply the style sheets. In this example there are two external style sheets used – a main.css and a speaker.css. </a:t>
            </a:r>
          </a:p>
          <a:p>
            <a:endParaRPr lang="en-US" baseline="0" dirty="0"/>
          </a:p>
          <a:p>
            <a:r>
              <a:rPr lang="en-US" baseline="0" dirty="0"/>
              <a:t>The sequence that these style sheets would be applied is the first followed by the second.  </a:t>
            </a:r>
            <a:endParaRPr lang="en-US" dirty="0"/>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34</a:t>
            </a:fld>
            <a:endParaRPr lang="en-US" dirty="0"/>
          </a:p>
        </p:txBody>
      </p:sp>
    </p:spTree>
    <p:extLst>
      <p:ext uri="{BB962C8B-B14F-4D97-AF65-F5344CB8AC3E}">
        <p14:creationId xmlns:p14="http://schemas.microsoft.com/office/powerpoint/2010/main" val="2577561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takes us to the rule</a:t>
            </a:r>
            <a:r>
              <a:rPr lang="en-US" baseline="0" dirty="0"/>
              <a:t>s that determines how styles are applied. Once reason CSS is called Cascading Style Sheets is because there are rules for the application of many different styles that can be applied to a web page. </a:t>
            </a:r>
          </a:p>
          <a:p>
            <a:endParaRPr lang="en-US" baseline="0" dirty="0"/>
          </a:p>
          <a:p>
            <a:r>
              <a:rPr lang="en-US" baseline="0" dirty="0"/>
              <a:t>The cascading rules work like this. </a:t>
            </a:r>
          </a:p>
          <a:p>
            <a:endParaRPr lang="en-US" baseline="0" dirty="0"/>
          </a:p>
          <a:p>
            <a:r>
              <a:rPr lang="en-US" baseline="0" dirty="0"/>
              <a:t>The first stylization rule is provided by the default browser rules. This is based on the browser style that is defined when the browser first opens. In this case, if no CSS rules have been defined then the browser uses the standard style rules of the HTML elements. However, if style rules are part of the web page then the application of the styling rules cascade to the next level or the 2</a:t>
            </a:r>
            <a:r>
              <a:rPr lang="en-US" baseline="30000" dirty="0"/>
              <a:t>nd</a:t>
            </a:r>
            <a:r>
              <a:rPr lang="en-US" baseline="0" dirty="0"/>
              <a:t> level to the external style sheet. </a:t>
            </a:r>
          </a:p>
          <a:p>
            <a:endParaRPr lang="en-US" baseline="0" dirty="0"/>
          </a:p>
          <a:p>
            <a:r>
              <a:rPr lang="en-US" baseline="0" dirty="0"/>
              <a:t>At this point is there are multiple style sheets, then the first would be applied followed by the second style sheet and so on. </a:t>
            </a:r>
          </a:p>
          <a:p>
            <a:endParaRPr lang="en-US" baseline="0" dirty="0"/>
          </a:p>
          <a:p>
            <a:r>
              <a:rPr lang="en-US" baseline="0" dirty="0"/>
              <a:t>The third cascading level is the embedded internal style sheet style section in the head section of the web page. </a:t>
            </a:r>
          </a:p>
          <a:p>
            <a:endParaRPr lang="en-US" baseline="0" dirty="0"/>
          </a:p>
          <a:p>
            <a:r>
              <a:rPr lang="en-US" baseline="0" dirty="0"/>
              <a:t>The fourth cascading level is the inline embedded style that is part of the HTML element. </a:t>
            </a:r>
          </a:p>
          <a:p>
            <a:endParaRPr lang="en-US" baseline="0" dirty="0"/>
          </a:p>
          <a:p>
            <a:r>
              <a:rPr lang="en-US" baseline="0" dirty="0"/>
              <a:t>There are also two important rules regarding using styling in a web page that override any other style rules. </a:t>
            </a:r>
          </a:p>
          <a:p>
            <a:endParaRPr lang="en-US" baseline="0" dirty="0"/>
          </a:p>
          <a:p>
            <a:r>
              <a:rPr lang="en-US" baseline="0" dirty="0"/>
              <a:t>The fifth cascading level is when an !important directive rule is embedded into a web page in the head section. This rule overrides all other styling rules to include inline styles. </a:t>
            </a:r>
          </a:p>
          <a:p>
            <a:endParaRPr lang="en-US" baseline="0" dirty="0"/>
          </a:p>
          <a:p>
            <a:r>
              <a:rPr lang="en-US" baseline="0" dirty="0"/>
              <a:t>The sixth and final cascading level is when an !important directive rule is embedded a specific inline style. This rule overrides all other styling rules. </a:t>
            </a:r>
            <a:endParaRPr lang="en-US" dirty="0"/>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35</a:t>
            </a:fld>
            <a:endParaRPr lang="en-US" dirty="0"/>
          </a:p>
        </p:txBody>
      </p:sp>
    </p:spTree>
    <p:extLst>
      <p:ext uri="{BB962C8B-B14F-4D97-AF65-F5344CB8AC3E}">
        <p14:creationId xmlns:p14="http://schemas.microsoft.com/office/powerpoint/2010/main" val="3278881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xfrm>
            <a:off x="381000" y="685800"/>
            <a:ext cx="6096000" cy="3429000"/>
          </a:xfrm>
          <a:ln/>
        </p:spPr>
      </p:sp>
      <p:sp>
        <p:nvSpPr>
          <p:cNvPr id="593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a:effectLst/>
              </a:rPr>
              <a:t>The basic structure of an HTML document starts off with</a:t>
            </a:r>
            <a:r>
              <a:rPr lang="en-US" baseline="0" dirty="0">
                <a:effectLst/>
              </a:rPr>
              <a:t> a </a:t>
            </a:r>
            <a:r>
              <a:rPr lang="en-US" dirty="0">
                <a:effectLst/>
              </a:rPr>
              <a:t>document declaration.</a:t>
            </a:r>
            <a:r>
              <a:rPr lang="en-US" baseline="0" dirty="0">
                <a:effectLst/>
              </a:rPr>
              <a:t> </a:t>
            </a:r>
            <a:r>
              <a:rPr lang="en-US" dirty="0">
                <a:effectLst/>
              </a:rPr>
              <a:t> The document declaration lets the browser know what type of documents is being sent to the browser. The type of</a:t>
            </a:r>
            <a:r>
              <a:rPr lang="en-US" baseline="0" dirty="0">
                <a:effectLst/>
              </a:rPr>
              <a:t> document depends on the </a:t>
            </a:r>
            <a:r>
              <a:rPr lang="en-US" dirty="0">
                <a:effectLst/>
              </a:rPr>
              <a:t>version of HTML used to create</a:t>
            </a:r>
            <a:r>
              <a:rPr lang="en-US" baseline="0" dirty="0">
                <a:effectLst/>
              </a:rPr>
              <a:t> the HTML markup. Browsers, depending on their version  are able to </a:t>
            </a:r>
            <a:r>
              <a:rPr lang="en-US" dirty="0">
                <a:effectLst/>
              </a:rPr>
              <a:t>interpret what the different HTML document versions </a:t>
            </a:r>
            <a:r>
              <a:rPr lang="en-US" baseline="0" dirty="0">
                <a:effectLst/>
              </a:rPr>
              <a:t>can be. Some older </a:t>
            </a:r>
            <a:r>
              <a:rPr lang="en-US" dirty="0">
                <a:effectLst/>
              </a:rPr>
              <a:t>browsers might not be able interpret the newer version of HTML markup codes. An</a:t>
            </a:r>
            <a:r>
              <a:rPr lang="en-US" baseline="0" dirty="0">
                <a:effectLst/>
              </a:rPr>
              <a:t> older browser cannot interpret the newer HTML5 elements. As a result, additional code must be used to enable older browsers to interpret the newer HTML codes. </a:t>
            </a:r>
          </a:p>
          <a:p>
            <a:endParaRPr lang="en-US" baseline="0" dirty="0">
              <a:effectLst/>
            </a:endParaRPr>
          </a:p>
          <a:p>
            <a:r>
              <a:rPr lang="en-US" altLang="en-US" dirty="0">
                <a:effectLst/>
              </a:rPr>
              <a:t>[Transition 1] – The</a:t>
            </a:r>
            <a:r>
              <a:rPr lang="en-US" altLang="en-US" baseline="0" dirty="0">
                <a:effectLst/>
              </a:rPr>
              <a:t> first tag to be placed in the document is the document type declaration. This defines and alerts the browser of the version of HTML document.  In this example the html </a:t>
            </a:r>
            <a:r>
              <a:rPr lang="en-US" altLang="en-US" baseline="0" dirty="0" err="1">
                <a:effectLst/>
              </a:rPr>
              <a:t>doctype</a:t>
            </a:r>
            <a:r>
              <a:rPr lang="en-US" altLang="en-US" baseline="0" dirty="0">
                <a:effectLst/>
              </a:rPr>
              <a:t> indicates a HTML5 document type. </a:t>
            </a:r>
            <a:endParaRPr lang="en-US" altLang="en-US" dirty="0">
              <a:effectLst/>
            </a:endParaRPr>
          </a:p>
          <a:p>
            <a:endParaRPr lang="en-US" altLang="en-US" dirty="0">
              <a:effectLst/>
            </a:endParaRPr>
          </a:p>
          <a:p>
            <a:r>
              <a:rPr lang="en-US" altLang="en-US" dirty="0">
                <a:effectLst/>
              </a:rPr>
              <a:t>[Transition 2] – The next tags to be declared in the document is the HTML opening and closing</a:t>
            </a:r>
            <a:r>
              <a:rPr lang="en-US" altLang="en-US" baseline="0" dirty="0">
                <a:effectLst/>
              </a:rPr>
              <a:t> tags. These tags identify the document tree. In this case it identifies a HTML document tree. </a:t>
            </a:r>
          </a:p>
          <a:p>
            <a:endParaRPr lang="en-US" baseline="0" dirty="0">
              <a:effectLst/>
            </a:endParaRPr>
          </a:p>
          <a:p>
            <a:r>
              <a:rPr lang="en-US" altLang="en-US" dirty="0">
                <a:effectLst/>
              </a:rPr>
              <a:t>[Transition 2] – The next tags to be declared</a:t>
            </a:r>
            <a:r>
              <a:rPr lang="en-US" altLang="en-US" baseline="0" dirty="0">
                <a:effectLst/>
              </a:rPr>
              <a:t> are the head tags. These tags identify the head section of the HTML document. The head tags include information that will not be displayed on the web page. This include the page title, </a:t>
            </a:r>
            <a:r>
              <a:rPr lang="en-US" altLang="en-US" baseline="0" dirty="0" err="1">
                <a:effectLst/>
              </a:rPr>
              <a:t>css</a:t>
            </a:r>
            <a:r>
              <a:rPr lang="en-US" altLang="en-US" baseline="0" dirty="0">
                <a:effectLst/>
              </a:rPr>
              <a:t> codes </a:t>
            </a:r>
            <a:r>
              <a:rPr lang="en-US" altLang="en-US" baseline="0" dirty="0" err="1">
                <a:effectLst/>
              </a:rPr>
              <a:t>anjavescript</a:t>
            </a:r>
            <a:r>
              <a:rPr lang="en-US" altLang="en-US" baseline="0" dirty="0">
                <a:effectLst/>
              </a:rPr>
              <a:t> codes and any other additional information you do not want to be displayed when the web page is rendered by the browser. </a:t>
            </a:r>
            <a:endParaRPr lang="en-US" altLang="en-US" dirty="0">
              <a:effectLst/>
            </a:endParaRPr>
          </a:p>
          <a:p>
            <a:endParaRPr lang="en-US" altLang="en-US" dirty="0">
              <a:effectLst/>
            </a:endParaRPr>
          </a:p>
          <a:p>
            <a:r>
              <a:rPr lang="en-US" altLang="en-US" dirty="0">
                <a:effectLst/>
              </a:rPr>
              <a:t>[Transition 1] – </a:t>
            </a:r>
          </a:p>
          <a:p>
            <a:endParaRPr lang="en-US" altLang="en-US" dirty="0">
              <a:effectLst/>
            </a:endParaRPr>
          </a:p>
          <a:p>
            <a:r>
              <a:rPr lang="en-US" altLang="en-US" dirty="0">
                <a:effectLst/>
              </a:rPr>
              <a:t>[Transition 1] - </a:t>
            </a:r>
            <a:endParaRPr lang="en-US" altLang="en-US" dirty="0"/>
          </a:p>
        </p:txBody>
      </p:sp>
    </p:spTree>
    <p:extLst>
      <p:ext uri="{BB962C8B-B14F-4D97-AF65-F5344CB8AC3E}">
        <p14:creationId xmlns:p14="http://schemas.microsoft.com/office/powerpoint/2010/main" val="3462119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Older browsers cannot interpret the new HTML5 semantic tags. These tags include article, aside, figure, header, </a:t>
            </a:r>
            <a:r>
              <a:rPr lang="en-US" dirty="0" err="1"/>
              <a:t>nav</a:t>
            </a:r>
            <a:r>
              <a:rPr lang="en-US" dirty="0"/>
              <a:t>, and section. </a:t>
            </a:r>
          </a:p>
          <a:p>
            <a:endParaRPr lang="en-US" dirty="0"/>
          </a:p>
          <a:p>
            <a:r>
              <a:rPr lang="en-US" dirty="0"/>
              <a:t>To enable</a:t>
            </a:r>
            <a:r>
              <a:rPr lang="en-US" baseline="0" dirty="0"/>
              <a:t> these browsers to understand this new tags several methodologies have been created to enable older browsers to interpret this tags. </a:t>
            </a:r>
          </a:p>
          <a:p>
            <a:endParaRPr lang="en-US" baseline="0" dirty="0"/>
          </a:p>
          <a:p>
            <a:r>
              <a:rPr lang="en-US" baseline="0" dirty="0"/>
              <a:t>One way of enabling a browser tis to add a JavaScript to the head section. This JavaScript script creates a document element for the new HTML5 sematic tags. The document elements are made part of the document tree enabling the browser to interpret the tags when they called in a CSS routine. </a:t>
            </a:r>
          </a:p>
          <a:p>
            <a:endParaRPr lang="en-US" baseline="0" dirty="0"/>
          </a:p>
          <a:p>
            <a:r>
              <a:rPr lang="en-US" baseline="0" dirty="0"/>
              <a:t>The CSS code to instantiate the HTML5 tags are listed here.   </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36</a:t>
            </a:fld>
            <a:endParaRPr lang="en-US" dirty="0"/>
          </a:p>
        </p:txBody>
      </p:sp>
    </p:spTree>
    <p:extLst>
      <p:ext uri="{BB962C8B-B14F-4D97-AF65-F5344CB8AC3E}">
        <p14:creationId xmlns:p14="http://schemas.microsoft.com/office/powerpoint/2010/main" val="22322627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method, and the</a:t>
            </a:r>
            <a:r>
              <a:rPr lang="en-US" baseline="0" dirty="0"/>
              <a:t> most preferred method, is to update your web page with all the necessary fixes for all browser and all functions by using a plug-in call Modernizer. </a:t>
            </a:r>
          </a:p>
          <a:p>
            <a:endParaRPr lang="en-US" baseline="0" dirty="0"/>
          </a:p>
          <a:p>
            <a:r>
              <a:rPr lang="en-US" dirty="0"/>
              <a:t>- </a:t>
            </a:r>
            <a:r>
              <a:rPr lang="en-US" dirty="0" err="1"/>
              <a:t>Modernizr</a:t>
            </a:r>
            <a:r>
              <a:rPr lang="en-US" dirty="0"/>
              <a:t> is a small JavaScript library.</a:t>
            </a:r>
            <a:r>
              <a:rPr lang="en-US" baseline="0" dirty="0"/>
              <a:t> </a:t>
            </a:r>
            <a:endParaRPr lang="en-US" dirty="0"/>
          </a:p>
          <a:p>
            <a:endParaRPr lang="en-US" dirty="0"/>
          </a:p>
          <a:p>
            <a:r>
              <a:rPr lang="en-US" dirty="0"/>
              <a:t>- It </a:t>
            </a:r>
            <a:r>
              <a:rPr lang="en-US" i="1" dirty="0"/>
              <a:t>detects</a:t>
            </a:r>
            <a:r>
              <a:rPr lang="en-US" dirty="0"/>
              <a:t> the availability of native implementations of HTML5 and CSS3</a:t>
            </a:r>
            <a:r>
              <a:rPr lang="en-US" baseline="0" dirty="0"/>
              <a:t> features </a:t>
            </a:r>
            <a:r>
              <a:rPr lang="en-US" dirty="0"/>
              <a:t>for next-generation web technologies. </a:t>
            </a:r>
          </a:p>
          <a:p>
            <a:endParaRPr lang="en-US" dirty="0"/>
          </a:p>
          <a:p>
            <a:pPr marL="171450" indent="-171450">
              <a:buFontTx/>
              <a:buChar char="-"/>
            </a:pPr>
            <a:r>
              <a:rPr lang="en-US" dirty="0" err="1"/>
              <a:t>Modernizr</a:t>
            </a:r>
            <a:r>
              <a:rPr lang="en-US" dirty="0"/>
              <a:t> does actual feature detection to reliably discern what the various browsers can and cannot do. It tests for over 40 next-generation features, all in a matter of milliseconds. It adds classes to the html element that explain precisely what features are and are </a:t>
            </a:r>
            <a:r>
              <a:rPr lang="en-US" b="1" dirty="0"/>
              <a:t>not</a:t>
            </a:r>
            <a:r>
              <a:rPr lang="en-US" dirty="0"/>
              <a:t> natively supported.</a:t>
            </a:r>
          </a:p>
          <a:p>
            <a:pPr marL="0" indent="0">
              <a:buFontTx/>
              <a:buNone/>
            </a:pPr>
            <a:r>
              <a:rPr lang="en-US" dirty="0"/>
              <a:t> </a:t>
            </a:r>
          </a:p>
          <a:p>
            <a:pPr marL="171450" indent="-171450">
              <a:buFontTx/>
              <a:buChar char="-"/>
            </a:pPr>
            <a:r>
              <a:rPr lang="en-US" dirty="0"/>
              <a:t>It provides a script loader so you can pull in </a:t>
            </a:r>
            <a:r>
              <a:rPr lang="en-US" dirty="0" err="1">
                <a:hlinkClick r:id="rId3"/>
              </a:rPr>
              <a:t>polyfills</a:t>
            </a:r>
            <a:r>
              <a:rPr lang="en-US" dirty="0"/>
              <a:t> to backfill functionality in old browsers. A </a:t>
            </a:r>
            <a:r>
              <a:rPr lang="en-US" dirty="0" err="1"/>
              <a:t>polyfil</a:t>
            </a:r>
            <a:r>
              <a:rPr lang="en-US" dirty="0"/>
              <a:t> is</a:t>
            </a:r>
            <a:r>
              <a:rPr lang="en-US" baseline="0" dirty="0"/>
              <a:t> a collection of JavaScript code. </a:t>
            </a:r>
            <a:r>
              <a:rPr lang="en-US" dirty="0" err="1">
                <a:hlinkClick r:id="rId4"/>
              </a:rPr>
              <a:t>Polyfills</a:t>
            </a:r>
            <a:r>
              <a:rPr lang="en-US" dirty="0"/>
              <a:t> – a term coined by Remy Sharp to describe JavaScript shims that replicate the standard API found in native features of new browsers for those older browsers</a:t>
            </a:r>
            <a:r>
              <a:rPr lang="en-US" baseline="0" dirty="0"/>
              <a:t> </a:t>
            </a:r>
            <a:r>
              <a:rPr lang="en-US" dirty="0"/>
              <a:t>without such features. </a:t>
            </a:r>
            <a:r>
              <a:rPr lang="en-US" sz="1200" b="0" dirty="0">
                <a:latin typeface="Courier New" panose="02070309020205020404" pitchFamily="49" charset="0"/>
                <a:cs typeface="Courier New" panose="02070309020205020404" pitchFamily="49" charset="0"/>
              </a:rPr>
              <a:t>html5shiv.js  is one</a:t>
            </a:r>
            <a:r>
              <a:rPr lang="en-US" sz="1200" b="0" baseline="0" dirty="0">
                <a:latin typeface="Courier New" panose="02070309020205020404" pitchFamily="49" charset="0"/>
                <a:cs typeface="Courier New" panose="02070309020205020404" pitchFamily="49" charset="0"/>
              </a:rPr>
              <a:t> such </a:t>
            </a:r>
            <a:r>
              <a:rPr lang="en-US" sz="1200" b="0" baseline="0" dirty="0" err="1">
                <a:latin typeface="Courier New" panose="02070309020205020404" pitchFamily="49" charset="0"/>
                <a:cs typeface="Courier New" panose="02070309020205020404" pitchFamily="49" charset="0"/>
              </a:rPr>
              <a:t>polyfill</a:t>
            </a:r>
            <a:r>
              <a:rPr lang="en-US" sz="1200" b="0" baseline="0" dirty="0">
                <a:latin typeface="Courier New" panose="02070309020205020404" pitchFamily="49" charset="0"/>
                <a:cs typeface="Courier New" panose="02070309020205020404" pitchFamily="49" charset="0"/>
              </a:rPr>
              <a:t>. </a:t>
            </a:r>
            <a:br>
              <a:rPr lang="en-US" sz="1200" b="0" baseline="0" dirty="0">
                <a:latin typeface="Courier New" panose="02070309020205020404" pitchFamily="49" charset="0"/>
                <a:cs typeface="Courier New" panose="02070309020205020404" pitchFamily="49" charset="0"/>
              </a:rPr>
            </a:br>
            <a:br>
              <a:rPr lang="en-US" sz="1200" b="0" baseline="0" dirty="0">
                <a:latin typeface="Courier New" panose="02070309020205020404" pitchFamily="49" charset="0"/>
                <a:cs typeface="Courier New" panose="02070309020205020404" pitchFamily="49" charset="0"/>
              </a:rPr>
            </a:br>
            <a:r>
              <a:rPr lang="en-US" sz="1200" b="0" baseline="0" dirty="0">
                <a:latin typeface="Courier New" panose="02070309020205020404" pitchFamily="49" charset="0"/>
                <a:cs typeface="Courier New" panose="02070309020205020404" pitchFamily="49" charset="0"/>
              </a:rPr>
              <a:t>Modernizer also updates other items thru shims and fallbacks to enable older browsers the ability to interpret many newer HTML5 technologies. </a:t>
            </a:r>
            <a:r>
              <a:rPr lang="en-US" dirty="0" err="1"/>
              <a:t>Modernizr</a:t>
            </a:r>
            <a:r>
              <a:rPr lang="en-US" dirty="0"/>
              <a:t> runs quickly when a webpage is loaded</a:t>
            </a:r>
            <a:r>
              <a:rPr lang="en-US" baseline="0" dirty="0"/>
              <a:t> </a:t>
            </a:r>
            <a:r>
              <a:rPr lang="en-US" dirty="0"/>
              <a:t>to detect what features are support by</a:t>
            </a:r>
            <a:r>
              <a:rPr lang="en-US" baseline="0" dirty="0"/>
              <a:t> the browser. I</a:t>
            </a:r>
            <a:r>
              <a:rPr lang="en-US" dirty="0"/>
              <a:t>t then creates a JavaScript object with the results, and adds classes to the html element for you to key on in your CSS. </a:t>
            </a:r>
            <a:endParaRPr lang="en-US" sz="1200" b="0" baseline="0" dirty="0">
              <a:latin typeface="Courier New" panose="02070309020205020404" pitchFamily="49" charset="0"/>
              <a:cs typeface="Courier New" panose="02070309020205020404" pitchFamily="49" charset="0"/>
            </a:endParaRPr>
          </a:p>
          <a:p>
            <a:endParaRPr lang="en-US" sz="1200" b="0" baseline="0" dirty="0">
              <a:latin typeface="Courier New" panose="02070309020205020404" pitchFamily="49" charset="0"/>
              <a:cs typeface="Courier New" panose="02070309020205020404" pitchFamily="49" charset="0"/>
            </a:endParaRPr>
          </a:p>
          <a:p>
            <a:pPr marL="171450" indent="-171450">
              <a:buFontTx/>
              <a:buChar char="-"/>
            </a:pPr>
            <a:r>
              <a:rPr lang="en-US" dirty="0"/>
              <a:t>You can also design and generate a custom </a:t>
            </a:r>
            <a:r>
              <a:rPr lang="en-US" sz="1200" b="0" baseline="0" dirty="0">
                <a:latin typeface="Courier New" panose="02070309020205020404" pitchFamily="49" charset="0"/>
                <a:cs typeface="Courier New" panose="02070309020205020404" pitchFamily="49" charset="0"/>
              </a:rPr>
              <a:t>Modernizer plugin for only those HTML5 API’s and functions you want on include in your website. Or you can download the entire Modernizer plugin with all functionalities. Version </a:t>
            </a:r>
            <a:r>
              <a:rPr lang="en-US" sz="1200" b="0" kern="1200" dirty="0">
                <a:solidFill>
                  <a:schemeClr val="tx1"/>
                </a:solidFill>
                <a:effectLst/>
                <a:latin typeface="Arial" charset="0"/>
                <a:ea typeface="+mn-ea"/>
                <a:cs typeface="+mn-cs"/>
                <a:hlinkClick r:id="rId5"/>
              </a:rPr>
              <a:t>2.8.3</a:t>
            </a:r>
            <a:r>
              <a:rPr lang="en-US" sz="1200" b="0" kern="1200" dirty="0">
                <a:solidFill>
                  <a:schemeClr val="tx1"/>
                </a:solidFill>
                <a:effectLst/>
                <a:latin typeface="Arial" charset="0"/>
                <a:ea typeface="+mn-ea"/>
                <a:cs typeface="+mn-cs"/>
              </a:rPr>
              <a:t> is the latest</a:t>
            </a:r>
            <a:r>
              <a:rPr lang="en-US" sz="1200" b="0" kern="1200" baseline="0" dirty="0">
                <a:solidFill>
                  <a:schemeClr val="tx1"/>
                </a:solidFill>
                <a:effectLst/>
                <a:latin typeface="Arial" charset="0"/>
                <a:ea typeface="+mn-ea"/>
                <a:cs typeface="+mn-cs"/>
              </a:rPr>
              <a:t> build. </a:t>
            </a:r>
            <a:br>
              <a:rPr lang="en-US" sz="1200" b="0" baseline="0" dirty="0">
                <a:latin typeface="Courier New" panose="02070309020205020404" pitchFamily="49" charset="0"/>
                <a:cs typeface="Courier New" panose="02070309020205020404" pitchFamily="49" charset="0"/>
              </a:rPr>
            </a:br>
            <a:br>
              <a:rPr lang="en-US" sz="1200" b="0" baseline="0" dirty="0">
                <a:latin typeface="Courier New" panose="02070309020205020404" pitchFamily="49" charset="0"/>
                <a:cs typeface="Courier New" panose="02070309020205020404" pitchFamily="49" charset="0"/>
              </a:rPr>
            </a:br>
            <a:r>
              <a:rPr lang="en-US" sz="1200" b="0" baseline="0" dirty="0">
                <a:latin typeface="Courier New" panose="02070309020205020404" pitchFamily="49" charset="0"/>
                <a:cs typeface="Courier New" panose="02070309020205020404" pitchFamily="49" charset="0"/>
              </a:rPr>
              <a:t>[</a:t>
            </a:r>
            <a:r>
              <a:rPr lang="en-US" sz="1200" b="1" baseline="0" dirty="0">
                <a:latin typeface="Courier New" panose="02070309020205020404" pitchFamily="49" charset="0"/>
                <a:cs typeface="Courier New" panose="02070309020205020404" pitchFamily="49" charset="0"/>
              </a:rPr>
              <a:t>Go to Modernizer Website</a:t>
            </a:r>
            <a:r>
              <a:rPr lang="en-US" sz="1200" b="0" baseline="0" dirty="0">
                <a:latin typeface="Courier New" panose="02070309020205020404" pitchFamily="49" charset="0"/>
                <a:cs typeface="Courier New" panose="02070309020205020404" pitchFamily="49" charset="0"/>
              </a:rPr>
              <a:t>] - Listed here are all the HTML5 API and functions you can specify in your specialized Modernizer build. </a:t>
            </a:r>
          </a:p>
          <a:p>
            <a:pPr marL="171450" indent="-171450">
              <a:buFontTx/>
              <a:buChar char="-"/>
            </a:pPr>
            <a:endParaRPr lang="en-US" sz="1200" b="0" baseline="0" dirty="0">
              <a:latin typeface="Courier New" panose="02070309020205020404" pitchFamily="49" charset="0"/>
              <a:cs typeface="Courier New" panose="02070309020205020404" pitchFamily="49" charset="0"/>
            </a:endParaRPr>
          </a:p>
          <a:p>
            <a:pPr marL="171450" indent="-171450">
              <a:buFontTx/>
              <a:buChar char="-"/>
            </a:pPr>
            <a:r>
              <a:rPr lang="en-US" sz="1200" b="0" baseline="0" dirty="0">
                <a:latin typeface="Courier New" panose="02070309020205020404" pitchFamily="49" charset="0"/>
                <a:cs typeface="Courier New" panose="02070309020205020404" pitchFamily="49" charset="0"/>
              </a:rPr>
              <a:t>Modernizer can also be extended to include test, prefixes and events. </a:t>
            </a:r>
          </a:p>
          <a:p>
            <a:pPr marL="171450" indent="-171450">
              <a:buFontTx/>
              <a:buChar char="-"/>
            </a:pPr>
            <a:endParaRPr lang="en-US" sz="1200" b="0" baseline="0" dirty="0">
              <a:latin typeface="Courier New" panose="02070309020205020404" pitchFamily="49" charset="0"/>
              <a:cs typeface="Courier New" panose="02070309020205020404" pitchFamily="49" charset="0"/>
            </a:endParaRPr>
          </a:p>
          <a:p>
            <a:pPr marL="171450" indent="-171450">
              <a:buFontTx/>
              <a:buChar char="-"/>
            </a:pPr>
            <a:r>
              <a:rPr lang="en-US" sz="1200" b="0" baseline="0" dirty="0">
                <a:latin typeface="Courier New" panose="02070309020205020404" pitchFamily="49" charset="0"/>
                <a:cs typeface="Courier New" panose="02070309020205020404" pitchFamily="49" charset="0"/>
              </a:rPr>
              <a:t>Modernizer can also be designed to include additional JavaScript for non-core functionalities that you may want to include in your Modernizer file.</a:t>
            </a:r>
          </a:p>
          <a:p>
            <a:pPr marL="171450" indent="-171450">
              <a:buFontTx/>
              <a:buChar char="-"/>
            </a:pPr>
            <a:endParaRPr lang="en-US" sz="1200" b="0" baseline="0" dirty="0">
              <a:latin typeface="Courier New" panose="02070309020205020404" pitchFamily="49" charset="0"/>
              <a:cs typeface="Courier New" panose="02070309020205020404" pitchFamily="49" charset="0"/>
            </a:endParaRPr>
          </a:p>
          <a:p>
            <a:pPr marL="171450" indent="-171450">
              <a:buFontTx/>
              <a:buChar char="-"/>
            </a:pPr>
            <a:r>
              <a:rPr lang="en-US" sz="1200" b="0" baseline="0" dirty="0">
                <a:latin typeface="Courier New" panose="02070309020205020404" pitchFamily="49" charset="0"/>
                <a:cs typeface="Courier New" panose="02070309020205020404" pitchFamily="49" charset="0"/>
              </a:rPr>
              <a:t>Modernizer files are created in a minified version and can be generated to produce a non-minified version.  </a:t>
            </a:r>
          </a:p>
          <a:p>
            <a:pPr marL="171450" indent="-171450">
              <a:buFontTx/>
              <a:buChar char="-"/>
            </a:pPr>
            <a:endParaRPr lang="en-US" sz="1200" b="0" baseline="0" dirty="0">
              <a:latin typeface="Courier New" panose="02070309020205020404" pitchFamily="49" charset="0"/>
              <a:cs typeface="Courier New" panose="02070309020205020404" pitchFamily="49" charset="0"/>
            </a:endParaRPr>
          </a:p>
          <a:p>
            <a:pPr marL="171450" indent="-171450">
              <a:buFontTx/>
              <a:buChar char="-"/>
            </a:pPr>
            <a:r>
              <a:rPr lang="en-US" sz="1200" b="0" baseline="0" dirty="0">
                <a:latin typeface="Courier New" panose="02070309020205020404" pitchFamily="49" charset="0"/>
                <a:cs typeface="Courier New" panose="02070309020205020404" pitchFamily="49" charset="0"/>
              </a:rPr>
              <a:t>So let see how we can generate a custom Modernizer file. </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38</a:t>
            </a:fld>
            <a:endParaRPr lang="en-US" dirty="0"/>
          </a:p>
        </p:txBody>
      </p:sp>
    </p:spTree>
    <p:extLst>
      <p:ext uri="{BB962C8B-B14F-4D97-AF65-F5344CB8AC3E}">
        <p14:creationId xmlns:p14="http://schemas.microsoft.com/office/powerpoint/2010/main" val="10502707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a:t>
            </a:r>
            <a:r>
              <a:rPr lang="en-US" baseline="0" dirty="0"/>
              <a:t> you want to specify a measurement in CSS there are various units and values that can be used. </a:t>
            </a:r>
          </a:p>
          <a:p>
            <a:endParaRPr lang="en-US" baseline="0" dirty="0"/>
          </a:p>
          <a:p>
            <a:r>
              <a:rPr lang="en-US" b="1" baseline="0" dirty="0"/>
              <a:t>[Go to W3C Website] </a:t>
            </a:r>
            <a:r>
              <a:rPr lang="en-US" baseline="0" dirty="0"/>
              <a:t>Here on the W3C website are the units of measurement and the values that can be used to specify a measurement. </a:t>
            </a:r>
          </a:p>
          <a:p>
            <a:endParaRPr lang="en-US" baseline="0" dirty="0"/>
          </a:p>
          <a:p>
            <a:r>
              <a:rPr lang="en-US" baseline="0" dirty="0"/>
              <a:t>The units include percentages, inches, centimeters, </a:t>
            </a:r>
            <a:r>
              <a:rPr lang="en-US" baseline="0" dirty="0" err="1"/>
              <a:t>em</a:t>
            </a:r>
            <a:r>
              <a:rPr lang="en-US" baseline="0" dirty="0"/>
              <a:t>, </a:t>
            </a:r>
            <a:r>
              <a:rPr lang="en-US" baseline="0" dirty="0" err="1"/>
              <a:t>milimeters</a:t>
            </a:r>
            <a:r>
              <a:rPr lang="en-US" baseline="0" dirty="0"/>
              <a:t>, ex, points, pica and pixels. </a:t>
            </a:r>
          </a:p>
          <a:p>
            <a:endParaRPr lang="en-US" baseline="0" dirty="0"/>
          </a:p>
          <a:p>
            <a:r>
              <a:rPr lang="en-US" baseline="0" dirty="0"/>
              <a:t>Each unit can specify a numerical value. </a:t>
            </a:r>
            <a:r>
              <a:rPr lang="en-US" b="1" baseline="0" dirty="0"/>
              <a:t>[Back to Presentation]</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[Go to W3C Website] </a:t>
            </a:r>
            <a:r>
              <a:rPr lang="en-US" baseline="0" dirty="0"/>
              <a:t>Colors can also be specified in CSS by using the Color name, RGB colors, RGBA colors, HSL colors, HSLA colors and the hexadecimal value. </a:t>
            </a:r>
            <a:r>
              <a:rPr lang="en-US" b="1" baseline="0" dirty="0"/>
              <a:t>[Back to Presentation]</a:t>
            </a:r>
          </a:p>
          <a:p>
            <a:endParaRPr lang="en-US" baseline="0" dirty="0"/>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[Go to W3C Website] </a:t>
            </a:r>
            <a:r>
              <a:rPr lang="en-US" baseline="0" dirty="0"/>
              <a:t>On this chart the colors are shown with their respective hex and RGB values. Because there are 255 different RGB combinations, that means there are potentially 16 million different colors that can be specified. </a:t>
            </a:r>
            <a:r>
              <a:rPr lang="en-US" b="1" baseline="0" dirty="0"/>
              <a:t>[Back to Presentation]</a:t>
            </a:r>
            <a:endParaRPr lang="en-US" baseline="0" dirty="0"/>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[Go to W3C Website] </a:t>
            </a:r>
            <a:r>
              <a:rPr lang="en-US" baseline="0" dirty="0"/>
              <a:t>If you want to see the color sorted by name you can use this chart. </a:t>
            </a:r>
            <a:r>
              <a:rPr lang="en-US" b="1" baseline="0" dirty="0"/>
              <a:t>[Back to Presentation]</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[Go to W3C Website] </a:t>
            </a:r>
            <a:r>
              <a:rPr lang="en-US" baseline="0" dirty="0"/>
              <a:t>If you want to see the color sorted by hex value use this chart. </a:t>
            </a:r>
            <a:r>
              <a:rPr lang="en-US" b="1" baseline="0" dirty="0"/>
              <a:t>[Back to Presentation]</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39</a:t>
            </a:fld>
            <a:endParaRPr lang="en-US" dirty="0"/>
          </a:p>
        </p:txBody>
      </p:sp>
    </p:spTree>
    <p:extLst>
      <p:ext uri="{BB962C8B-B14F-4D97-AF65-F5344CB8AC3E}">
        <p14:creationId xmlns:p14="http://schemas.microsoft.com/office/powerpoint/2010/main" val="29864949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a:t>
            </a:r>
            <a:r>
              <a:rPr lang="en-US" baseline="0" dirty="0"/>
              <a:t> </a:t>
            </a:r>
            <a:r>
              <a:rPr lang="en-US" dirty="0"/>
              <a:t>exercise you can change the color</a:t>
            </a:r>
            <a:r>
              <a:rPr lang="en-US" baseline="0" dirty="0"/>
              <a:t> of a HTML element in CSS by changing the hex , RGB and name. </a:t>
            </a:r>
          </a:p>
          <a:p>
            <a:endParaRPr lang="en-US" baseline="0" dirty="0"/>
          </a:p>
          <a:p>
            <a:r>
              <a:rPr lang="en-US" baseline="0" dirty="0"/>
              <a:t>Notice that each line has a background color set by a inline CSS rule. </a:t>
            </a:r>
          </a:p>
          <a:p>
            <a:endParaRPr lang="en-US" baseline="0" dirty="0"/>
          </a:p>
          <a:p>
            <a:r>
              <a:rPr lang="en-US" baseline="0" dirty="0"/>
              <a:t>If I want to change the color of the first line to light blue using the hex code I would use </a:t>
            </a:r>
            <a:r>
              <a:rPr lang="en-US" dirty="0">
                <a:effectLst/>
              </a:rPr>
              <a:t>#00FFFF. When</a:t>
            </a:r>
            <a:r>
              <a:rPr lang="en-US" baseline="0" dirty="0">
                <a:effectLst/>
              </a:rPr>
              <a:t> I make this change it changes the background to </a:t>
            </a:r>
            <a:r>
              <a:rPr lang="en-US" baseline="0" dirty="0"/>
              <a:t>light blue.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If I want to change the color of the second line to green using the RGB color values I would use </a:t>
            </a:r>
            <a:r>
              <a:rPr lang="en-US" dirty="0">
                <a:effectLst/>
              </a:rPr>
              <a:t>#0,255,0. When</a:t>
            </a:r>
            <a:r>
              <a:rPr lang="en-US" baseline="0" dirty="0">
                <a:effectLst/>
              </a:rPr>
              <a:t> I make this change it changes the background to </a:t>
            </a:r>
            <a:r>
              <a:rPr lang="en-US" baseline="0" dirty="0"/>
              <a:t>green.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If I want to change the color of the third line to purple using the color name  I would use </a:t>
            </a:r>
            <a:r>
              <a:rPr lang="en-US" b="0" dirty="0">
                <a:effectLst/>
              </a:rPr>
              <a:t>Purple</a:t>
            </a:r>
            <a:r>
              <a:rPr lang="en-US" dirty="0">
                <a:effectLst/>
              </a:rPr>
              <a:t>. When</a:t>
            </a:r>
            <a:r>
              <a:rPr lang="en-US" baseline="0" dirty="0">
                <a:effectLst/>
              </a:rPr>
              <a:t> I make this change it changes the background to </a:t>
            </a:r>
            <a:r>
              <a:rPr lang="en-US" b="0" dirty="0">
                <a:effectLst/>
              </a:rPr>
              <a:t>Purple</a:t>
            </a:r>
            <a:r>
              <a:rPr lang="en-US" baseline="0" dirty="0"/>
              <a:t>. </a:t>
            </a:r>
          </a:p>
          <a:p>
            <a:endParaRPr lang="en-US" baseline="0" dirty="0"/>
          </a:p>
          <a:p>
            <a:r>
              <a:rPr lang="en-US" baseline="0" dirty="0"/>
              <a:t>Now try this yourself.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Once you have completed</a:t>
            </a:r>
            <a:r>
              <a:rPr lang="en-US" sz="1200" baseline="0" dirty="0"/>
              <a:t> this exercise come back a restart the video. </a:t>
            </a:r>
            <a:endParaRPr lang="en-US" sz="120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40</a:t>
            </a:fld>
            <a:endParaRPr lang="en-US" dirty="0"/>
          </a:p>
        </p:txBody>
      </p:sp>
    </p:spTree>
    <p:extLst>
      <p:ext uri="{BB962C8B-B14F-4D97-AF65-F5344CB8AC3E}">
        <p14:creationId xmlns:p14="http://schemas.microsoft.com/office/powerpoint/2010/main" val="4725526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CSS</a:t>
            </a:r>
            <a:r>
              <a:rPr lang="en-US" baseline="0" dirty="0"/>
              <a:t> code selectors are “keys” that are used to select elements to stylize. </a:t>
            </a:r>
          </a:p>
          <a:p>
            <a:endParaRPr lang="en-US" baseline="0" dirty="0"/>
          </a:p>
          <a:p>
            <a:r>
              <a:rPr lang="en-US" b="1" baseline="0" dirty="0"/>
              <a:t>[First Bullet] </a:t>
            </a:r>
            <a:r>
              <a:rPr lang="en-US" baseline="0" dirty="0"/>
              <a:t>If you want to stylized all the elements of a web page you can use the star to select all elements.</a:t>
            </a:r>
          </a:p>
          <a:p>
            <a:endParaRPr lang="en-US" baseline="0" dirty="0"/>
          </a:p>
          <a:p>
            <a:r>
              <a:rPr lang="en-US" b="1" baseline="0" dirty="0"/>
              <a:t>[Second Bullet] </a:t>
            </a:r>
            <a:r>
              <a:rPr lang="en-US" baseline="0" dirty="0"/>
              <a:t>You can also select selected HTML elements like the h1 and p tags. </a:t>
            </a:r>
          </a:p>
          <a:p>
            <a:endParaRPr lang="en-US" baseline="0" dirty="0"/>
          </a:p>
          <a:p>
            <a:r>
              <a:rPr lang="en-US" b="1" baseline="0" dirty="0"/>
              <a:t>[Third &amp; Fourth Bullet] </a:t>
            </a:r>
            <a:r>
              <a:rPr lang="en-US" baseline="0" dirty="0"/>
              <a:t>One of the great things you can do with CSS selectors is to select a ID tag or a Class tag to be stylized. An ID tag is selected with the hash tag, and a Class tag is selected with a dot.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[First Button - Go to W3C Website] </a:t>
            </a:r>
            <a:endParaRPr lang="en-US" baseline="0" dirty="0"/>
          </a:p>
          <a:p>
            <a:r>
              <a:rPr lang="en-US" baseline="0" dirty="0"/>
              <a:t>There are other CSS selectors that can also be used. Let look at the W3C site to see some of the additional selectors that can be used. </a:t>
            </a:r>
          </a:p>
          <a:p>
            <a:endParaRPr lang="en-US" baseline="0" dirty="0"/>
          </a:p>
          <a:p>
            <a:r>
              <a:rPr lang="en-US" baseline="0" dirty="0"/>
              <a:t>As you can see form the table there are many selectors. The listing provides an example of the selector and a description of what the selector is. It also provides you what version of CSS it applies to. This is important because if a browser does not support a version of CSS, then you need to ensure theta the Modernizer JavaScript file updates the web page to support that version of CSS.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As you can see there are a lot of selectors that can be used to apply CSS stylization. </a:t>
            </a:r>
            <a:r>
              <a:rPr lang="en-US" b="1" baseline="0" dirty="0"/>
              <a:t>[Minimize Browser] </a:t>
            </a:r>
            <a:endParaRPr lang="en-US" baseline="0" dirty="0"/>
          </a:p>
          <a:p>
            <a:endParaRPr lang="en-US" baseline="0" dirty="0"/>
          </a:p>
          <a:p>
            <a:r>
              <a:rPr lang="en-US" baseline="0" dirty="0"/>
              <a:t>But how can you tell if you can use the selector?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[Second Button - Go to W3C Website] </a:t>
            </a:r>
            <a:endParaRPr lang="en-US" baseline="0" dirty="0"/>
          </a:p>
          <a:p>
            <a:r>
              <a:rPr lang="en-US" baseline="0" dirty="0"/>
              <a:t>Once way is the use the W3C CSS Code Selector tester to see what selectors work. </a:t>
            </a:r>
          </a:p>
          <a:p>
            <a:endParaRPr lang="en-US" baseline="0" dirty="0"/>
          </a:p>
          <a:p>
            <a:r>
              <a:rPr lang="en-US" baseline="0" dirty="0"/>
              <a:t>If you want to know if a selector will work for you the W3C CSS Code Selector tester is the perfect tool to use. </a:t>
            </a:r>
          </a:p>
          <a:p>
            <a:endParaRPr lang="en-US" baseline="0" dirty="0"/>
          </a:p>
          <a:p>
            <a:r>
              <a:rPr lang="en-US" baseline="0" dirty="0"/>
              <a:t>This tool lets you visually see which element can be selected and this will provide you a visible way to know how a selector works. Let say we wanted to see how a paragraph first-child works. We can select it here, and it will show us what part of a web page it will activate styling. </a:t>
            </a:r>
          </a:p>
          <a:p>
            <a:endParaRPr lang="en-US" baseline="0" dirty="0"/>
          </a:p>
          <a:p>
            <a:r>
              <a:rPr lang="en-US" baseline="0" dirty="0"/>
              <a:t>Notice in this case it shows that all the first p elements of a web page are selected.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If we select the p:first-letter  it shows that the first letter of all p elements of a web page are selected.</a:t>
            </a:r>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41</a:t>
            </a:fld>
            <a:endParaRPr lang="en-US" dirty="0"/>
          </a:p>
        </p:txBody>
      </p:sp>
    </p:spTree>
    <p:extLst>
      <p:ext uri="{BB962C8B-B14F-4D97-AF65-F5344CB8AC3E}">
        <p14:creationId xmlns:p14="http://schemas.microsoft.com/office/powerpoint/2010/main" val="22052677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also capabilities to include</a:t>
            </a:r>
            <a:r>
              <a:rPr lang="en-US" baseline="0" dirty="0"/>
              <a:t> more than one selector by using a </a:t>
            </a:r>
            <a:r>
              <a:rPr lang="en-US" baseline="0" dirty="0" err="1"/>
              <a:t>combinator</a:t>
            </a:r>
            <a:r>
              <a:rPr lang="en-US" baseline="0" dirty="0"/>
              <a:t> relational selector. </a:t>
            </a:r>
          </a:p>
          <a:p>
            <a:endParaRPr lang="en-US" baseline="0" dirty="0"/>
          </a:p>
          <a:p>
            <a:r>
              <a:rPr lang="en-US" baseline="0" dirty="0"/>
              <a:t>There are four CSS3 </a:t>
            </a:r>
            <a:r>
              <a:rPr lang="en-US" baseline="0" dirty="0" err="1"/>
              <a:t>combinator</a:t>
            </a:r>
            <a:r>
              <a:rPr lang="en-US" baseline="0" dirty="0"/>
              <a:t> relational selectors that can be used. </a:t>
            </a:r>
          </a:p>
          <a:p>
            <a:endParaRPr lang="en-US" baseline="0" dirty="0"/>
          </a:p>
          <a:p>
            <a:r>
              <a:rPr lang="en-US" b="1" baseline="0" dirty="0"/>
              <a:t>[First Bullet] </a:t>
            </a:r>
            <a:r>
              <a:rPr lang="en-US" baseline="0" dirty="0"/>
              <a:t>The first </a:t>
            </a:r>
            <a:r>
              <a:rPr lang="en-US" baseline="0" dirty="0" err="1"/>
              <a:t>combinator</a:t>
            </a:r>
            <a:r>
              <a:rPr lang="en-US" baseline="0" dirty="0"/>
              <a:t> is a descendant selectors. </a:t>
            </a:r>
            <a:r>
              <a:rPr lang="en-US" dirty="0">
                <a:effectLst/>
              </a:rPr>
              <a:t>The descendant selector selects all element that are descendants of a specified element. The following code would select all &lt;p&gt; elements inside &lt;div&gt; elements.</a:t>
            </a:r>
          </a:p>
          <a:p>
            <a:endParaRPr lang="en-US" baseline="0" dirty="0">
              <a:effectLst/>
            </a:endParaRPr>
          </a:p>
          <a:p>
            <a:r>
              <a:rPr lang="en-US" b="1" baseline="0" dirty="0"/>
              <a:t>[Second Bullet] </a:t>
            </a:r>
            <a:r>
              <a:rPr lang="en-US" baseline="0" dirty="0">
                <a:effectLst/>
              </a:rPr>
              <a:t>The next </a:t>
            </a:r>
            <a:r>
              <a:rPr lang="en-US" baseline="0" dirty="0" err="1">
                <a:effectLst/>
              </a:rPr>
              <a:t>conbinator</a:t>
            </a:r>
            <a:r>
              <a:rPr lang="en-US" baseline="0" dirty="0">
                <a:effectLst/>
              </a:rPr>
              <a:t> is an </a:t>
            </a:r>
            <a:r>
              <a:rPr lang="en-US" sz="1200" dirty="0"/>
              <a:t>Adjacent Sibling selector. </a:t>
            </a:r>
            <a:r>
              <a:rPr lang="en-US" dirty="0">
                <a:effectLst/>
              </a:rPr>
              <a:t>The adjacent sibling selector selects all elements that are the adjacent siblings of a specified element. Sibling elements must have the same parent element, and "adjacent" means "immediately following". The following code would selects all &lt;p&gt; elements that are placed immediately after &lt;div&gt; elements</a:t>
            </a:r>
            <a:r>
              <a:rPr lang="en-US" baseline="0" dirty="0">
                <a:effectLst/>
              </a:rPr>
              <a:t> </a:t>
            </a:r>
          </a:p>
          <a:p>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[Third Bullet] </a:t>
            </a:r>
            <a:r>
              <a:rPr lang="en-US" baseline="0" dirty="0">
                <a:effectLst/>
              </a:rPr>
              <a:t>The next </a:t>
            </a:r>
            <a:r>
              <a:rPr lang="en-US" baseline="0" dirty="0" err="1">
                <a:effectLst/>
              </a:rPr>
              <a:t>conbinator</a:t>
            </a:r>
            <a:r>
              <a:rPr lang="en-US" baseline="0" dirty="0">
                <a:effectLst/>
              </a:rPr>
              <a:t> is a Child selector. </a:t>
            </a:r>
            <a:r>
              <a:rPr lang="en-US" dirty="0">
                <a:effectLst/>
              </a:rPr>
              <a:t>The child selector selects all elements that are the immediate children of a specified element. The following code would select all &lt;p&gt; elements that are immediate children of a &lt;div&gt; element.</a:t>
            </a:r>
            <a:r>
              <a:rPr lang="en-US" baseline="0" dirty="0">
                <a:effectLst/>
              </a:rPr>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effectLst/>
            </a:endParaRPr>
          </a:p>
          <a:p>
            <a:r>
              <a:rPr lang="en-US" b="1" baseline="0" dirty="0"/>
              <a:t>[Last Bullet] </a:t>
            </a:r>
            <a:r>
              <a:rPr lang="en-US" baseline="0" dirty="0">
                <a:effectLst/>
              </a:rPr>
              <a:t>The last </a:t>
            </a:r>
            <a:r>
              <a:rPr lang="en-US" baseline="0" dirty="0" err="1">
                <a:effectLst/>
              </a:rPr>
              <a:t>combinator</a:t>
            </a:r>
            <a:r>
              <a:rPr lang="en-US" baseline="0" dirty="0">
                <a:effectLst/>
              </a:rPr>
              <a:t> is a General Sibling selector. </a:t>
            </a:r>
            <a:r>
              <a:rPr lang="en-US" dirty="0">
                <a:effectLst/>
              </a:rPr>
              <a:t>The general sibling selector selects all elements that are siblings of a specified element. The following code would select all &lt;p&gt; elements that are siblings of &lt;div&gt; elements.</a:t>
            </a:r>
            <a:r>
              <a:rPr lang="en-US" baseline="0" dirty="0">
                <a:effectLst/>
              </a:rPr>
              <a:t> </a:t>
            </a:r>
          </a:p>
          <a:p>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[First Button - Go to W3C Website] </a:t>
            </a:r>
            <a:endParaRPr lang="en-US" baseline="0" dirty="0"/>
          </a:p>
          <a:p>
            <a:endParaRPr lang="en-US" baseline="0" dirty="0">
              <a:effectLst/>
            </a:endParaRPr>
          </a:p>
          <a:p>
            <a:r>
              <a:rPr lang="en-US" baseline="0" dirty="0">
                <a:effectLst/>
              </a:rPr>
              <a:t>Now let see how this work in practice. We’ll go over to the W3C site and try it out. </a:t>
            </a:r>
          </a:p>
          <a:p>
            <a:endParaRPr lang="en-US" baseline="0" dirty="0">
              <a:effectLst/>
            </a:endParaRPr>
          </a:p>
          <a:p>
            <a:r>
              <a:rPr lang="en-US" baseline="0" dirty="0">
                <a:effectLst/>
              </a:rPr>
              <a:t>In the first example we have a </a:t>
            </a:r>
            <a:r>
              <a:rPr lang="en-US" baseline="0" dirty="0" err="1"/>
              <a:t>combinator</a:t>
            </a:r>
            <a:r>
              <a:rPr lang="en-US" baseline="0" dirty="0"/>
              <a:t> that is a descendant selector. Notice that in the style section the  div p code changes the background-color to yellow. And over here in the results all the paragraphs of the div tag have a background color of yellow. If we were to add another paragraph to the div like this ……. And then resubmit it, the results if four paragraphs that have the background color of yellow. </a:t>
            </a:r>
          </a:p>
          <a:p>
            <a:endParaRPr lang="en-US" baseline="0" dirty="0">
              <a:effectLst/>
            </a:endParaRPr>
          </a:p>
          <a:p>
            <a:r>
              <a:rPr lang="en-US" baseline="0" dirty="0">
                <a:effectLst/>
              </a:rPr>
              <a:t>In the next example we see the effect of using a Child </a:t>
            </a:r>
            <a:r>
              <a:rPr lang="en-US" baseline="0" dirty="0" err="1">
                <a:effectLst/>
              </a:rPr>
              <a:t>conbinator</a:t>
            </a:r>
            <a:r>
              <a:rPr lang="en-US" baseline="0" dirty="0">
                <a:effectLst/>
              </a:rPr>
              <a:t> selector. Notice that in the results on the first two </a:t>
            </a:r>
            <a:r>
              <a:rPr lang="en-US" baseline="0" dirty="0"/>
              <a:t>paragraphs have the background color of yellow.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effectLst/>
              </a:rPr>
              <a:t>In the next example we see the effect of using an </a:t>
            </a:r>
            <a:r>
              <a:rPr lang="en-US" sz="1200" dirty="0"/>
              <a:t>Adjacent Sibling </a:t>
            </a:r>
            <a:r>
              <a:rPr lang="en-US" baseline="0" dirty="0" err="1">
                <a:effectLst/>
              </a:rPr>
              <a:t>conbinator</a:t>
            </a:r>
            <a:r>
              <a:rPr lang="en-US" baseline="0" dirty="0">
                <a:effectLst/>
              </a:rPr>
              <a:t> </a:t>
            </a:r>
            <a:r>
              <a:rPr lang="en-US" sz="1200" dirty="0"/>
              <a:t>selector</a:t>
            </a:r>
            <a:r>
              <a:rPr lang="en-US" baseline="0" dirty="0">
                <a:effectLst/>
              </a:rPr>
              <a:t>. Notice that in the results the first </a:t>
            </a:r>
            <a:r>
              <a:rPr lang="en-US" baseline="0" dirty="0"/>
              <a:t>paragraphs after the div tag is stylized with a background color of yellow.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effectLst/>
              </a:rPr>
              <a:t>In the last example we see the effect of using an General Sibling </a:t>
            </a:r>
            <a:r>
              <a:rPr lang="en-US" baseline="0" dirty="0" err="1">
                <a:effectLst/>
              </a:rPr>
              <a:t>conbinator</a:t>
            </a:r>
            <a:r>
              <a:rPr lang="en-US" baseline="0" dirty="0">
                <a:effectLst/>
              </a:rPr>
              <a:t> </a:t>
            </a:r>
            <a:r>
              <a:rPr lang="en-US" sz="1200" dirty="0"/>
              <a:t>selector</a:t>
            </a:r>
            <a:r>
              <a:rPr lang="en-US" baseline="0" dirty="0">
                <a:effectLst/>
              </a:rPr>
              <a:t>. Notice that in the results the first and second </a:t>
            </a:r>
            <a:r>
              <a:rPr lang="en-US" baseline="0" dirty="0"/>
              <a:t>paragraphs after the div tag is stylized with a background color of yellow.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[Minimize Browser] </a:t>
            </a:r>
            <a:endParaRPr lang="en-US" baseline="0" dirty="0"/>
          </a:p>
          <a:p>
            <a:endParaRPr lang="en-US" baseline="0" dirty="0"/>
          </a:p>
          <a:p>
            <a:r>
              <a:rPr lang="en-US" baseline="0" dirty="0"/>
              <a:t>Now try these for yourself.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Once you have completed</a:t>
            </a:r>
            <a:r>
              <a:rPr lang="en-US" sz="1200" baseline="0" dirty="0"/>
              <a:t> this exercise come back a restart the video. </a:t>
            </a:r>
            <a:endParaRPr lang="en-US" sz="1200" dirty="0"/>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42</a:t>
            </a:fld>
            <a:endParaRPr lang="en-US" dirty="0"/>
          </a:p>
        </p:txBody>
      </p:sp>
    </p:spTree>
    <p:extLst>
      <p:ext uri="{BB962C8B-B14F-4D97-AF65-F5344CB8AC3E}">
        <p14:creationId xmlns:p14="http://schemas.microsoft.com/office/powerpoint/2010/main" val="2957496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times when you will want to combine selectors.</a:t>
            </a:r>
            <a:r>
              <a:rPr lang="en-US" baseline="0" dirty="0"/>
              <a:t> To do that there are many methods to accomplish this CSS coding. </a:t>
            </a:r>
          </a:p>
          <a:p>
            <a:endParaRPr lang="en-US" baseline="0" dirty="0"/>
          </a:p>
          <a:p>
            <a:r>
              <a:rPr lang="en-US" b="1" baseline="0" dirty="0"/>
              <a:t>[First Bullet] </a:t>
            </a:r>
            <a:r>
              <a:rPr lang="en-US" baseline="0" dirty="0"/>
              <a:t>The first is to combine a HTML element with a specific class. In this example a unordered list element that has a class name of “speakers” is combined to allow the CSS to stylized only the UL tag within a class of speakers. </a:t>
            </a:r>
          </a:p>
          <a:p>
            <a:endParaRPr lang="en-US" baseline="0" dirty="0"/>
          </a:p>
          <a:p>
            <a:r>
              <a:rPr lang="en-US" b="1" baseline="0" dirty="0"/>
              <a:t>[Second Bullet] </a:t>
            </a:r>
            <a:r>
              <a:rPr lang="en-US" baseline="0" dirty="0"/>
              <a:t>You can also combine multiple HTML elements into one selector. In this example the h1, h2, and h3 tags are combined. The rule to do this is to ensure each tag is separated with a comma.  </a:t>
            </a:r>
          </a:p>
          <a:p>
            <a:endParaRPr lang="en-US" baseline="0" dirty="0"/>
          </a:p>
          <a:p>
            <a:r>
              <a:rPr lang="en-US" b="1" baseline="0" dirty="0"/>
              <a:t>[Last Bullet] </a:t>
            </a:r>
            <a:r>
              <a:rPr lang="en-US" baseline="0" dirty="0"/>
              <a:t>Another combination method that can be used is to specify a HTML element attribute and select the attribute to be stylized. </a:t>
            </a:r>
          </a:p>
          <a:p>
            <a:endParaRPr lang="en-US" baseline="0" dirty="0"/>
          </a:p>
          <a:p>
            <a:r>
              <a:rPr lang="en-US" baseline="0" dirty="0"/>
              <a:t>In this example we use a global selector that only targets </a:t>
            </a:r>
            <a:r>
              <a:rPr lang="en-US" baseline="0" dirty="0" err="1"/>
              <a:t>href</a:t>
            </a:r>
            <a:r>
              <a:rPr lang="en-US" baseline="0" dirty="0"/>
              <a:t> attributes. In this case, only hyperlink references would be stylized. </a:t>
            </a:r>
          </a:p>
          <a:p>
            <a:endParaRPr lang="en-US" baseline="0" dirty="0"/>
          </a:p>
          <a:p>
            <a:r>
              <a:rPr lang="en-US" baseline="0" dirty="0"/>
              <a:t>In the next example only a anchor tag HTML element with a </a:t>
            </a:r>
            <a:r>
              <a:rPr lang="en-US" baseline="0" dirty="0" err="1"/>
              <a:t>href</a:t>
            </a:r>
            <a:r>
              <a:rPr lang="en-US" baseline="0" dirty="0"/>
              <a:t> attribute would be stylized. </a:t>
            </a:r>
          </a:p>
          <a:p>
            <a:endParaRPr lang="en-US" baseline="0" dirty="0"/>
          </a:p>
          <a:p>
            <a:r>
              <a:rPr lang="en-US" baseline="0" dirty="0"/>
              <a:t>And in the last example any input element or button with the type value = to submit would be stylized. </a:t>
            </a:r>
            <a:endParaRPr lang="en-US" dirty="0"/>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43</a:t>
            </a:fld>
            <a:endParaRPr lang="en-US" dirty="0"/>
          </a:p>
        </p:txBody>
      </p:sp>
    </p:spTree>
    <p:extLst>
      <p:ext uri="{BB962C8B-B14F-4D97-AF65-F5344CB8AC3E}">
        <p14:creationId xmlns:p14="http://schemas.microsoft.com/office/powerpoint/2010/main" val="7841212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CSS pseudo-class selectors are used to add special effects to some selectors.</a:t>
            </a:r>
            <a:r>
              <a:rPr lang="en-US" baseline="0" dirty="0">
                <a:effectLst/>
              </a:rPr>
              <a:t> </a:t>
            </a:r>
            <a:r>
              <a:rPr lang="en-US" dirty="0">
                <a:effectLst/>
              </a:rPr>
              <a:t>Classes</a:t>
            </a:r>
            <a:r>
              <a:rPr lang="en-US" baseline="0" dirty="0">
                <a:effectLst/>
              </a:rPr>
              <a:t> represent conditions that apply to the elements on a web page. </a:t>
            </a:r>
          </a:p>
          <a:p>
            <a:endParaRPr lang="en-US" baseline="0" dirty="0">
              <a:effectLst/>
            </a:endParaRPr>
          </a:p>
          <a:p>
            <a:r>
              <a:rPr lang="en-US" baseline="0" dirty="0">
                <a:effectLst/>
              </a:rPr>
              <a:t>The syntax for a </a:t>
            </a:r>
            <a:r>
              <a:rPr lang="en-US" dirty="0">
                <a:effectLst/>
              </a:rPr>
              <a:t>pseudo-class selectors begins with the HTML</a:t>
            </a:r>
            <a:r>
              <a:rPr lang="en-US" baseline="0" dirty="0">
                <a:effectLst/>
              </a:rPr>
              <a:t> selector followed by a colon, then the pseudo-class and then the property and value you want to set. </a:t>
            </a:r>
          </a:p>
          <a:p>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effectLst/>
              </a:rPr>
              <a:t>This can also be done for a .class. The syntax for a .class </a:t>
            </a:r>
            <a:r>
              <a:rPr lang="en-US" dirty="0">
                <a:effectLst/>
              </a:rPr>
              <a:t>pseudo-class selectors begins with the HTML</a:t>
            </a:r>
            <a:r>
              <a:rPr lang="en-US" baseline="0" dirty="0">
                <a:effectLst/>
              </a:rPr>
              <a:t> selector and the class followed by a colon, then the pseudo-class and then the property and value you want to set.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effectLst/>
              </a:rPr>
              <a:t>So let take a look at the CSS pseudo-class selectors.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effectLst/>
              </a:rPr>
              <a:t>The first is the link selector.  This s</a:t>
            </a:r>
            <a:r>
              <a:rPr lang="en-US" sz="1200" b="0" dirty="0"/>
              <a:t>elects all unvisited links.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0" dirty="0"/>
              <a:t>The next is</a:t>
            </a:r>
            <a:r>
              <a:rPr lang="en-US" sz="1200" b="0" baseline="0" dirty="0"/>
              <a:t> the visited selector. This s</a:t>
            </a:r>
            <a:r>
              <a:rPr lang="en-US" dirty="0">
                <a:effectLst/>
              </a:rPr>
              <a:t>elects all visited links. </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effectLst/>
              </a:rPr>
              <a:t>The next is the active selector.</a:t>
            </a:r>
            <a:r>
              <a:rPr lang="en-US" baseline="0" dirty="0">
                <a:effectLst/>
              </a:rPr>
              <a:t> This s</a:t>
            </a:r>
            <a:r>
              <a:rPr lang="en-US" dirty="0">
                <a:effectLst/>
              </a:rPr>
              <a:t>elects the active link.</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effectLst/>
              </a:rPr>
              <a:t>The next is</a:t>
            </a:r>
            <a:r>
              <a:rPr lang="en-US" baseline="0" dirty="0">
                <a:effectLst/>
              </a:rPr>
              <a:t> the hover selector. This s</a:t>
            </a:r>
            <a:r>
              <a:rPr lang="en-US" dirty="0">
                <a:effectLst/>
              </a:rPr>
              <a:t>elects links on mouse over.</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effectLst/>
              </a:rPr>
              <a:t>The last is the focus selector. This</a:t>
            </a:r>
            <a:r>
              <a:rPr lang="en-US" baseline="0" dirty="0">
                <a:effectLst/>
              </a:rPr>
              <a:t> s</a:t>
            </a:r>
            <a:r>
              <a:rPr lang="en-US" dirty="0">
                <a:effectLst/>
              </a:rPr>
              <a:t>elects the input element which has focus.</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44</a:t>
            </a:fld>
            <a:endParaRPr lang="en-US" dirty="0"/>
          </a:p>
        </p:txBody>
      </p:sp>
    </p:spTree>
    <p:extLst>
      <p:ext uri="{BB962C8B-B14F-4D97-AF65-F5344CB8AC3E}">
        <p14:creationId xmlns:p14="http://schemas.microsoft.com/office/powerpoint/2010/main" val="13389256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effectLst/>
              </a:rPr>
              <a:t>CSS3 pseudo-class selectors are used to refer</a:t>
            </a:r>
            <a:r>
              <a:rPr lang="en-US" baseline="0" dirty="0">
                <a:effectLst/>
              </a:rPr>
              <a:t> to specific relationships.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effectLst/>
              </a:rPr>
              <a:t>Let’s take look at each one of these selectors.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effectLst/>
              </a:rPr>
              <a:t>The first-child </a:t>
            </a:r>
            <a:r>
              <a:rPr lang="en-US" dirty="0">
                <a:effectLst/>
              </a:rPr>
              <a:t>pseudo-class selector</a:t>
            </a:r>
            <a:r>
              <a:rPr lang="en-US" baseline="0" dirty="0">
                <a:effectLst/>
              </a:rPr>
              <a:t> selects </a:t>
            </a:r>
            <a:r>
              <a:rPr lang="en-US" dirty="0">
                <a:effectLst/>
              </a:rPr>
              <a:t>every first child of its parent.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effectLst/>
              </a:rPr>
              <a:t>The </a:t>
            </a:r>
            <a:r>
              <a:rPr lang="en-US" baseline="0" dirty="0">
                <a:effectLst/>
              </a:rPr>
              <a:t>last-child </a:t>
            </a:r>
            <a:r>
              <a:rPr lang="en-US" dirty="0">
                <a:effectLst/>
              </a:rPr>
              <a:t>pseudo-class selector</a:t>
            </a:r>
            <a:r>
              <a:rPr lang="en-US" baseline="0" dirty="0">
                <a:effectLst/>
              </a:rPr>
              <a:t> selects </a:t>
            </a:r>
            <a:r>
              <a:rPr lang="en-US" dirty="0">
                <a:effectLst/>
              </a:rPr>
              <a:t>every last child of its parent.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effectLst/>
              </a:rPr>
              <a:t>The only</a:t>
            </a:r>
            <a:r>
              <a:rPr lang="en-US" baseline="0" dirty="0">
                <a:effectLst/>
              </a:rPr>
              <a:t>-child </a:t>
            </a:r>
            <a:r>
              <a:rPr lang="en-US" dirty="0">
                <a:effectLst/>
              </a:rPr>
              <a:t>pseudo-class selector</a:t>
            </a:r>
            <a:r>
              <a:rPr lang="en-US" baseline="0" dirty="0">
                <a:effectLst/>
              </a:rPr>
              <a:t> selects the only </a:t>
            </a:r>
            <a:r>
              <a:rPr lang="en-US" dirty="0">
                <a:effectLst/>
              </a:rPr>
              <a:t>child of its parent.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syntax</a:t>
            </a:r>
            <a:r>
              <a:rPr lang="en-US" baseline="0" dirty="0"/>
              <a:t> that is used is the same syntax that is used for </a:t>
            </a:r>
            <a:r>
              <a:rPr lang="en-US" dirty="0">
                <a:effectLst/>
              </a:rPr>
              <a:t>CSS pseudo-class selectors.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[First Button - Go to W3C Website] </a:t>
            </a: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effectLst/>
              </a:rPr>
              <a:t>Now</a:t>
            </a:r>
            <a:r>
              <a:rPr lang="en-US" baseline="0" dirty="0">
                <a:effectLst/>
              </a:rPr>
              <a:t> lets take a look at these selectors in action.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Let’s </a:t>
            </a:r>
            <a:r>
              <a:rPr lang="en-US" baseline="0" dirty="0"/>
              <a:t>scroll down to the Anchor </a:t>
            </a:r>
            <a:r>
              <a:rPr lang="en-US" dirty="0">
                <a:effectLst/>
              </a:rPr>
              <a:t>pseudo-classes example</a:t>
            </a:r>
            <a:r>
              <a:rPr lang="en-US" baseline="0" dirty="0">
                <a:effectLst/>
              </a:rPr>
              <a:t> and launch the “try it yourself”.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effectLst/>
              </a:rPr>
              <a:t>In the code window you see the style rule in the head section of the document. The style rules assign a different color to a links based on its action.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effectLst/>
              </a:rPr>
              <a:t>When we see what happens in the results page we can see the link is red. If we hover over it, it changes to purple and if we activate it, it changes to blue.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effectLst/>
              </a:rPr>
              <a:t>Once the link had been activated it becomes green which is the visited color.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effectLst/>
              </a:rPr>
              <a:t>If we go back to the exercise page and scroll down there are four additional exercises that provide examples of CSS3 examples. There are three examples of the first-child </a:t>
            </a:r>
            <a:r>
              <a:rPr lang="en-US" dirty="0">
                <a:effectLst/>
              </a:rPr>
              <a:t>pseudo-class selectors and one example of the language pseudo-class selector.</a:t>
            </a:r>
            <a:r>
              <a:rPr lang="en-US" baseline="0" dirty="0">
                <a:effectLst/>
              </a:rPr>
              <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[Minimize Browser] </a:t>
            </a:r>
            <a:endParaRPr lang="en-US" baseline="0" dirty="0"/>
          </a:p>
          <a:p>
            <a:endParaRPr lang="en-US" baseline="0" dirty="0"/>
          </a:p>
          <a:p>
            <a:r>
              <a:rPr lang="en-US" baseline="0" dirty="0"/>
              <a:t>Now try these examples out for yourself.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Once you have completed</a:t>
            </a:r>
            <a:r>
              <a:rPr lang="en-US" sz="1200" baseline="0" dirty="0"/>
              <a:t> this exercise come back a restart the video. </a:t>
            </a:r>
            <a:endParaRPr lang="en-US" sz="1200" dirty="0"/>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45</a:t>
            </a:fld>
            <a:endParaRPr lang="en-US" dirty="0"/>
          </a:p>
        </p:txBody>
      </p:sp>
    </p:spTree>
    <p:extLst>
      <p:ext uri="{BB962C8B-B14F-4D97-AF65-F5344CB8AC3E}">
        <p14:creationId xmlns:p14="http://schemas.microsoft.com/office/powerpoint/2010/main" val="6848053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effectLst/>
              </a:rPr>
              <a:t>CSS pseudo-element</a:t>
            </a:r>
            <a:r>
              <a:rPr lang="en-US" baseline="0" dirty="0">
                <a:effectLst/>
              </a:rPr>
              <a:t> </a:t>
            </a:r>
            <a:r>
              <a:rPr lang="en-US" dirty="0">
                <a:effectLst/>
              </a:rPr>
              <a:t>selectors are used to select specific portions</a:t>
            </a:r>
            <a:r>
              <a:rPr lang="en-US" baseline="0" dirty="0">
                <a:effectLst/>
              </a:rPr>
              <a:t> of text for stylization.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effectLst/>
            </a:endParaRPr>
          </a:p>
          <a:p>
            <a:r>
              <a:rPr lang="en-US" baseline="0" dirty="0">
                <a:effectLst/>
              </a:rPr>
              <a:t>The syntax for this CSS code is almost identical to the </a:t>
            </a:r>
            <a:r>
              <a:rPr lang="en-US" dirty="0">
                <a:effectLst/>
              </a:rPr>
              <a:t>pseudo-class</a:t>
            </a:r>
            <a:r>
              <a:rPr lang="en-US" baseline="0" dirty="0">
                <a:effectLst/>
              </a:rPr>
              <a:t> code. </a:t>
            </a:r>
          </a:p>
          <a:p>
            <a:endParaRPr lang="en-US" baseline="0" dirty="0">
              <a:effectLst/>
            </a:endParaRPr>
          </a:p>
          <a:p>
            <a:r>
              <a:rPr lang="en-US" baseline="0" dirty="0">
                <a:effectLst/>
              </a:rPr>
              <a:t>The syntax for a </a:t>
            </a:r>
            <a:r>
              <a:rPr lang="en-US" dirty="0">
                <a:effectLst/>
              </a:rPr>
              <a:t>pseudo-element selectors begins with the HTML</a:t>
            </a:r>
            <a:r>
              <a:rPr lang="en-US" baseline="0" dirty="0">
                <a:effectLst/>
              </a:rPr>
              <a:t> selector followed by a double colon, then the pseudo-</a:t>
            </a:r>
            <a:r>
              <a:rPr lang="en-US" dirty="0">
                <a:effectLst/>
              </a:rPr>
              <a:t>element</a:t>
            </a:r>
            <a:r>
              <a:rPr lang="en-US" baseline="0" dirty="0">
                <a:effectLst/>
              </a:rPr>
              <a:t> and then the property and value you want to set. </a:t>
            </a:r>
          </a:p>
          <a:p>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effectLst/>
              </a:rPr>
              <a:t>This can also be done for a .class. The syntax for a .class </a:t>
            </a:r>
            <a:r>
              <a:rPr lang="en-US" dirty="0">
                <a:effectLst/>
              </a:rPr>
              <a:t>pseudo-element selectors begins with the HTML</a:t>
            </a:r>
            <a:r>
              <a:rPr lang="en-US" baseline="0" dirty="0">
                <a:effectLst/>
              </a:rPr>
              <a:t> selector and the class followed by a double colon, then the pseudo-</a:t>
            </a:r>
            <a:r>
              <a:rPr lang="en-US" dirty="0">
                <a:effectLst/>
              </a:rPr>
              <a:t>element</a:t>
            </a:r>
            <a:r>
              <a:rPr lang="en-US" baseline="0" dirty="0">
                <a:effectLst/>
              </a:rPr>
              <a:t> and then the property and value you want to set.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[First Button - Go to W3C Website] </a:t>
            </a: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effectLst/>
              </a:rPr>
              <a:t>Now, lets take a look at the CSS pseudo-</a:t>
            </a:r>
            <a:r>
              <a:rPr lang="en-US" dirty="0">
                <a:effectLst/>
              </a:rPr>
              <a:t>element</a:t>
            </a:r>
            <a:r>
              <a:rPr lang="en-US" baseline="0" dirty="0">
                <a:effectLst/>
              </a:rPr>
              <a:t> selectors.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effectLst/>
              </a:rPr>
              <a:t>The first-letter </a:t>
            </a:r>
            <a:r>
              <a:rPr lang="en-US" dirty="0">
                <a:effectLst/>
              </a:rPr>
              <a:t>pseudo-element</a:t>
            </a:r>
            <a:r>
              <a:rPr lang="en-US" baseline="0" dirty="0">
                <a:effectLst/>
              </a:rPr>
              <a:t> </a:t>
            </a:r>
            <a:r>
              <a:rPr lang="en-US" dirty="0">
                <a:effectLst/>
              </a:rPr>
              <a:t>selector</a:t>
            </a:r>
            <a:r>
              <a:rPr lang="en-US" baseline="0" dirty="0">
                <a:effectLst/>
              </a:rPr>
              <a:t> selects the </a:t>
            </a:r>
            <a:r>
              <a:rPr lang="en-US" dirty="0">
                <a:effectLst/>
              </a:rPr>
              <a:t>first letter of its parent.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effectLst/>
              </a:rPr>
              <a:t>The </a:t>
            </a:r>
            <a:r>
              <a:rPr lang="en-US" baseline="0" dirty="0">
                <a:effectLst/>
              </a:rPr>
              <a:t>first-line </a:t>
            </a:r>
            <a:r>
              <a:rPr lang="en-US" dirty="0">
                <a:effectLst/>
              </a:rPr>
              <a:t>pseudo-element</a:t>
            </a:r>
            <a:r>
              <a:rPr lang="en-US" baseline="0" dirty="0">
                <a:effectLst/>
              </a:rPr>
              <a:t> </a:t>
            </a:r>
            <a:r>
              <a:rPr lang="en-US" dirty="0">
                <a:effectLst/>
              </a:rPr>
              <a:t>selector</a:t>
            </a:r>
            <a:r>
              <a:rPr lang="en-US" baseline="0" dirty="0">
                <a:effectLst/>
              </a:rPr>
              <a:t> selects the first line </a:t>
            </a:r>
            <a:r>
              <a:rPr lang="en-US" dirty="0">
                <a:effectLst/>
              </a:rPr>
              <a:t>of its parent.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effectLst/>
              </a:rPr>
              <a:t>The before pseudo-element</a:t>
            </a:r>
            <a:r>
              <a:rPr lang="en-US" baseline="0" dirty="0">
                <a:effectLst/>
              </a:rPr>
              <a:t> </a:t>
            </a:r>
            <a:r>
              <a:rPr lang="en-US" dirty="0">
                <a:effectLst/>
              </a:rPr>
              <a:t>selector</a:t>
            </a:r>
            <a:r>
              <a:rPr lang="en-US" baseline="0" dirty="0">
                <a:effectLst/>
              </a:rPr>
              <a:t> </a:t>
            </a:r>
            <a:r>
              <a:rPr lang="en-US" dirty="0">
                <a:effectLst/>
              </a:rPr>
              <a:t>can be used to insert some content before the content of an element.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effectLst/>
              </a:rPr>
              <a:t>The after pseudo-element</a:t>
            </a:r>
            <a:r>
              <a:rPr lang="en-US" baseline="0" dirty="0">
                <a:effectLst/>
              </a:rPr>
              <a:t> </a:t>
            </a:r>
            <a:r>
              <a:rPr lang="en-US" dirty="0">
                <a:effectLst/>
              </a:rPr>
              <a:t>selector</a:t>
            </a:r>
            <a:r>
              <a:rPr lang="en-US" baseline="0" dirty="0">
                <a:effectLst/>
              </a:rPr>
              <a:t> </a:t>
            </a:r>
            <a:r>
              <a:rPr lang="en-US" dirty="0">
                <a:effectLst/>
              </a:rPr>
              <a:t>can be used to insert some content after the content of an element.</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effectLst/>
              </a:rPr>
              <a:t>Now</a:t>
            </a:r>
            <a:r>
              <a:rPr lang="en-US" baseline="0" dirty="0">
                <a:effectLst/>
              </a:rPr>
              <a:t> lets take a look at these selectors in action.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 </a:t>
            </a:r>
            <a:r>
              <a:rPr lang="en-US" baseline="0" dirty="0">
                <a:effectLst/>
              </a:rPr>
              <a:t>first-letter and first-line have specific properties that can be used to stylize the text or line.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effectLst/>
              </a:rPr>
              <a:t>The properties that can be applied to the first-line are listed here.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effectLst/>
              </a:rPr>
              <a:t>And the properties that can be applied to the first-letter are listed here.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effectLst/>
              </a:rPr>
              <a:t>If you scroll down a little further you see two additional examples of the before and after </a:t>
            </a:r>
            <a:r>
              <a:rPr lang="en-US" dirty="0">
                <a:effectLst/>
              </a:rPr>
              <a:t>pseudo-element</a:t>
            </a:r>
            <a:r>
              <a:rPr lang="en-US" baseline="0" dirty="0">
                <a:effectLst/>
              </a:rPr>
              <a:t> </a:t>
            </a:r>
            <a:r>
              <a:rPr lang="en-US" dirty="0">
                <a:effectLst/>
              </a:rPr>
              <a:t>selectors.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[Minimize Browser] </a:t>
            </a: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effectLst/>
              </a:rPr>
              <a:t> </a:t>
            </a:r>
          </a:p>
          <a:p>
            <a:r>
              <a:rPr lang="en-US" baseline="0" dirty="0"/>
              <a:t>Now try these examples out for yourself. </a:t>
            </a:r>
          </a:p>
          <a:p>
            <a:endParaRPr lang="en-US" baseline="0" dirty="0"/>
          </a:p>
          <a:p>
            <a:r>
              <a:rPr lang="en-US" baseline="0" dirty="0"/>
              <a:t>Replace some of the properties and values for the </a:t>
            </a:r>
            <a:r>
              <a:rPr lang="en-US" baseline="0" dirty="0">
                <a:effectLst/>
              </a:rPr>
              <a:t>first-letter and first-line </a:t>
            </a:r>
            <a:r>
              <a:rPr lang="en-US" dirty="0">
                <a:effectLst/>
              </a:rPr>
              <a:t>pseudo-element</a:t>
            </a:r>
            <a:r>
              <a:rPr lang="en-US" baseline="0" dirty="0">
                <a:effectLst/>
              </a:rPr>
              <a:t> </a:t>
            </a:r>
            <a:r>
              <a:rPr lang="en-US" dirty="0">
                <a:effectLst/>
              </a:rPr>
              <a:t>selectors. </a:t>
            </a:r>
          </a:p>
          <a:p>
            <a:endParaRPr lang="en-US" baseline="0" dirty="0">
              <a:effectLst/>
            </a:endParaRPr>
          </a:p>
          <a:p>
            <a:r>
              <a:rPr lang="en-US" baseline="0" dirty="0">
                <a:effectLst/>
              </a:rPr>
              <a:t>Also try the exercises for the before and after </a:t>
            </a:r>
            <a:r>
              <a:rPr lang="en-US" dirty="0">
                <a:effectLst/>
              </a:rPr>
              <a:t>pseudo-element</a:t>
            </a:r>
            <a:r>
              <a:rPr lang="en-US" baseline="0" dirty="0">
                <a:effectLst/>
              </a:rPr>
              <a:t> </a:t>
            </a:r>
            <a:r>
              <a:rPr lang="en-US" dirty="0">
                <a:effectLst/>
              </a:rPr>
              <a:t>selectors. </a:t>
            </a:r>
            <a:endParaRPr lang="en-US" baseline="0" dirty="0"/>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Once you have completed</a:t>
            </a:r>
            <a:r>
              <a:rPr lang="en-US" sz="1200" baseline="0" dirty="0"/>
              <a:t> this exercise come back a restart the video. </a:t>
            </a:r>
            <a:endParaRPr lang="en-US" sz="1200" dirty="0"/>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46</a:t>
            </a:fld>
            <a:endParaRPr lang="en-US" dirty="0"/>
          </a:p>
        </p:txBody>
      </p:sp>
    </p:spTree>
    <p:extLst>
      <p:ext uri="{BB962C8B-B14F-4D97-AF65-F5344CB8AC3E}">
        <p14:creationId xmlns:p14="http://schemas.microsoft.com/office/powerpoint/2010/main" val="1163280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xfrm>
            <a:off x="381000" y="685800"/>
            <a:ext cx="6096000" cy="3429000"/>
          </a:xfrm>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01785181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rPr>
              <a:t>The font family of a text is set with the font-family property. There are many different</a:t>
            </a:r>
            <a:r>
              <a:rPr lang="en-US" baseline="0" dirty="0">
                <a:effectLst/>
              </a:rPr>
              <a:t> types of font families. </a:t>
            </a:r>
          </a:p>
          <a:p>
            <a:endParaRPr lang="en-US" baseline="0" dirty="0">
              <a:effectLst/>
            </a:endParaRPr>
          </a:p>
          <a:p>
            <a:r>
              <a:rPr lang="en-US" baseline="0" dirty="0">
                <a:effectLst/>
              </a:rPr>
              <a:t>This list includes Serif, Sans Serif, </a:t>
            </a:r>
            <a:r>
              <a:rPr lang="en-US" baseline="0" dirty="0" err="1">
                <a:effectLst/>
              </a:rPr>
              <a:t>Monospace</a:t>
            </a:r>
            <a:r>
              <a:rPr lang="en-US" baseline="0" dirty="0">
                <a:effectLst/>
              </a:rPr>
              <a:t>, Cursive and </a:t>
            </a:r>
            <a:r>
              <a:rPr lang="en-US" baseline="0" dirty="0" err="1">
                <a:effectLst/>
              </a:rPr>
              <a:t>Fatasy</a:t>
            </a:r>
            <a:r>
              <a:rPr lang="en-US" baseline="0" dirty="0">
                <a:effectLst/>
              </a:rPr>
              <a:t> font families. </a:t>
            </a:r>
          </a:p>
          <a:p>
            <a:endParaRPr lang="en-US" baseline="0" dirty="0">
              <a:effectLst/>
            </a:endParaRPr>
          </a:p>
          <a:p>
            <a:r>
              <a:rPr lang="en-US" baseline="0" dirty="0">
                <a:effectLst/>
              </a:rPr>
              <a:t>When you define a font family to be used in a web page there should be s</a:t>
            </a:r>
            <a:r>
              <a:rPr lang="en-US" dirty="0">
                <a:effectLst/>
              </a:rPr>
              <a:t>everal font names as a "fallback" font for the page. If the browser does not support the first font, it tries the next font. Start with the font you want, and end with a generic family, to let the browser pick a similar font in the generic family, if no other fonts are available. </a:t>
            </a:r>
          </a:p>
          <a:p>
            <a:endParaRPr lang="en-US" dirty="0"/>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47</a:t>
            </a:fld>
            <a:endParaRPr lang="en-US" dirty="0"/>
          </a:p>
        </p:txBody>
      </p:sp>
    </p:spTree>
    <p:extLst>
      <p:ext uri="{BB962C8B-B14F-4D97-AF65-F5344CB8AC3E}">
        <p14:creationId xmlns:p14="http://schemas.microsoft.com/office/powerpoint/2010/main" val="40441190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way</a:t>
            </a:r>
            <a:r>
              <a:rPr lang="en-US" baseline="0" dirty="0"/>
              <a:t> you specify the font family you would like to use is to declare the primary font you want, then a secondary or third font and then the font family. </a:t>
            </a:r>
          </a:p>
          <a:p>
            <a:endParaRPr lang="en-US" baseline="0" dirty="0"/>
          </a:p>
          <a:p>
            <a:r>
              <a:rPr lang="en-US" b="1" baseline="0" dirty="0"/>
              <a:t>[First Bullet] </a:t>
            </a:r>
          </a:p>
          <a:p>
            <a:endParaRPr lang="en-US" b="1" baseline="0" dirty="0"/>
          </a:p>
          <a:p>
            <a:r>
              <a:rPr lang="en-US" baseline="0" dirty="0"/>
              <a:t>In this example we are declare two fonts to be used. The first is Arial, then Helvetica, and then the font family. In the case, san-serif. </a:t>
            </a:r>
          </a:p>
          <a:p>
            <a:endParaRPr lang="en-US" baseline="0" dirty="0"/>
          </a:p>
          <a:p>
            <a:r>
              <a:rPr lang="en-US" b="1" baseline="0" dirty="0"/>
              <a:t>[Second Bullet] </a:t>
            </a:r>
          </a:p>
          <a:p>
            <a:endParaRPr lang="en-US" b="1" baseline="0" dirty="0"/>
          </a:p>
          <a:p>
            <a:r>
              <a:rPr lang="en-US" baseline="0" dirty="0"/>
              <a:t>In the next example we declare a serif font family. </a:t>
            </a:r>
          </a:p>
          <a:p>
            <a:endParaRPr lang="en-US" baseline="0" dirty="0"/>
          </a:p>
          <a:p>
            <a:r>
              <a:rPr lang="en-US" b="1" baseline="0" dirty="0"/>
              <a:t>[Last Bullet] </a:t>
            </a:r>
            <a:endParaRPr lang="en-US" baseline="0" dirty="0"/>
          </a:p>
          <a:p>
            <a:endParaRPr lang="en-US" baseline="0" dirty="0"/>
          </a:p>
          <a:p>
            <a:r>
              <a:rPr lang="en-US" baseline="0" dirty="0"/>
              <a:t>In the last example we declare a </a:t>
            </a:r>
            <a:r>
              <a:rPr lang="en-US" baseline="0" dirty="0" err="1"/>
              <a:t>monospace</a:t>
            </a:r>
            <a:r>
              <a:rPr lang="en-US" baseline="0" dirty="0"/>
              <a:t> font family.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[First Button - Go to W3C Website] </a:t>
            </a:r>
            <a:endParaRPr lang="en-US" baseline="0" dirty="0"/>
          </a:p>
          <a:p>
            <a:endParaRPr lang="en-US" dirty="0"/>
          </a:p>
          <a:p>
            <a:r>
              <a:rPr lang="en-US" dirty="0"/>
              <a:t>If you’re not sure about the combinations you should use to declare</a:t>
            </a:r>
            <a:r>
              <a:rPr lang="en-US" baseline="0" dirty="0"/>
              <a:t> a font family you can use this website to see what are web safe fonts to use. Here they identify San-Serif font families, Serif font families, and </a:t>
            </a:r>
            <a:r>
              <a:rPr lang="en-US" baseline="0" dirty="0" err="1"/>
              <a:t>Monospaced</a:t>
            </a:r>
            <a:r>
              <a:rPr lang="en-US" baseline="0" dirty="0"/>
              <a:t> font families. </a:t>
            </a:r>
          </a:p>
          <a:p>
            <a:endParaRPr lang="en-US" baseline="0" dirty="0"/>
          </a:p>
          <a:p>
            <a:r>
              <a:rPr lang="en-US" baseline="0" dirty="0"/>
              <a:t>In this example we have a stylization rule that uses a pseudo-class to define the font family. Two families have been defined by class. The classes are serif and sanserif. Each class is further defined by fonts to be used in the font family.</a:t>
            </a:r>
          </a:p>
          <a:p>
            <a:endParaRPr lang="en-US" baseline="0" dirty="0"/>
          </a:p>
          <a:p>
            <a:r>
              <a:rPr lang="en-US" baseline="0" dirty="0"/>
              <a:t>In the HTML code for the web page the classes are used to stylize each paragraph by font family. </a:t>
            </a:r>
          </a:p>
          <a:p>
            <a:endParaRPr lang="en-US" baseline="0" dirty="0"/>
          </a:p>
          <a:p>
            <a:r>
              <a:rPr lang="en-US" baseline="0" dirty="0"/>
              <a:t>Now replace one of the font families with another font family and see the results. You can also add another </a:t>
            </a:r>
            <a:r>
              <a:rPr lang="en-US" baseline="0" dirty="0" err="1"/>
              <a:t>monospace</a:t>
            </a:r>
            <a:r>
              <a:rPr lang="en-US" baseline="0" dirty="0"/>
              <a:t> font family if you want.</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[Minimize Browser] </a:t>
            </a: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Once you have completed</a:t>
            </a:r>
            <a:r>
              <a:rPr lang="en-US" sz="1200" baseline="0" dirty="0"/>
              <a:t> this exercise come back and restart the video. </a:t>
            </a:r>
            <a:endParaRPr lang="en-US" sz="120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48</a:t>
            </a:fld>
            <a:endParaRPr lang="en-US" dirty="0"/>
          </a:p>
        </p:txBody>
      </p:sp>
    </p:spTree>
    <p:extLst>
      <p:ext uri="{BB962C8B-B14F-4D97-AF65-F5344CB8AC3E}">
        <p14:creationId xmlns:p14="http://schemas.microsoft.com/office/powerpoint/2010/main" val="269456559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also specify the font size of a font.</a:t>
            </a:r>
            <a:r>
              <a:rPr lang="en-US" baseline="0" dirty="0"/>
              <a:t> The size can be an absolute size like 12 points or pixels or it can be specified in relative terms. When specifying in relative size we use a percentage. </a:t>
            </a:r>
          </a:p>
          <a:p>
            <a:endParaRPr lang="en-US" baseline="0" dirty="0"/>
          </a:p>
          <a:p>
            <a:r>
              <a:rPr lang="en-US" baseline="0" dirty="0"/>
              <a:t>This enables the font to size itself based on the device that will display the web page.</a:t>
            </a:r>
            <a:r>
              <a:rPr lang="en-US" dirty="0"/>
              <a:t> </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49</a:t>
            </a:fld>
            <a:endParaRPr lang="en-US" dirty="0"/>
          </a:p>
        </p:txBody>
      </p:sp>
    </p:spTree>
    <p:extLst>
      <p:ext uri="{BB962C8B-B14F-4D97-AF65-F5344CB8AC3E}">
        <p14:creationId xmlns:p14="http://schemas.microsoft.com/office/powerpoint/2010/main" val="354191633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other</a:t>
            </a:r>
            <a:r>
              <a:rPr lang="en-US" baseline="0" dirty="0"/>
              <a:t> font styling properties that can be used to stylize a font.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[First Button - Go to W3C Website] </a:t>
            </a:r>
            <a:endParaRPr lang="en-US" baseline="0" dirty="0"/>
          </a:p>
          <a:p>
            <a:br>
              <a:rPr lang="en-US" baseline="0" dirty="0"/>
            </a:br>
            <a:r>
              <a:rPr lang="en-US" baseline="0" dirty="0"/>
              <a:t>The font styling properties are listed for you here. One of the items you need to check is the version of browser supports this CSS font styling rules. Listed here are the versions of the major browsers and what version support font styling using these properties. </a:t>
            </a:r>
          </a:p>
          <a:p>
            <a:endParaRPr lang="en-US" baseline="0" dirty="0"/>
          </a:p>
          <a:p>
            <a:r>
              <a:rPr lang="en-US" baseline="0" dirty="0"/>
              <a:t>You can also experiment with the “Play It” feature to see how the font changes look in different browsers.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[Minimize Browser] </a:t>
            </a: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[Second Button - Go to W3C Website] </a:t>
            </a:r>
            <a:endParaRPr lang="en-US" baseline="0" dirty="0"/>
          </a:p>
          <a:p>
            <a:endParaRPr lang="en-US" baseline="0" dirty="0"/>
          </a:p>
          <a:p>
            <a:r>
              <a:rPr lang="en-US" baseline="0" dirty="0"/>
              <a:t>The font variant is another font property that can be specified in CSS.  Again, one of the items you need to check is the version of browser to see if it supports this CSS font variant styling rules.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You can also experiment with the “Play It” feature to see how the font variant changes look in different browsers.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[Minimize Browser]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[Third Button - Go to W3C Website] </a:t>
            </a:r>
            <a:endParaRPr lang="en-US" baseline="0" dirty="0"/>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You can also specify the font weight properties. Also check is the version of browser to see if it supports this CSS font weight styling rules.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You can also experiment with the “Play It” feature to see how the font variant changes look in different browsers.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[Minimize Browser]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[Exercise Buttons] </a:t>
            </a: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There are three exercises you can do to make changes to font style, font variant, and the font weight properties.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Once you have completed</a:t>
            </a:r>
            <a:r>
              <a:rPr lang="en-US" sz="1200" baseline="0" dirty="0"/>
              <a:t> these exercises come back and restart the video. </a:t>
            </a:r>
            <a:endParaRPr lang="en-US" sz="1200" dirty="0"/>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50</a:t>
            </a:fld>
            <a:endParaRPr lang="en-US" dirty="0"/>
          </a:p>
        </p:txBody>
      </p:sp>
    </p:spTree>
    <p:extLst>
      <p:ext uri="{BB962C8B-B14F-4D97-AF65-F5344CB8AC3E}">
        <p14:creationId xmlns:p14="http://schemas.microsoft.com/office/powerpoint/2010/main" val="28726743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There are also</a:t>
            </a:r>
            <a:r>
              <a:rPr lang="en-US" baseline="0" dirty="0"/>
              <a:t> text alignment styling properties that can be used to align text.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r>
              <a:rPr lang="en-US" baseline="0" dirty="0"/>
              <a:t>The text align properties are listed for you here. One of the items you need to check is the version of browser supports this CSS text alignment rules. Listed here are the versions of the major browsers and what version support text align styling using these properties. </a:t>
            </a:r>
          </a:p>
          <a:p>
            <a:endParaRPr lang="en-US" baseline="0" dirty="0"/>
          </a:p>
          <a:p>
            <a:r>
              <a:rPr lang="en-US" baseline="0" dirty="0"/>
              <a:t>You can also experiment with the “Play It” feature to see how the text align changes look in different browsers. </a:t>
            </a:r>
          </a:p>
          <a:p>
            <a:endParaRPr lang="en-US" baseline="0" dirty="0"/>
          </a:p>
          <a:p>
            <a:r>
              <a:rPr lang="en-US" baseline="0" dirty="0"/>
              <a:t>The text indent is another text alignment property that can be specified in CSS.  Again, one of the items you need to check is the version of browser to see if it supports this CSS text indent styling rules.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You can also experiment with the “Play It” feature to see how the text indent properties look in different browsers.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You can also specify the vertical alignment of images using the vertical-align properties. Also check is the version of browser to see if it supports this CSS vertical-align properties rules.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You can also experiment with the “Play It” feature to see how the image vertical-align properties look in different browsers.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There are three exercises you can do to make changes to text alignment, text indent, and image vertical-alignment properties.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Once you have completed</a:t>
            </a:r>
            <a:r>
              <a:rPr lang="en-US" sz="1200" baseline="0" dirty="0"/>
              <a:t> these exercises come back and restart the video. </a:t>
            </a:r>
            <a:endParaRPr lang="en-US" sz="1200" dirty="0"/>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51</a:t>
            </a:fld>
            <a:endParaRPr lang="en-US" dirty="0"/>
          </a:p>
        </p:txBody>
      </p:sp>
    </p:spTree>
    <p:extLst>
      <p:ext uri="{BB962C8B-B14F-4D97-AF65-F5344CB8AC3E}">
        <p14:creationId xmlns:p14="http://schemas.microsoft.com/office/powerpoint/2010/main" val="306548845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There are also</a:t>
            </a:r>
            <a:r>
              <a:rPr lang="en-US" baseline="0" dirty="0"/>
              <a:t> text transformation properties that can be used to transform text.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[First Button - Go to W3C Website] </a:t>
            </a:r>
            <a:endParaRPr lang="en-US" baseline="0" dirty="0"/>
          </a:p>
          <a:p>
            <a:endParaRPr lang="en-US" baseline="0" dirty="0"/>
          </a:p>
          <a:p>
            <a:r>
              <a:rPr lang="en-US" baseline="0" dirty="0"/>
              <a:t>The text transformation properties are listed for you here. One of the items you need to check is the version of browser supports this CSS text transformation rules. Listed here are the versions of the major browsers and what version support text transformation using these properties. </a:t>
            </a:r>
          </a:p>
          <a:p>
            <a:endParaRPr lang="en-US" baseline="0" dirty="0"/>
          </a:p>
          <a:p>
            <a:r>
              <a:rPr lang="en-US" baseline="0" dirty="0"/>
              <a:t>You can also experiment with the “Play It” feature to see how the text transformation changes look in different browsers.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[Minimize Browser] </a:t>
            </a: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[Second Button - Go to W3C Website] </a:t>
            </a:r>
            <a:endParaRPr lang="en-US" baseline="0" dirty="0"/>
          </a:p>
          <a:p>
            <a:endParaRPr lang="en-US" baseline="0" dirty="0"/>
          </a:p>
          <a:p>
            <a:r>
              <a:rPr lang="en-US" baseline="0" dirty="0"/>
              <a:t>The text decoration another text property that can be specified in CSS.  Again, one of the items you need to check is the version of browser to see if it supports this CSS text decoration styling rules.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You can also experiment with the “Play It” feature to see how the text decoration properties look in different browsers.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[Minimize Browser] </a:t>
            </a: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[Third Button - Go to W3C Website] </a:t>
            </a:r>
            <a:endParaRPr lang="en-US" baseline="0" dirty="0"/>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You can also specify the text shadow using the text shadow properties. Also check is the version of browser to see if it supports this CSS text shadow properties rules.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You can also experiment with the “Play It” feature to see how the text shadow properties look in different browsers.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[Minimize Browser] </a:t>
            </a: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There are three exercises you can do to make changes to text transformation, text decoration, and text shadow properties.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Once you have completed</a:t>
            </a:r>
            <a:r>
              <a:rPr lang="en-US" sz="1200" baseline="0" dirty="0"/>
              <a:t> these exercises come back and restart the video. </a:t>
            </a:r>
            <a:endParaRPr lang="en-US" sz="1200" dirty="0"/>
          </a:p>
          <a:p>
            <a:endParaRPr lang="en-US" dirty="0"/>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52</a:t>
            </a:fld>
            <a:endParaRPr lang="en-US" dirty="0"/>
          </a:p>
        </p:txBody>
      </p:sp>
    </p:spTree>
    <p:extLst>
      <p:ext uri="{BB962C8B-B14F-4D97-AF65-F5344CB8AC3E}">
        <p14:creationId xmlns:p14="http://schemas.microsoft.com/office/powerpoint/2010/main" val="212141816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There are also</a:t>
            </a:r>
            <a:r>
              <a:rPr lang="en-US" baseline="0" dirty="0"/>
              <a:t> image floating properties that can be used to specify whether or not a CSS element box should float.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[First Button - Go to W3C Website] </a:t>
            </a:r>
            <a:endParaRPr lang="en-US" baseline="0" dirty="0"/>
          </a:p>
          <a:p>
            <a:endParaRPr lang="en-US" baseline="0" dirty="0"/>
          </a:p>
          <a:p>
            <a:r>
              <a:rPr lang="en-US" baseline="0" dirty="0"/>
              <a:t>The image floating properties are listed for you here. One of the items you need to check is the version of browser supports this CSS image floating rules. Listed here are the versions of the major browsers and what version support image floating using these properties. </a:t>
            </a:r>
          </a:p>
          <a:p>
            <a:endParaRPr lang="en-US" baseline="0" dirty="0"/>
          </a:p>
          <a:p>
            <a:r>
              <a:rPr lang="en-US" baseline="0" dirty="0"/>
              <a:t>You can also experiment with the “Play It” feature to see how image floating properties changes look in different browsers. </a:t>
            </a:r>
          </a:p>
          <a:p>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a:t>[Minimize Browser] </a:t>
            </a: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a:t>There is an exercise you can do to make changes to image floating properties.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aseline="0"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Once you have completed</a:t>
            </a:r>
            <a:r>
              <a:rPr lang="en-US" sz="1200" baseline="0" dirty="0"/>
              <a:t> these exercises come back and restart the video. </a:t>
            </a:r>
            <a:endParaRPr lang="en-US" sz="1200" dirty="0"/>
          </a:p>
        </p:txBody>
      </p:sp>
      <p:sp>
        <p:nvSpPr>
          <p:cNvPr id="4" name="Slide Number Placeholder 3"/>
          <p:cNvSpPr>
            <a:spLocks noGrp="1"/>
          </p:cNvSpPr>
          <p:nvPr>
            <p:ph type="sldNum" sz="quarter" idx="10"/>
          </p:nvPr>
        </p:nvSpPr>
        <p:spPr/>
        <p:txBody>
          <a:bodyPr/>
          <a:lstStyle/>
          <a:p>
            <a:pPr>
              <a:defRPr/>
            </a:pPr>
            <a:fld id="{85553DA4-8E42-4430-9B75-C0CB2FF86DC0}" type="slidenum">
              <a:rPr lang="en-US" smtClean="0"/>
              <a:pPr>
                <a:defRPr/>
              </a:pPr>
              <a:t>53</a:t>
            </a:fld>
            <a:endParaRPr lang="en-US" dirty="0"/>
          </a:p>
        </p:txBody>
      </p:sp>
    </p:spTree>
    <p:extLst>
      <p:ext uri="{BB962C8B-B14F-4D97-AF65-F5344CB8AC3E}">
        <p14:creationId xmlns:p14="http://schemas.microsoft.com/office/powerpoint/2010/main" val="2448179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spect="1" noChangeArrowheads="1" noTextEdit="1"/>
          </p:cNvSpPr>
          <p:nvPr>
            <p:ph type="sldImg"/>
          </p:nvPr>
        </p:nvSpPr>
        <p:spPr>
          <a:xfrm>
            <a:off x="381000" y="685800"/>
            <a:ext cx="6096000" cy="3429000"/>
          </a:xfrm>
          <a:ln/>
        </p:spPr>
      </p:sp>
      <p:sp>
        <p:nvSpPr>
          <p:cNvPr id="624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656516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381000" y="685800"/>
            <a:ext cx="6096000" cy="3429000"/>
          </a:xfrm>
          <a:ln/>
        </p:spPr>
      </p:sp>
      <p:sp>
        <p:nvSpPr>
          <p:cNvPr id="634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5550448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381000" y="685800"/>
            <a:ext cx="6096000" cy="3429000"/>
          </a:xfrm>
          <a:ln/>
        </p:spPr>
      </p:sp>
      <p:sp>
        <p:nvSpPr>
          <p:cNvPr id="645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983230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381000" y="685800"/>
            <a:ext cx="6096000" cy="3429000"/>
          </a:xfrm>
          <a:ln/>
        </p:spPr>
      </p:sp>
      <p:sp>
        <p:nvSpPr>
          <p:cNvPr id="665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4975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xfrm>
            <a:off x="381000" y="685800"/>
            <a:ext cx="6096000" cy="3429000"/>
          </a:xfrm>
          <a:ln/>
        </p:spPr>
      </p:sp>
      <p:sp>
        <p:nvSpPr>
          <p:cNvPr id="614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67483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xfrm>
            <a:off x="381000" y="685800"/>
            <a:ext cx="6096000" cy="3429000"/>
          </a:xfrm>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19869052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028700"/>
            <a:ext cx="7851648" cy="1371600"/>
          </a:xfrm>
          <a:ln>
            <a:noFill/>
          </a:ln>
        </p:spPr>
        <p:txBody>
          <a:bodyPr vert="horz" tIns="0" rIns="18288" bIns="0" anchor="ctr">
            <a:no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2421402"/>
            <a:ext cx="7854696" cy="1314450"/>
          </a:xfrm>
        </p:spPr>
        <p:txBody>
          <a:bodyPr lIns="0" rIns="18288"/>
          <a:lstStyle>
            <a:lvl1pPr marL="0" marR="45720" indent="0" algn="r">
              <a:buNone/>
              <a:defRPr>
                <a:solidFill>
                  <a:schemeClr val="tx1"/>
                </a:solidFill>
                <a:effectLst>
                  <a:outerShdw blurRad="38100" dist="38100" dir="2700000" algn="tl">
                    <a:srgbClr val="000000">
                      <a:alpha val="43137"/>
                    </a:srgbClr>
                  </a:outerShdw>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30" name="Date Placeholder 29"/>
          <p:cNvSpPr>
            <a:spLocks noGrp="1"/>
          </p:cNvSpPr>
          <p:nvPr>
            <p:ph type="dt" sz="half" idx="10"/>
          </p:nvPr>
        </p:nvSpPr>
        <p:spPr/>
        <p:txBody>
          <a:bodyPr/>
          <a:lstStyle/>
          <a:p>
            <a:fld id="{3C32F6E3-FF5F-4675-BB28-83A9A0BC8A48}" type="datetime1">
              <a:rPr lang="en-US" smtClean="0"/>
              <a:t>1/14/2018</a:t>
            </a:fld>
            <a:endParaRPr lang="en-US"/>
          </a:p>
        </p:txBody>
      </p:sp>
      <p:sp>
        <p:nvSpPr>
          <p:cNvPr id="19" name="Footer Placeholder 18"/>
          <p:cNvSpPr>
            <a:spLocks noGrp="1"/>
          </p:cNvSpPr>
          <p:nvPr>
            <p:ph type="ftr" sz="quarter" idx="11"/>
          </p:nvPr>
        </p:nvSpPr>
        <p:spPr/>
        <p:txBody>
          <a:bodyPr/>
          <a:lstStyle/>
          <a:p>
            <a:r>
              <a:rPr lang="en-US"/>
              <a:t>Copyright © 2007 - 2018 Carl M. Burnett</a:t>
            </a:r>
          </a:p>
        </p:txBody>
      </p:sp>
      <p:sp>
        <p:nvSpPr>
          <p:cNvPr id="27" name="Slide Number Placeholder 26"/>
          <p:cNvSpPr>
            <a:spLocks noGrp="1"/>
          </p:cNvSpPr>
          <p:nvPr>
            <p:ph type="sldNum" sz="quarter" idx="12"/>
          </p:nvPr>
        </p:nvSpPr>
        <p:spPr/>
        <p:txBody>
          <a:bodyPr/>
          <a:lstStyle/>
          <a:p>
            <a:fld id="{3D46CBA2-ECE5-4BE9-B546-6761E0E670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E9B32CA-20DC-48B3-8F7E-C12DB97658C9}" type="datetime1">
              <a:rPr lang="en-US" smtClean="0"/>
              <a:t>1/14/2018</a:t>
            </a:fld>
            <a:endParaRPr lang="en-US"/>
          </a:p>
        </p:txBody>
      </p:sp>
      <p:sp>
        <p:nvSpPr>
          <p:cNvPr id="5" name="Footer Placeholder 4"/>
          <p:cNvSpPr>
            <a:spLocks noGrp="1"/>
          </p:cNvSpPr>
          <p:nvPr>
            <p:ph type="ftr" sz="quarter" idx="11"/>
          </p:nvPr>
        </p:nvSpPr>
        <p:spPr/>
        <p:txBody>
          <a:bodyPr/>
          <a:lstStyle/>
          <a:p>
            <a:r>
              <a:rPr lang="en-US"/>
              <a:t>Copyright © 2007 - 2018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5801"/>
            <a:ext cx="2057400" cy="3908822"/>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85801"/>
            <a:ext cx="6019800" cy="3908822"/>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1F27BE4-77F5-42A7-9478-DD6390888F92}" type="datetime1">
              <a:rPr lang="en-US" smtClean="0"/>
              <a:t>1/14/2018</a:t>
            </a:fld>
            <a:endParaRPr lang="en-US"/>
          </a:p>
        </p:txBody>
      </p:sp>
      <p:sp>
        <p:nvSpPr>
          <p:cNvPr id="5" name="Footer Placeholder 4"/>
          <p:cNvSpPr>
            <a:spLocks noGrp="1"/>
          </p:cNvSpPr>
          <p:nvPr>
            <p:ph type="ftr" sz="quarter" idx="11"/>
          </p:nvPr>
        </p:nvSpPr>
        <p:spPr/>
        <p:txBody>
          <a:bodyPr/>
          <a:lstStyle/>
          <a:p>
            <a:r>
              <a:rPr lang="en-US"/>
              <a:t>Copyright © 2007 - 2018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8B69C71-FF3B-4B8F-AE90-1C41C66A73D9}" type="datetime1">
              <a:rPr lang="en-US" smtClean="0"/>
              <a:t>1/14/2018</a:t>
            </a:fld>
            <a:endParaRPr lang="en-US"/>
          </a:p>
        </p:txBody>
      </p:sp>
      <p:sp>
        <p:nvSpPr>
          <p:cNvPr id="5" name="Footer Placeholder 4"/>
          <p:cNvSpPr>
            <a:spLocks noGrp="1"/>
          </p:cNvSpPr>
          <p:nvPr>
            <p:ph type="ftr" sz="quarter" idx="11"/>
          </p:nvPr>
        </p:nvSpPr>
        <p:spPr/>
        <p:txBody>
          <a:bodyPr/>
          <a:lstStyle/>
          <a:p>
            <a:r>
              <a:rPr lang="en-US"/>
              <a:t>Copyright © 2007 - 2018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987552"/>
            <a:ext cx="7772400" cy="1021842"/>
          </a:xfrm>
          <a:ln>
            <a:noFill/>
          </a:ln>
        </p:spPr>
        <p:txBody>
          <a:bodyPr vert="horz" tIns="0" bIns="0" anchor="ctr">
            <a:noAutofit/>
            <a:scene3d>
              <a:camera prst="orthographicFront"/>
              <a:lightRig rig="freezing" dir="t">
                <a:rot lat="0" lon="0" rev="5640000"/>
              </a:lightRig>
            </a:scene3d>
            <a:sp3d prstMaterial="flat">
              <a:bevelT w="38100" h="38100"/>
            </a:sp3d>
          </a:bodyPr>
          <a:lstStyle>
            <a:lvl1pPr algn="l" rtl="0">
              <a:spcBef>
                <a:spcPct val="0"/>
              </a:spcBef>
              <a:buNone/>
              <a:defRPr lang="en-US" sz="48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530352" y="2028498"/>
            <a:ext cx="7772400" cy="1132284"/>
          </a:xfrm>
        </p:spPr>
        <p:txBody>
          <a:bodyPr lIns="45720" rIns="45720" anchor="t"/>
          <a:lstStyle>
            <a:lvl1pPr marL="0" indent="0">
              <a:buNone/>
              <a:defRPr sz="2200" b="1">
                <a:solidFill>
                  <a:schemeClr val="tx1"/>
                </a:solidFill>
                <a:effectLst>
                  <a:outerShdw blurRad="38100" dist="38100" dir="2700000" algn="tl">
                    <a:srgbClr val="000000">
                      <a:alpha val="43137"/>
                    </a:srgbClr>
                  </a:outerShdw>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39B52F8-4C15-40A1-93C1-1DE5399D8FEA}" type="datetime1">
              <a:rPr lang="en-US" smtClean="0"/>
              <a:t>1/14/2018</a:t>
            </a:fld>
            <a:endParaRPr lang="en-US"/>
          </a:p>
        </p:txBody>
      </p:sp>
      <p:sp>
        <p:nvSpPr>
          <p:cNvPr id="5" name="Footer Placeholder 4"/>
          <p:cNvSpPr>
            <a:spLocks noGrp="1"/>
          </p:cNvSpPr>
          <p:nvPr>
            <p:ph type="ftr" sz="quarter" idx="11"/>
          </p:nvPr>
        </p:nvSpPr>
        <p:spPr/>
        <p:txBody>
          <a:bodyPr/>
          <a:lstStyle/>
          <a:p>
            <a:r>
              <a:rPr lang="en-US"/>
              <a:t>Copyright © 2007 - 2018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a:lstStyle/>
          <a:p>
            <a:r>
              <a:rPr kumimoji="0" lang="en-US"/>
              <a:t>Click to edit Master title style</a:t>
            </a:r>
          </a:p>
        </p:txBody>
      </p:sp>
      <p:sp>
        <p:nvSpPr>
          <p:cNvPr id="3" name="Content Placeholder 2"/>
          <p:cNvSpPr>
            <a:spLocks noGrp="1"/>
          </p:cNvSpPr>
          <p:nvPr>
            <p:ph sz="half" idx="1"/>
          </p:nvPr>
        </p:nvSpPr>
        <p:spPr>
          <a:xfrm>
            <a:off x="457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40064"/>
            <a:ext cx="4038600" cy="332613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57C239C-5DE2-4D60-B49E-F542BADA980C}" type="datetime1">
              <a:rPr lang="en-US" smtClean="0"/>
              <a:t>1/14/2018</a:t>
            </a:fld>
            <a:endParaRPr lang="en-US"/>
          </a:p>
        </p:txBody>
      </p:sp>
      <p:sp>
        <p:nvSpPr>
          <p:cNvPr id="6" name="Footer Placeholder 5"/>
          <p:cNvSpPr>
            <a:spLocks noGrp="1"/>
          </p:cNvSpPr>
          <p:nvPr>
            <p:ph type="ftr" sz="quarter" idx="11"/>
          </p:nvPr>
        </p:nvSpPr>
        <p:spPr/>
        <p:txBody>
          <a:bodyPr/>
          <a:lstStyle/>
          <a:p>
            <a:r>
              <a:rPr lang="en-US"/>
              <a:t>Copyright © 2007 - 2018 Carl M. Burnett</a:t>
            </a:r>
          </a:p>
        </p:txBody>
      </p:sp>
      <p:sp>
        <p:nvSpPr>
          <p:cNvPr id="7" name="Slide Number Placeholder 6"/>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85725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391436"/>
            <a:ext cx="4040188" cy="494514"/>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1394818"/>
            <a:ext cx="4041775" cy="491132"/>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885950"/>
            <a:ext cx="4040188"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6" y="1885950"/>
            <a:ext cx="4041775" cy="288429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4B84A9E-A003-46DC-A201-4761C071159C}" type="datetime1">
              <a:rPr lang="en-US" smtClean="0"/>
              <a:t>1/14/2018</a:t>
            </a:fld>
            <a:endParaRPr lang="en-US"/>
          </a:p>
        </p:txBody>
      </p:sp>
      <p:sp>
        <p:nvSpPr>
          <p:cNvPr id="8" name="Footer Placeholder 7"/>
          <p:cNvSpPr>
            <a:spLocks noGrp="1"/>
          </p:cNvSpPr>
          <p:nvPr>
            <p:ph type="ftr" sz="quarter" idx="11"/>
          </p:nvPr>
        </p:nvSpPr>
        <p:spPr/>
        <p:txBody>
          <a:bodyPr/>
          <a:lstStyle/>
          <a:p>
            <a:r>
              <a:rPr lang="en-US"/>
              <a:t>Copyright © 2007 - 2018 Carl M. Burnett</a:t>
            </a:r>
          </a:p>
        </p:txBody>
      </p:sp>
      <p:sp>
        <p:nvSpPr>
          <p:cNvPr id="9" name="Slide Number Placeholder 8"/>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305800" cy="8572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72932FAD-36AF-4C4C-A3A1-0ECD0EAFF9B4}" type="datetime1">
              <a:rPr lang="en-US" smtClean="0"/>
              <a:t>1/14/2018</a:t>
            </a:fld>
            <a:endParaRPr lang="en-US"/>
          </a:p>
        </p:txBody>
      </p:sp>
      <p:sp>
        <p:nvSpPr>
          <p:cNvPr id="4" name="Footer Placeholder 3"/>
          <p:cNvSpPr>
            <a:spLocks noGrp="1"/>
          </p:cNvSpPr>
          <p:nvPr>
            <p:ph type="ftr" sz="quarter" idx="11"/>
          </p:nvPr>
        </p:nvSpPr>
        <p:spPr/>
        <p:txBody>
          <a:bodyPr/>
          <a:lstStyle/>
          <a:p>
            <a:r>
              <a:rPr lang="en-US"/>
              <a:t>Copyright © 2007 - 2018 Carl M. Burnett</a:t>
            </a:r>
          </a:p>
        </p:txBody>
      </p:sp>
      <p:sp>
        <p:nvSpPr>
          <p:cNvPr id="5" name="Slide Number Placeholder 4"/>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D52F7-1C08-4AA4-9C03-62CE6BD423A4}" type="datetime1">
              <a:rPr lang="en-US" smtClean="0"/>
              <a:t>1/14/2018</a:t>
            </a:fld>
            <a:endParaRPr lang="en-US"/>
          </a:p>
        </p:txBody>
      </p:sp>
      <p:sp>
        <p:nvSpPr>
          <p:cNvPr id="3" name="Footer Placeholder 2"/>
          <p:cNvSpPr>
            <a:spLocks noGrp="1"/>
          </p:cNvSpPr>
          <p:nvPr>
            <p:ph type="ftr" sz="quarter" idx="11"/>
          </p:nvPr>
        </p:nvSpPr>
        <p:spPr/>
        <p:txBody>
          <a:bodyPr/>
          <a:lstStyle/>
          <a:p>
            <a:r>
              <a:rPr lang="en-US"/>
              <a:t>Copyright © 2007 - 2018 Carl M. Burnett</a:t>
            </a:r>
          </a:p>
        </p:txBody>
      </p:sp>
      <p:sp>
        <p:nvSpPr>
          <p:cNvPr id="4" name="Slide Number Placeholder 3"/>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85764"/>
            <a:ext cx="2743200" cy="871538"/>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257300"/>
            <a:ext cx="2743200" cy="3429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257300"/>
            <a:ext cx="5111750" cy="3429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D234B33-D3A7-4119-B6DD-B701FBC728CA}" type="datetime1">
              <a:rPr lang="en-US" smtClean="0"/>
              <a:t>1/14/2018</a:t>
            </a:fld>
            <a:endParaRPr lang="en-US"/>
          </a:p>
        </p:txBody>
      </p:sp>
      <p:sp>
        <p:nvSpPr>
          <p:cNvPr id="6" name="Footer Placeholder 5"/>
          <p:cNvSpPr>
            <a:spLocks noGrp="1"/>
          </p:cNvSpPr>
          <p:nvPr>
            <p:ph type="ftr" sz="quarter" idx="11"/>
          </p:nvPr>
        </p:nvSpPr>
        <p:spPr/>
        <p:txBody>
          <a:bodyPr/>
          <a:lstStyle/>
          <a:p>
            <a:r>
              <a:rPr lang="en-US"/>
              <a:t>Copyright © 2007 - 2018 Carl M. Burnett</a:t>
            </a:r>
          </a:p>
        </p:txBody>
      </p:sp>
      <p:sp>
        <p:nvSpPr>
          <p:cNvPr id="7" name="Slide Number Placeholder 6"/>
          <p:cNvSpPr>
            <a:spLocks noGrp="1"/>
          </p:cNvSpPr>
          <p:nvPr>
            <p:ph type="sldNum" sz="quarter" idx="12"/>
          </p:nvPr>
        </p:nvSpPr>
        <p:spPr/>
        <p:txBody>
          <a:bodyPr/>
          <a:lstStyle/>
          <a:p>
            <a:fld id="{3D46CBA2-ECE5-4BE9-B546-6761E0E6708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831058"/>
            <a:ext cx="5257800" cy="30861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4019827"/>
            <a:ext cx="155448" cy="116586"/>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882747"/>
            <a:ext cx="2212848" cy="1186966"/>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121589"/>
            <a:ext cx="2209800" cy="163449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8669C63B-CFA1-4489-AF3D-61187829F241}" type="datetime1">
              <a:rPr lang="en-US" smtClean="0"/>
              <a:t>1/14/2018</a:t>
            </a:fld>
            <a:endParaRPr lang="en-US"/>
          </a:p>
        </p:txBody>
      </p:sp>
      <p:sp>
        <p:nvSpPr>
          <p:cNvPr id="6" name="Footer Placeholder 5"/>
          <p:cNvSpPr>
            <a:spLocks noGrp="1"/>
          </p:cNvSpPr>
          <p:nvPr>
            <p:ph type="ftr" sz="quarter" idx="11"/>
          </p:nvPr>
        </p:nvSpPr>
        <p:spPr/>
        <p:txBody>
          <a:bodyPr/>
          <a:lstStyle/>
          <a:p>
            <a:r>
              <a:rPr lang="en-US"/>
              <a:t>Copyright © 2007 - 2018 Carl M. Burnett</a:t>
            </a:r>
          </a:p>
        </p:txBody>
      </p:sp>
      <p:sp>
        <p:nvSpPr>
          <p:cNvPr id="7" name="Slide Number Placeholder 6"/>
          <p:cNvSpPr>
            <a:spLocks noGrp="1"/>
          </p:cNvSpPr>
          <p:nvPr>
            <p:ph type="sldNum" sz="quarter" idx="12"/>
          </p:nvPr>
        </p:nvSpPr>
        <p:spPr>
          <a:xfrm>
            <a:off x="8077200" y="4767263"/>
            <a:ext cx="609600" cy="273844"/>
          </a:xfrm>
        </p:spPr>
        <p:txBody>
          <a:bodyPr/>
          <a:lstStyle/>
          <a:p>
            <a:fld id="{3D46CBA2-ECE5-4BE9-B546-6761E0E67089}" type="slidenum">
              <a:rPr lang="en-US" smtClean="0"/>
              <a:t>‹#›</a:t>
            </a:fld>
            <a:endParaRPr lang="en-US"/>
          </a:p>
        </p:txBody>
      </p:sp>
      <p:sp>
        <p:nvSpPr>
          <p:cNvPr id="3" name="Picture Placeholder 2"/>
          <p:cNvSpPr>
            <a:spLocks noGrp="1"/>
          </p:cNvSpPr>
          <p:nvPr>
            <p:ph type="pic" idx="1"/>
          </p:nvPr>
        </p:nvSpPr>
        <p:spPr>
          <a:xfrm rot="420000">
            <a:off x="3485793" y="899638"/>
            <a:ext cx="4617720" cy="294894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4362450"/>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4664869"/>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5358"/>
            <a:ext cx="9163050" cy="78105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5358"/>
            <a:ext cx="4762500" cy="478631"/>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528066"/>
            <a:ext cx="8229600" cy="857250"/>
          </a:xfrm>
          <a:prstGeom prst="rect">
            <a:avLst/>
          </a:prstGeom>
        </p:spPr>
        <p:txBody>
          <a:bodyPr vert="horz" lIns="0"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451610"/>
            <a:ext cx="8229600" cy="329184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Date Placeholder 9"/>
          <p:cNvSpPr>
            <a:spLocks noGrp="1"/>
          </p:cNvSpPr>
          <p:nvPr>
            <p:ph type="dt" sz="half" idx="2"/>
          </p:nvPr>
        </p:nvSpPr>
        <p:spPr>
          <a:xfrm>
            <a:off x="457200" y="4767263"/>
            <a:ext cx="21336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82B0B5A-6AEC-4510-BE7E-6338D2C8BDFE}" type="datetime1">
              <a:rPr lang="en-US" smtClean="0"/>
              <a:t>1/14/2018</a:t>
            </a:fld>
            <a:endParaRPr lang="en-US"/>
          </a:p>
        </p:txBody>
      </p:sp>
      <p:sp>
        <p:nvSpPr>
          <p:cNvPr id="22" name="Footer Placeholder 21"/>
          <p:cNvSpPr>
            <a:spLocks noGrp="1"/>
          </p:cNvSpPr>
          <p:nvPr>
            <p:ph type="ftr" sz="quarter" idx="3"/>
          </p:nvPr>
        </p:nvSpPr>
        <p:spPr>
          <a:xfrm>
            <a:off x="2667000" y="4767263"/>
            <a:ext cx="3352800" cy="273844"/>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t>Copyright © 2007 - 2018 Carl M. Burnett</a:t>
            </a:r>
          </a:p>
        </p:txBody>
      </p:sp>
      <p:sp>
        <p:nvSpPr>
          <p:cNvPr id="18" name="Slide Number Placeholder 17"/>
          <p:cNvSpPr>
            <a:spLocks noGrp="1"/>
          </p:cNvSpPr>
          <p:nvPr>
            <p:ph type="sldNum" sz="quarter" idx="4"/>
          </p:nvPr>
        </p:nvSpPr>
        <p:spPr>
          <a:xfrm>
            <a:off x="7924800" y="4767263"/>
            <a:ext cx="762000" cy="273844"/>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D46CBA2-ECE5-4BE9-B546-6761E0E67089}" type="slidenum">
              <a:rPr lang="en-US" smtClean="0"/>
              <a:t>‹#›</a:t>
            </a:fld>
            <a:endParaRPr lang="en-US"/>
          </a:p>
        </p:txBody>
      </p:sp>
      <p:grpSp>
        <p:nvGrpSpPr>
          <p:cNvPr id="2" name="Group 1"/>
          <p:cNvGrpSpPr/>
          <p:nvPr/>
        </p:nvGrpSpPr>
        <p:grpSpPr>
          <a:xfrm>
            <a:off x="-19017" y="151806"/>
            <a:ext cx="9180548" cy="486918"/>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1" kern="1200">
          <a:ln>
            <a:noFill/>
          </a:ln>
          <a:solidFill>
            <a:schemeClr val="tx2"/>
          </a:solidFill>
          <a:effectLst>
            <a:outerShdw blurRad="38100" dist="38100" dir="2700000" algn="tl">
              <a:srgbClr val="000000">
                <a:alpha val="43137"/>
              </a:srgbClr>
            </a:outerShdw>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b="1" kern="1200">
          <a:solidFill>
            <a:schemeClr val="tx1"/>
          </a:solidFill>
          <a:latin typeface="+mj-lt"/>
          <a:ea typeface="Verdana" panose="020B0604030504040204" pitchFamily="34" charset="0"/>
          <a:cs typeface="Verdana" panose="020B0604030504040204" pitchFamily="34" charset="0"/>
        </a:defRPr>
      </a:lvl1pPr>
      <a:lvl2pPr marL="640080" indent="-246888" algn="l" rtl="0" eaLnBrk="1" latinLnBrk="0" hangingPunct="1">
        <a:spcBef>
          <a:spcPct val="20000"/>
        </a:spcBef>
        <a:buClr>
          <a:schemeClr val="accent1"/>
        </a:buClr>
        <a:buSzPct val="85000"/>
        <a:buFont typeface="Wingdings 2"/>
        <a:buChar char=""/>
        <a:defRPr kumimoji="0" sz="2400" b="1" kern="1200">
          <a:solidFill>
            <a:schemeClr val="tx1"/>
          </a:solidFill>
          <a:latin typeface="+mj-lt"/>
          <a:ea typeface="Verdana" panose="020B0604030504040204" pitchFamily="34" charset="0"/>
          <a:cs typeface="Verdana" panose="020B0604030504040204" pitchFamily="34" charset="0"/>
        </a:defRPr>
      </a:lvl2pPr>
      <a:lvl3pPr marL="914400" indent="-246888" algn="l" rtl="0" eaLnBrk="1" latinLnBrk="0" hangingPunct="1">
        <a:spcBef>
          <a:spcPct val="20000"/>
        </a:spcBef>
        <a:buClr>
          <a:schemeClr val="accent2"/>
        </a:buClr>
        <a:buSzPct val="70000"/>
        <a:buFont typeface="Wingdings 2"/>
        <a:buChar char=""/>
        <a:defRPr kumimoji="0" sz="2100" b="1" kern="1200">
          <a:solidFill>
            <a:schemeClr val="tx1"/>
          </a:solidFill>
          <a:latin typeface="+mj-lt"/>
          <a:ea typeface="Verdana" panose="020B0604030504040204" pitchFamily="34" charset="0"/>
          <a:cs typeface="Verdana" panose="020B0604030504040204" pitchFamily="34" charset="0"/>
        </a:defRPr>
      </a:lvl3pPr>
      <a:lvl4pPr marL="1188720" indent="-210312" algn="l" rtl="0" eaLnBrk="1" latinLnBrk="0" hangingPunct="1">
        <a:spcBef>
          <a:spcPct val="20000"/>
        </a:spcBef>
        <a:buClr>
          <a:schemeClr val="accent3"/>
        </a:buClr>
        <a:buSzPct val="65000"/>
        <a:buFont typeface="Wingdings 2"/>
        <a:buChar char=""/>
        <a:defRPr kumimoji="0" sz="2000" b="1" kern="1200">
          <a:solidFill>
            <a:schemeClr val="tx1"/>
          </a:solidFill>
          <a:latin typeface="+mj-lt"/>
          <a:ea typeface="Verdana" panose="020B0604030504040204" pitchFamily="34" charset="0"/>
          <a:cs typeface="Verdana" panose="020B0604030504040204" pitchFamily="34" charset="0"/>
        </a:defRPr>
      </a:lvl4pPr>
      <a:lvl5pPr marL="1463040" indent="-210312" algn="l" rtl="0" eaLnBrk="1" latinLnBrk="0" hangingPunct="1">
        <a:spcBef>
          <a:spcPct val="20000"/>
        </a:spcBef>
        <a:buClr>
          <a:schemeClr val="accent4"/>
        </a:buClr>
        <a:buSzPct val="65000"/>
        <a:buFont typeface="Wingdings 2"/>
        <a:buChar char=""/>
        <a:defRPr kumimoji="0" sz="2000" b="1" kern="1200">
          <a:solidFill>
            <a:schemeClr val="tx1"/>
          </a:solidFill>
          <a:latin typeface="+mj-lt"/>
          <a:ea typeface="Verdana" panose="020B0604030504040204" pitchFamily="34" charset="0"/>
          <a:cs typeface="Verdana" panose="020B0604030504040204"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rofburnet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www.profburnett.com/applications/HTML5_Level_I/videos/Intro2FB.mp4" TargetMode="External"/><Relationship Id="rId2" Type="http://schemas.openxmlformats.org/officeDocument/2006/relationships/hyperlink" Target="http://www.w3.org/developers/tools" TargetMode="External"/><Relationship Id="rId1" Type="http://schemas.openxmlformats.org/officeDocument/2006/relationships/slideLayout" Target="../slideLayouts/slideLayout2.xml"/><Relationship Id="rId6" Type="http://schemas.openxmlformats.org/officeDocument/2006/relationships/hyperlink" Target="https://developer.microsoft.com/en-us/microsoft-edge/platform/documentation/f12-devtools-guide/" TargetMode="External"/><Relationship Id="rId5" Type="http://schemas.openxmlformats.org/officeDocument/2006/relationships/hyperlink" Target="https://msdn.microsoft.com/en-us/library/dd565628(v=vs.85).aspx" TargetMode="External"/><Relationship Id="rId4" Type="http://schemas.openxmlformats.org/officeDocument/2006/relationships/hyperlink" Target="https://developers.google.com/web/tools/chrome-devtools/?hl=en"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w3schools.com/html/html_head.asp"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w3schools.com/html/html_elements.asp"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w3schools.com/html/html_attributes.asp"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w3schools.com/html/html5_semantic_elements.asp" TargetMode="External"/><Relationship Id="rId2" Type="http://schemas.openxmlformats.org/officeDocument/2006/relationships/hyperlink" Target="http://www.w3schools.com/html/html_blocks.asp" TargetMode="External"/><Relationship Id="rId1" Type="http://schemas.openxmlformats.org/officeDocument/2006/relationships/slideLayout" Target="../slideLayouts/slideLayout2.xml"/><Relationship Id="rId4" Type="http://schemas.openxmlformats.org/officeDocument/2006/relationships/hyperlink" Target="http://www.w3schools.com/html/html5_new_elements.asp"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www.w3schools.com/html/html_lists.asp" TargetMode="External"/><Relationship Id="rId2" Type="http://schemas.openxmlformats.org/officeDocument/2006/relationships/hyperlink" Target="http://www.w3schools.com/html/html_links.asp" TargetMode="External"/><Relationship Id="rId1" Type="http://schemas.openxmlformats.org/officeDocument/2006/relationships/slideLayout" Target="../slideLayouts/slideLayout2.xml"/><Relationship Id="rId4" Type="http://schemas.openxmlformats.org/officeDocument/2006/relationships/hyperlink" Target="http://www.w3schools.com/html/html_images.asp"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modernizr.com/download/"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w3schools.com/cssref/css_units.asp" TargetMode="External"/><Relationship Id="rId7" Type="http://schemas.openxmlformats.org/officeDocument/2006/relationships/hyperlink" Target="http://www.w3schools.com/cssref/css_colorsfull.asp"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www.w3schools.com/cssref/css_colornames.asp" TargetMode="External"/><Relationship Id="rId5" Type="http://schemas.openxmlformats.org/officeDocument/2006/relationships/hyperlink" Target="http://www.w3schools.com/cssref/css_colors.asp" TargetMode="External"/><Relationship Id="rId4" Type="http://schemas.openxmlformats.org/officeDocument/2006/relationships/hyperlink" Target="http://www.w3schools.com/cssref/css_colors_legal.asp"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hyperlink" Target="http://www.w3schools.com/cssref/tryit.asp?filename=trycss_colorhe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w3schools.com/cssref/trysel.asp"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www.w3schools.com/cssref/css_selectors.asp"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www.w3schools.com/css/css_combinators.asp"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3" Type="http://schemas.openxmlformats.org/officeDocument/2006/relationships/hyperlink" Target="http://www.w3schools.com/css/css_pseudo_classes.asp"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w3schools.com/css/css_pseudo_elements.asp"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www.w3schools.com/cssref/tryit.asp?filename=trycss_font-family"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www.w3schools.com/cssref/css_websafe_fonts.asp" TargetMode="Externa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0.xml.rels><?xml version="1.0" encoding="UTF-8" standalone="yes"?>
<Relationships xmlns="http://schemas.openxmlformats.org/package/2006/relationships"><Relationship Id="rId3" Type="http://schemas.openxmlformats.org/officeDocument/2006/relationships/hyperlink" Target="http://www.w3schools.com/cssref/pr_font_font-variant.asp"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www.w3schools.com/cssref/pr_font_font-style.asp" TargetMode="External"/><Relationship Id="rId5" Type="http://schemas.openxmlformats.org/officeDocument/2006/relationships/hyperlink" Target="http://www.w3schools.com/cssref/pr_font_weight.asp" TargetMode="External"/><Relationship Id="rId4" Type="http://schemas.openxmlformats.org/officeDocument/2006/relationships/hyperlink" Target="http://www.w3schools.com/cssref/tryit.asp?filename=trycss_font-style"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www.w3schools.com/cssref/pr_text_text-align.asp" TargetMode="External"/><Relationship Id="rId3" Type="http://schemas.openxmlformats.org/officeDocument/2006/relationships/hyperlink" Target="http://www.w3schools.com/cssref/pr_text_text-indent.asp" TargetMode="External"/><Relationship Id="rId7" Type="http://schemas.openxmlformats.org/officeDocument/2006/relationships/hyperlink" Target="http://www.w3schools.com/cssref/tryit.asp?filename=trycss_vertical-align"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6" Type="http://schemas.openxmlformats.org/officeDocument/2006/relationships/hyperlink" Target="http://www.w3schools.com/cssref/tryit.asp?filename=trycss_text-indent" TargetMode="External"/><Relationship Id="rId5" Type="http://schemas.openxmlformats.org/officeDocument/2006/relationships/hyperlink" Target="http://www.w3schools.com/cssref/tryit.asp?filename=trycss_text-align" TargetMode="External"/><Relationship Id="rId4" Type="http://schemas.openxmlformats.org/officeDocument/2006/relationships/hyperlink" Target="http://www.w3schools.com/cssref/pr_pos_vertical-align.asp"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www.w3schools.com/cssref/tryit.asp?filename=trycss3_text-shadow" TargetMode="External"/><Relationship Id="rId3" Type="http://schemas.openxmlformats.org/officeDocument/2006/relationships/hyperlink" Target="http://www.w3schools.com/cssref/pr_text_text-transform.asp" TargetMode="External"/><Relationship Id="rId7" Type="http://schemas.openxmlformats.org/officeDocument/2006/relationships/hyperlink" Target="http://www.w3schools.com/cssref/tryit.asp?filename=trycss_text-decoration"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hyperlink" Target="http://www.w3schools.com/cssref/tryit.asp?filename=trycss_text-transform" TargetMode="External"/><Relationship Id="rId5" Type="http://schemas.openxmlformats.org/officeDocument/2006/relationships/hyperlink" Target="http://www.w3schools.com/cssref/css3_pr_text-shadow.asp" TargetMode="External"/><Relationship Id="rId4" Type="http://schemas.openxmlformats.org/officeDocument/2006/relationships/hyperlink" Target="http://www.w3schools.com/cssref/pr_text_text-decoration.asp" TargetMode="External"/></Relationships>
</file>

<file path=ppt/slides/_rels/slide53.xml.rels><?xml version="1.0" encoding="UTF-8" standalone="yes"?>
<Relationships xmlns="http://schemas.openxmlformats.org/package/2006/relationships"><Relationship Id="rId3" Type="http://schemas.openxmlformats.org/officeDocument/2006/relationships/hyperlink" Target="http://www.w3schools.com/cssref/tryit.asp?filename=trycss_float"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www.w3schools.com/cssref/pr_class_float.asp"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hyperlink" Target="http://www.w3schools.com/html/html_intro.asp" TargetMode="Externa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190500" y="2371114"/>
            <a:ext cx="8572500" cy="1143000"/>
          </a:xfrm>
        </p:spPr>
        <p:txBody>
          <a:bodyPr>
            <a:normAutofit fontScale="92500" lnSpcReduction="10000"/>
          </a:bodyPr>
          <a:lstStyle/>
          <a:p>
            <a:pPr>
              <a:defRPr/>
            </a:pPr>
            <a:r>
              <a:rPr lang="en-US" sz="1800" dirty="0">
                <a:effectLst>
                  <a:outerShdw blurRad="38100" dist="38100" dir="2700000" algn="tl">
                    <a:srgbClr val="000000">
                      <a:alpha val="43137"/>
                    </a:srgbClr>
                  </a:outerShdw>
                </a:effectLst>
              </a:rPr>
              <a:t>Session II</a:t>
            </a:r>
          </a:p>
          <a:p>
            <a:pPr>
              <a:defRPr/>
            </a:pPr>
            <a:r>
              <a:rPr lang="en-US" sz="1800" dirty="0">
                <a:effectLst>
                  <a:outerShdw blurRad="38100" dist="38100" dir="2700000" algn="tl">
                    <a:srgbClr val="000000">
                      <a:alpha val="43137"/>
                    </a:srgbClr>
                  </a:outerShdw>
                </a:effectLst>
              </a:rPr>
              <a:t>Chapter 2 - How to Code, Test and Validate a Web </a:t>
            </a:r>
            <a:r>
              <a:rPr lang="en-US" sz="1800" dirty="0"/>
              <a:t>Page</a:t>
            </a:r>
            <a:br>
              <a:rPr lang="en-US" sz="1800" dirty="0"/>
            </a:br>
            <a:r>
              <a:rPr lang="en-US" sz="1800" dirty="0"/>
              <a:t>Chapter 3 - How to Use HTML to Structure a Web Page</a:t>
            </a:r>
            <a:br>
              <a:rPr lang="en-US" sz="1800" dirty="0"/>
            </a:br>
            <a:r>
              <a:rPr lang="en-US" sz="1800" dirty="0"/>
              <a:t>Chapter 4 - How to use CSS to Format the Elements of a Web Page</a:t>
            </a:r>
          </a:p>
          <a:p>
            <a:pPr>
              <a:defRPr/>
            </a:pPr>
            <a:endParaRPr lang="en-US" sz="1800" dirty="0">
              <a:effectLst>
                <a:outerShdw blurRad="38100" dist="38100" dir="2700000" algn="tl">
                  <a:srgbClr val="000000">
                    <a:alpha val="43137"/>
                  </a:srgbClr>
                </a:outerShdw>
              </a:effectLst>
            </a:endParaRPr>
          </a:p>
        </p:txBody>
      </p:sp>
      <p:sp>
        <p:nvSpPr>
          <p:cNvPr id="2054" name="Rectangle 6"/>
          <p:cNvSpPr>
            <a:spLocks noGrp="1" noChangeArrowheads="1"/>
          </p:cNvSpPr>
          <p:nvPr>
            <p:ph type="title"/>
          </p:nvPr>
        </p:nvSpPr>
        <p:spPr>
          <a:xfrm>
            <a:off x="31459" y="835054"/>
            <a:ext cx="8731541" cy="762000"/>
          </a:xfrm>
        </p:spPr>
        <p:txBody>
          <a:bodyPr/>
          <a:lstStyle/>
          <a:p>
            <a:pPr>
              <a:defRPr/>
            </a:pPr>
            <a:r>
              <a:rPr lang="en-US" sz="5400" dirty="0"/>
              <a:t>HTML5</a:t>
            </a:r>
          </a:p>
        </p:txBody>
      </p:sp>
      <p:sp>
        <p:nvSpPr>
          <p:cNvPr id="4" name="Rectangle 3">
            <a:extLst>
              <a:ext uri="{FF2B5EF4-FFF2-40B4-BE49-F238E27FC236}">
                <a16:creationId xmlns:a16="http://schemas.microsoft.com/office/drawing/2014/main" id="{8F68E5F8-F302-4133-BFFE-B36130866F3C}"/>
              </a:ext>
            </a:extLst>
          </p:cNvPr>
          <p:cNvSpPr txBox="1">
            <a:spLocks noChangeArrowheads="1"/>
          </p:cNvSpPr>
          <p:nvPr/>
        </p:nvSpPr>
        <p:spPr>
          <a:xfrm>
            <a:off x="567578" y="3486150"/>
            <a:ext cx="8195422" cy="914400"/>
          </a:xfrm>
          <a:prstGeom prst="rect">
            <a:avLst/>
          </a:prstGeom>
        </p:spPr>
        <p:txBody>
          <a:bodyPr vert="horz" lIns="0" rIns="18288" anchor="b">
            <a:normAutofit fontScale="77500" lnSpcReduction="20000"/>
          </a:bodyPr>
          <a:lstStyle>
            <a:lvl1pPr marL="0" marR="45720" indent="0" algn="r" rtl="0" eaLnBrk="1" latinLnBrk="0" hangingPunct="1">
              <a:spcBef>
                <a:spcPct val="20000"/>
              </a:spcBef>
              <a:buClr>
                <a:schemeClr val="accent3"/>
              </a:buClr>
              <a:buSzPct val="95000"/>
              <a:buFont typeface="Wingdings 2"/>
              <a:buNone/>
              <a:defRPr kumimoji="0" sz="2600" b="1" kern="1200">
                <a:solidFill>
                  <a:schemeClr val="tx1"/>
                </a:solidFill>
                <a:effectLst>
                  <a:outerShdw blurRad="38100" dist="38100" dir="2700000" algn="tl">
                    <a:srgbClr val="000000">
                      <a:alpha val="43137"/>
                    </a:srgbClr>
                  </a:outerShdw>
                </a:effectLst>
                <a:latin typeface="+mj-lt"/>
                <a:ea typeface="Verdana" panose="020B0604030504040204" pitchFamily="34" charset="0"/>
                <a:cs typeface="Verdana" panose="020B0604030504040204" pitchFamily="34" charset="0"/>
              </a:defRPr>
            </a:lvl1pPr>
            <a:lvl2pPr marL="457200" indent="0" algn="ctr" rtl="0" eaLnBrk="1" latinLnBrk="0" hangingPunct="1">
              <a:spcBef>
                <a:spcPct val="20000"/>
              </a:spcBef>
              <a:buClr>
                <a:schemeClr val="accent1"/>
              </a:buClr>
              <a:buSzPct val="85000"/>
              <a:buFont typeface="Wingdings 2"/>
              <a:buNone/>
              <a:defRPr kumimoji="0" sz="2400" b="1" kern="1200">
                <a:solidFill>
                  <a:schemeClr val="tx1"/>
                </a:solidFill>
                <a:latin typeface="+mj-lt"/>
                <a:ea typeface="Verdana" panose="020B0604030504040204" pitchFamily="34" charset="0"/>
                <a:cs typeface="Verdana" panose="020B0604030504040204" pitchFamily="34" charset="0"/>
              </a:defRPr>
            </a:lvl2pPr>
            <a:lvl3pPr marL="914400" indent="0" algn="ctr" rtl="0" eaLnBrk="1" latinLnBrk="0" hangingPunct="1">
              <a:spcBef>
                <a:spcPct val="20000"/>
              </a:spcBef>
              <a:buClr>
                <a:schemeClr val="accent2"/>
              </a:buClr>
              <a:buSzPct val="70000"/>
              <a:buFont typeface="Wingdings 2"/>
              <a:buNone/>
              <a:defRPr kumimoji="0" sz="2100" b="1" kern="1200">
                <a:solidFill>
                  <a:schemeClr val="tx1"/>
                </a:solidFill>
                <a:latin typeface="+mj-lt"/>
                <a:ea typeface="Verdana" panose="020B0604030504040204" pitchFamily="34" charset="0"/>
                <a:cs typeface="Verdana" panose="020B0604030504040204" pitchFamily="34" charset="0"/>
              </a:defRPr>
            </a:lvl3pPr>
            <a:lvl4pPr marL="1371600" indent="0" algn="ctr" rtl="0" eaLnBrk="1" latinLnBrk="0" hangingPunct="1">
              <a:spcBef>
                <a:spcPct val="20000"/>
              </a:spcBef>
              <a:buClr>
                <a:schemeClr val="accent3"/>
              </a:buClr>
              <a:buSzPct val="65000"/>
              <a:buFont typeface="Wingdings 2"/>
              <a:buNone/>
              <a:defRPr kumimoji="0" sz="2000" b="1" kern="1200">
                <a:solidFill>
                  <a:schemeClr val="tx1"/>
                </a:solidFill>
                <a:latin typeface="+mj-lt"/>
                <a:ea typeface="Verdana" panose="020B0604030504040204" pitchFamily="34" charset="0"/>
                <a:cs typeface="Verdana" panose="020B0604030504040204" pitchFamily="34" charset="0"/>
              </a:defRPr>
            </a:lvl4pPr>
            <a:lvl5pPr marL="1828800" indent="0" algn="ctr" rtl="0" eaLnBrk="1" latinLnBrk="0" hangingPunct="1">
              <a:spcBef>
                <a:spcPct val="20000"/>
              </a:spcBef>
              <a:buClr>
                <a:schemeClr val="accent4"/>
              </a:buClr>
              <a:buSzPct val="65000"/>
              <a:buFont typeface="Wingdings 2"/>
              <a:buNone/>
              <a:defRPr kumimoji="0" sz="2000" b="1" kern="1200">
                <a:solidFill>
                  <a:schemeClr val="tx1"/>
                </a:solidFill>
                <a:latin typeface="+mj-lt"/>
                <a:ea typeface="Verdana" panose="020B0604030504040204" pitchFamily="34" charset="0"/>
                <a:cs typeface="Verdana" panose="020B0604030504040204" pitchFamily="34" charset="0"/>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defRPr/>
            </a:pPr>
            <a:br>
              <a:rPr lang="en-US" sz="3600" dirty="0"/>
            </a:br>
            <a:r>
              <a:rPr lang="en-US" sz="2000" dirty="0">
                <a:hlinkClick r:id="rId3"/>
              </a:rPr>
              <a:t>www.profburnett.com</a:t>
            </a:r>
            <a:endParaRPr lang="en-US" sz="2000" dirty="0"/>
          </a:p>
          <a:p>
            <a:pPr>
              <a:defRPr/>
            </a:pPr>
            <a:r>
              <a:rPr lang="en-US" sz="2000" i="1" dirty="0">
                <a:solidFill>
                  <a:srgbClr val="FFC000"/>
                </a:solidFill>
              </a:rPr>
              <a:t>Master a Skill </a:t>
            </a:r>
            <a:r>
              <a:rPr lang="en-US" sz="2000" i="1" dirty="0"/>
              <a:t>/ </a:t>
            </a:r>
            <a:r>
              <a:rPr lang="en-US" sz="2000" i="1" dirty="0">
                <a:solidFill>
                  <a:srgbClr val="FFFF00"/>
                </a:solidFill>
              </a:rPr>
              <a:t>Learn for Life</a:t>
            </a:r>
          </a:p>
        </p:txBody>
      </p:sp>
    </p:spTree>
    <p:extLst>
      <p:ext uri="{BB962C8B-B14F-4D97-AF65-F5344CB8AC3E}">
        <p14:creationId xmlns:p14="http://schemas.microsoft.com/office/powerpoint/2010/main" val="520145261"/>
      </p:ext>
    </p:extLst>
  </p:cSld>
  <p:clrMapOvr>
    <a:masterClrMapping/>
  </p:clrMapOvr>
  <mc:AlternateContent xmlns:mc="http://schemas.openxmlformats.org/markup-compatibility/2006" xmlns:p14="http://schemas.microsoft.com/office/powerpoint/2010/main">
    <mc:Choice Requires="p14">
      <p:transition spd="med" p14:dur="700" advTm="11166">
        <p:fade/>
      </p:transition>
    </mc:Choice>
    <mc:Fallback xmlns="">
      <p:transition spd="med" advTm="11166">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28066"/>
            <a:ext cx="8229600" cy="595884"/>
          </a:xfrm>
        </p:spPr>
        <p:txBody>
          <a:bodyPr>
            <a:normAutofit fontScale="90000"/>
          </a:bodyPr>
          <a:lstStyle/>
          <a:p>
            <a:r>
              <a:rPr lang="en-US" dirty="0"/>
              <a:t>Add Comments to HTML Code</a:t>
            </a:r>
          </a:p>
        </p:txBody>
      </p:sp>
      <p:sp>
        <p:nvSpPr>
          <p:cNvPr id="3" name="Rectangle 2"/>
          <p:cNvSpPr/>
          <p:nvPr/>
        </p:nvSpPr>
        <p:spPr>
          <a:xfrm>
            <a:off x="228600" y="1234441"/>
            <a:ext cx="8263890" cy="3600986"/>
          </a:xfrm>
          <a:prstGeom prst="rect">
            <a:avLst/>
          </a:prstGeom>
        </p:spPr>
        <p:txBody>
          <a:bodyPr wrap="square">
            <a:spAutoFit/>
          </a:bodyPr>
          <a:lstStyle/>
          <a:p>
            <a:r>
              <a:rPr lang="en-US" sz="1200" b="1" dirty="0">
                <a:latin typeface="Courier New" panose="02070309020205020404" pitchFamily="49" charset="0"/>
                <a:cs typeface="Courier New" panose="02070309020205020404" pitchFamily="49" charset="0"/>
              </a:rPr>
              <a:t>&lt;!DOCTYPE html&gt;</a:t>
            </a:r>
          </a:p>
          <a:p>
            <a:r>
              <a:rPr lang="en-US" sz="1200" b="1" dirty="0">
                <a:ln>
                  <a:solidFill>
                    <a:srgbClr val="FFFF00"/>
                  </a:solidFill>
                </a:ln>
                <a:latin typeface="Courier New" panose="02070309020205020404" pitchFamily="49" charset="0"/>
                <a:cs typeface="Courier New" panose="02070309020205020404" pitchFamily="49" charset="0"/>
              </a:rPr>
              <a:t>&lt;!--</a:t>
            </a:r>
          </a:p>
          <a:p>
            <a:r>
              <a:rPr lang="en-US" sz="1200" b="1" dirty="0">
                <a:ln>
                  <a:solidFill>
                    <a:srgbClr val="FFFF00"/>
                  </a:solidFill>
                </a:ln>
                <a:latin typeface="Courier New" panose="02070309020205020404" pitchFamily="49" charset="0"/>
                <a:cs typeface="Courier New" panose="02070309020205020404" pitchFamily="49" charset="0"/>
              </a:rPr>
              <a:t>    This document displays the home page for the web site.</a:t>
            </a:r>
          </a:p>
          <a:p>
            <a:r>
              <a:rPr lang="en-US" sz="1200" b="1" dirty="0">
                <a:ln>
                  <a:solidFill>
                    <a:srgbClr val="FFFF00"/>
                  </a:solidFill>
                </a:ln>
                <a:latin typeface="Courier New" panose="02070309020205020404" pitchFamily="49" charset="0"/>
                <a:cs typeface="Courier New" panose="02070309020205020404" pitchFamily="49" charset="0"/>
              </a:rPr>
              <a:t>--&gt;</a:t>
            </a:r>
          </a:p>
          <a:p>
            <a:r>
              <a:rPr lang="en-US" sz="1200" b="1" dirty="0">
                <a:latin typeface="Courier New" panose="02070309020205020404" pitchFamily="49" charset="0"/>
                <a:cs typeface="Courier New" panose="02070309020205020404" pitchFamily="49" charset="0"/>
              </a:rPr>
              <a:t>&lt;html&gt;</a:t>
            </a:r>
          </a:p>
          <a:p>
            <a:r>
              <a:rPr lang="en-US" sz="1200" b="1" dirty="0">
                <a:latin typeface="Courier New" panose="02070309020205020404" pitchFamily="49" charset="0"/>
                <a:cs typeface="Courier New" panose="02070309020205020404" pitchFamily="49" charset="0"/>
              </a:rPr>
              <a:t>    &lt;head&gt;</a:t>
            </a:r>
          </a:p>
          <a:p>
            <a:r>
              <a:rPr lang="en-US" sz="1200" b="1" dirty="0">
                <a:latin typeface="Courier New" panose="02070309020205020404" pitchFamily="49" charset="0"/>
                <a:cs typeface="Courier New" panose="02070309020205020404" pitchFamily="49" charset="0"/>
              </a:rPr>
              <a:t>        &lt;title&gt;San Joaquin Valley Town Hall&lt;/title&gt;</a:t>
            </a:r>
          </a:p>
          <a:p>
            <a:r>
              <a:rPr lang="en-US" sz="1200" b="1" dirty="0">
                <a:latin typeface="Courier New" panose="02070309020205020404" pitchFamily="49" charset="0"/>
                <a:cs typeface="Courier New" panose="02070309020205020404" pitchFamily="49" charset="0"/>
              </a:rPr>
              <a:t>    &lt;/head&gt;</a:t>
            </a:r>
          </a:p>
          <a:p>
            <a:r>
              <a:rPr lang="en-US" sz="1200" b="1" dirty="0">
                <a:latin typeface="Courier New" panose="02070309020205020404" pitchFamily="49" charset="0"/>
                <a:cs typeface="Courier New" panose="02070309020205020404" pitchFamily="49" charset="0"/>
              </a:rPr>
              <a:t>    &lt;body&gt;</a:t>
            </a:r>
          </a:p>
          <a:p>
            <a:r>
              <a:rPr lang="en-US" sz="1200" b="1" dirty="0">
                <a:latin typeface="Courier New" panose="02070309020205020404" pitchFamily="49" charset="0"/>
                <a:cs typeface="Courier New" panose="02070309020205020404" pitchFamily="49" charset="0"/>
              </a:rPr>
              <a:t>        &lt;h1&gt;San Joaquin Valley Town Hall&lt;/h1&gt;</a:t>
            </a:r>
          </a:p>
          <a:p>
            <a:r>
              <a:rPr lang="en-US" sz="1200" b="1" dirty="0">
                <a:latin typeface="Courier New" panose="02070309020205020404" pitchFamily="49" charset="0"/>
                <a:cs typeface="Courier New" panose="02070309020205020404" pitchFamily="49" charset="0"/>
              </a:rPr>
              <a:t>        &lt;h2&gt;Bringing cutting-edge speakers to the valley</a:t>
            </a:r>
          </a:p>
          <a:p>
            <a:r>
              <a:rPr lang="en-US" sz="1200" b="1" dirty="0">
                <a:latin typeface="Courier New" panose="02070309020205020404" pitchFamily="49" charset="0"/>
                <a:cs typeface="Courier New" panose="02070309020205020404" pitchFamily="49" charset="0"/>
              </a:rPr>
              <a:t>        &lt;/h2&gt;</a:t>
            </a:r>
          </a:p>
          <a:p>
            <a:r>
              <a:rPr lang="en-US" sz="1200" b="1" dirty="0">
                <a:latin typeface="Courier New" panose="02070309020205020404" pitchFamily="49" charset="0"/>
                <a:cs typeface="Courier New" panose="02070309020205020404" pitchFamily="49" charset="0"/>
              </a:rPr>
              <a:t>    </a:t>
            </a:r>
            <a:r>
              <a:rPr lang="en-US" sz="1200" b="1" dirty="0">
                <a:ln>
                  <a:solidFill>
                    <a:srgbClr val="FFFF00"/>
                  </a:solidFill>
                </a:ln>
                <a:latin typeface="Courier New" panose="02070309020205020404" pitchFamily="49" charset="0"/>
                <a:cs typeface="Courier New" panose="02070309020205020404" pitchFamily="49" charset="0"/>
              </a:rPr>
              <a:t>&lt;!-- This comments out all of the unordered list</a:t>
            </a:r>
          </a:p>
          <a:p>
            <a:r>
              <a:rPr lang="en-US" sz="1200" b="1" dirty="0">
                <a:latin typeface="Courier New" panose="02070309020205020404" pitchFamily="49" charset="0"/>
                <a:cs typeface="Courier New" panose="02070309020205020404" pitchFamily="49" charset="0"/>
              </a:rPr>
              <a:t>        &lt;</a:t>
            </a:r>
            <a:r>
              <a:rPr lang="en-US" sz="1200" b="1" dirty="0" err="1">
                <a:latin typeface="Courier New" panose="02070309020205020404" pitchFamily="49" charset="0"/>
                <a:cs typeface="Courier New" panose="02070309020205020404" pitchFamily="49" charset="0"/>
              </a:rPr>
              <a:t>ul</a:t>
            </a:r>
            <a:r>
              <a:rPr lang="en-US" sz="1200" b="1" dirty="0">
                <a:latin typeface="Courier New" panose="02070309020205020404" pitchFamily="49" charset="0"/>
                <a:cs typeface="Courier New" panose="02070309020205020404" pitchFamily="49" charset="0"/>
              </a:rPr>
              <a:t>&gt;</a:t>
            </a:r>
          </a:p>
          <a:p>
            <a:r>
              <a:rPr lang="en-US" sz="1200" b="1" dirty="0">
                <a:latin typeface="Courier New" panose="02070309020205020404" pitchFamily="49" charset="0"/>
                <a:cs typeface="Courier New" panose="02070309020205020404" pitchFamily="49" charset="0"/>
              </a:rPr>
              <a:t>            &lt;li&gt;October 19, 2011: Jeffrey </a:t>
            </a:r>
            <a:r>
              <a:rPr lang="en-US" sz="1200" b="1" dirty="0" err="1">
                <a:latin typeface="Courier New" panose="02070309020205020404" pitchFamily="49" charset="0"/>
                <a:cs typeface="Courier New" panose="02070309020205020404" pitchFamily="49" charset="0"/>
              </a:rPr>
              <a:t>Toobin</a:t>
            </a:r>
            <a:r>
              <a:rPr lang="en-US" sz="1200" b="1" dirty="0">
                <a:latin typeface="Courier New" panose="02070309020205020404" pitchFamily="49" charset="0"/>
                <a:cs typeface="Courier New" panose="02070309020205020404" pitchFamily="49" charset="0"/>
              </a:rPr>
              <a:t>&lt;/li&gt;</a:t>
            </a:r>
          </a:p>
          <a:p>
            <a:r>
              <a:rPr lang="en-US" sz="1200" b="1" dirty="0">
                <a:latin typeface="Courier New" panose="02070309020205020404" pitchFamily="49" charset="0"/>
                <a:cs typeface="Courier New" panose="02070309020205020404" pitchFamily="49" charset="0"/>
              </a:rPr>
              <a:t>            &lt;li&gt;November 16, 2011: Andrew Ross </a:t>
            </a:r>
            <a:r>
              <a:rPr lang="en-US" sz="1200" b="1" dirty="0" err="1">
                <a:latin typeface="Courier New" panose="02070309020205020404" pitchFamily="49" charset="0"/>
                <a:cs typeface="Courier New" panose="02070309020205020404" pitchFamily="49" charset="0"/>
              </a:rPr>
              <a:t>Sorkin</a:t>
            </a:r>
            <a:r>
              <a:rPr lang="en-US" sz="1200" b="1" dirty="0">
                <a:latin typeface="Courier New" panose="02070309020205020404" pitchFamily="49" charset="0"/>
                <a:cs typeface="Courier New" panose="02070309020205020404" pitchFamily="49" charset="0"/>
              </a:rPr>
              <a:t>&lt;/li&gt;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&lt;/</a:t>
            </a:r>
            <a:r>
              <a:rPr lang="en-US" sz="1200" b="1" dirty="0" err="1">
                <a:latin typeface="Courier New" panose="02070309020205020404" pitchFamily="49" charset="0"/>
                <a:cs typeface="Courier New" panose="02070309020205020404" pitchFamily="49" charset="0"/>
              </a:rPr>
              <a:t>ul</a:t>
            </a:r>
            <a:r>
              <a:rPr lang="en-US" sz="1200" b="1" dirty="0">
                <a:latin typeface="Courier New" panose="02070309020205020404" pitchFamily="49" charset="0"/>
                <a:cs typeface="Courier New" panose="02070309020205020404" pitchFamily="49" charset="0"/>
              </a:rPr>
              <a:t>&gt;</a:t>
            </a:r>
          </a:p>
          <a:p>
            <a:r>
              <a:rPr lang="en-US" sz="1200" b="1" dirty="0">
                <a:latin typeface="Courier New" panose="02070309020205020404" pitchFamily="49" charset="0"/>
                <a:cs typeface="Courier New" panose="02070309020205020404" pitchFamily="49" charset="0"/>
              </a:rPr>
              <a:t>    </a:t>
            </a:r>
            <a:r>
              <a:rPr lang="en-US" sz="1200" b="1" dirty="0">
                <a:ln>
                  <a:solidFill>
                    <a:srgbClr val="FFFF00"/>
                  </a:solidFill>
                </a:ln>
                <a:latin typeface="Courier New" panose="02070309020205020404" pitchFamily="49" charset="0"/>
                <a:cs typeface="Courier New" panose="02070309020205020404" pitchFamily="49" charset="0"/>
              </a:rPr>
              <a:t>The code after the end of this comment is active --&gt;</a:t>
            </a:r>
          </a:p>
        </p:txBody>
      </p:sp>
      <p:sp>
        <p:nvSpPr>
          <p:cNvPr id="5" name="Date Placeholder 4"/>
          <p:cNvSpPr>
            <a:spLocks noGrp="1"/>
          </p:cNvSpPr>
          <p:nvPr>
            <p:ph type="dt" sz="half" idx="10"/>
          </p:nvPr>
        </p:nvSpPr>
        <p:spPr/>
        <p:txBody>
          <a:bodyPr/>
          <a:lstStyle/>
          <a:p>
            <a:fld id="{FCDE6BF3-0647-400C-BA17-ECA07C9E5ABC}" type="datetime1">
              <a:rPr lang="en-US" smtClean="0"/>
              <a:t>1/14/2018</a:t>
            </a:fld>
            <a:endParaRPr lang="en-US"/>
          </a:p>
        </p:txBody>
      </p:sp>
      <p:sp>
        <p:nvSpPr>
          <p:cNvPr id="6" name="Footer Placeholder 5"/>
          <p:cNvSpPr>
            <a:spLocks noGrp="1"/>
          </p:cNvSpPr>
          <p:nvPr>
            <p:ph type="ftr" sz="quarter" idx="11"/>
          </p:nvPr>
        </p:nvSpPr>
        <p:spPr/>
        <p:txBody>
          <a:bodyPr/>
          <a:lstStyle/>
          <a:p>
            <a:r>
              <a:rPr lang="en-US"/>
              <a:t>Copyright © 2007 - 2018 Carl M. Burnett</a:t>
            </a:r>
          </a:p>
        </p:txBody>
      </p:sp>
      <p:sp>
        <p:nvSpPr>
          <p:cNvPr id="8" name="Slide Number Placeholder 7"/>
          <p:cNvSpPr>
            <a:spLocks noGrp="1"/>
          </p:cNvSpPr>
          <p:nvPr>
            <p:ph type="sldNum" sz="quarter" idx="12"/>
          </p:nvPr>
        </p:nvSpPr>
        <p:spPr/>
        <p:txBody>
          <a:bodyPr/>
          <a:lstStyle/>
          <a:p>
            <a:fld id="{3D46CBA2-ECE5-4BE9-B546-6761E0E67089}" type="slidenum">
              <a:rPr lang="en-US" smtClean="0"/>
              <a:t>10</a:t>
            </a:fld>
            <a:endParaRPr lang="en-US"/>
          </a:p>
        </p:txBody>
      </p:sp>
    </p:spTree>
    <p:custDataLst>
      <p:tags r:id="rId1"/>
    </p:custDataLst>
    <p:extLst>
      <p:ext uri="{BB962C8B-B14F-4D97-AF65-F5344CB8AC3E}">
        <p14:creationId xmlns:p14="http://schemas.microsoft.com/office/powerpoint/2010/main" val="357782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effectLst/>
              </a:rPr>
              <a:t>Coding Recommendations for HTML5</a:t>
            </a:r>
            <a:endParaRPr lang="en-US" sz="4000" dirty="0"/>
          </a:p>
        </p:txBody>
      </p:sp>
      <p:sp>
        <p:nvSpPr>
          <p:cNvPr id="3" name="Content Placeholder 2"/>
          <p:cNvSpPr>
            <a:spLocks noGrp="1"/>
          </p:cNvSpPr>
          <p:nvPr>
            <p:ph idx="1"/>
          </p:nvPr>
        </p:nvSpPr>
        <p:spPr/>
        <p:txBody>
          <a:bodyPr/>
          <a:lstStyle/>
          <a:p>
            <a:pPr lvl="0"/>
            <a:r>
              <a:rPr lang="en-US" sz="1600" dirty="0"/>
              <a:t>Use lowercase </a:t>
            </a:r>
          </a:p>
          <a:p>
            <a:pPr lvl="0"/>
            <a:r>
              <a:rPr lang="en-US" sz="1600" dirty="0"/>
              <a:t>HTML attribute consists name, an equals sign (=), and value.</a:t>
            </a:r>
          </a:p>
          <a:p>
            <a:pPr lvl="0"/>
            <a:r>
              <a:rPr lang="en-US" sz="1600" dirty="0"/>
              <a:t>Attribute values don’t have to be enclosed in quotes if they don’t contain spaces.</a:t>
            </a:r>
          </a:p>
          <a:p>
            <a:pPr lvl="0"/>
            <a:r>
              <a:rPr lang="en-US" sz="1600" dirty="0"/>
              <a:t>Attribute values must be enclosed in single ‘ ’ or double quotes “ ” if they contain one or more spaces, but you can’t mix the type of quotation mark used for a single value.</a:t>
            </a:r>
          </a:p>
          <a:p>
            <a:pPr lvl="0"/>
            <a:r>
              <a:rPr lang="en-US" sz="1600" dirty="0"/>
              <a:t>Boolean attributes can be coded as just the attribute name. </a:t>
            </a:r>
          </a:p>
          <a:p>
            <a:pPr lvl="0"/>
            <a:r>
              <a:rPr lang="en-US" sz="1600" dirty="0"/>
              <a:t>Code multiple attributes, separate each attribute with a space.</a:t>
            </a:r>
          </a:p>
          <a:p>
            <a:r>
              <a:rPr lang="en-US" sz="1600" dirty="0"/>
              <a:t>For consistency, enclose all attribute values in double quotes.</a:t>
            </a:r>
          </a:p>
          <a:p>
            <a:pPr lvl="0"/>
            <a:r>
              <a:rPr lang="en-US" sz="1600" dirty="0"/>
              <a:t>Use whitespace to indent lines of code </a:t>
            </a:r>
          </a:p>
          <a:p>
            <a:pPr lvl="0"/>
            <a:r>
              <a:rPr lang="en-US" sz="1600" dirty="0"/>
              <a:t>Overuse of whitespace increases file size.</a:t>
            </a:r>
          </a:p>
          <a:p>
            <a:endParaRPr lang="en-US" sz="1600" dirty="0"/>
          </a:p>
          <a:p>
            <a:pPr lvl="0"/>
            <a:endParaRPr lang="en-US" sz="1600" dirty="0"/>
          </a:p>
          <a:p>
            <a:pPr lvl="0"/>
            <a:endParaRPr lang="en-US" sz="1600" dirty="0"/>
          </a:p>
          <a:p>
            <a:endParaRPr lang="en-US" sz="1600" dirty="0"/>
          </a:p>
        </p:txBody>
      </p:sp>
      <p:sp>
        <p:nvSpPr>
          <p:cNvPr id="4" name="Date Placeholder 3"/>
          <p:cNvSpPr>
            <a:spLocks noGrp="1"/>
          </p:cNvSpPr>
          <p:nvPr>
            <p:ph type="dt" sz="half" idx="10"/>
          </p:nvPr>
        </p:nvSpPr>
        <p:spPr/>
        <p:txBody>
          <a:bodyPr/>
          <a:lstStyle/>
          <a:p>
            <a:fld id="{89706065-1980-47EC-81A5-DA0B1C6F2BB7}" type="datetime1">
              <a:rPr lang="en-US" smtClean="0"/>
              <a:t>1/14/2018</a:t>
            </a:fld>
            <a:endParaRPr lang="en-US"/>
          </a:p>
        </p:txBody>
      </p:sp>
      <p:sp>
        <p:nvSpPr>
          <p:cNvPr id="5" name="Footer Placeholder 4"/>
          <p:cNvSpPr>
            <a:spLocks noGrp="1"/>
          </p:cNvSpPr>
          <p:nvPr>
            <p:ph type="ftr" sz="quarter" idx="11"/>
          </p:nvPr>
        </p:nvSpPr>
        <p:spPr/>
        <p:txBody>
          <a:bodyPr/>
          <a:lstStyle/>
          <a:p>
            <a:r>
              <a:rPr lang="en-US"/>
              <a:t>Copyright © 2007 - 2018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11</a:t>
            </a:fld>
            <a:endParaRPr lang="en-US"/>
          </a:p>
        </p:txBody>
      </p:sp>
    </p:spTree>
    <p:custDataLst>
      <p:tags r:id="rId1"/>
    </p:custDataLst>
    <p:extLst>
      <p:ext uri="{BB962C8B-B14F-4D97-AF65-F5344CB8AC3E}">
        <p14:creationId xmlns:p14="http://schemas.microsoft.com/office/powerpoint/2010/main" val="2123637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3">
                                            <p:txEl>
                                              <p:pRg st="8" end="8"/>
                                            </p:txEl>
                                          </p:spTgt>
                                        </p:tgtEl>
                                        <p:attrNameLst>
                                          <p:attrName>style.visibility</p:attrName>
                                        </p:attrNameLst>
                                      </p:cBhvr>
                                      <p:to>
                                        <p:strVal val="visible"/>
                                      </p:to>
                                    </p:set>
                                    <p:anim calcmode="lin" valueType="num">
                                      <p:cBhvr>
                                        <p:cTn id="63"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6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Common HTML Coding Errors</a:t>
            </a:r>
          </a:p>
        </p:txBody>
      </p:sp>
      <p:sp>
        <p:nvSpPr>
          <p:cNvPr id="4" name="Content Placeholder 3"/>
          <p:cNvSpPr>
            <a:spLocks noGrp="1"/>
          </p:cNvSpPr>
          <p:nvPr>
            <p:ph idx="1"/>
          </p:nvPr>
        </p:nvSpPr>
        <p:spPr/>
        <p:txBody>
          <a:bodyPr/>
          <a:lstStyle/>
          <a:p>
            <a:pPr lvl="0"/>
            <a:r>
              <a:rPr lang="en-US" dirty="0"/>
              <a:t>An opening tag without a closing tag.</a:t>
            </a:r>
          </a:p>
          <a:p>
            <a:pPr lvl="0"/>
            <a:r>
              <a:rPr lang="en-US" dirty="0"/>
              <a:t>Misspelled tag or attribute names.</a:t>
            </a:r>
          </a:p>
          <a:p>
            <a:pPr lvl="0"/>
            <a:r>
              <a:rPr lang="en-US" dirty="0"/>
              <a:t>Quotation marks that aren’t paired.</a:t>
            </a:r>
          </a:p>
          <a:p>
            <a:pPr lvl="0"/>
            <a:r>
              <a:rPr lang="en-US" dirty="0"/>
              <a:t>Incorrect file references in link, </a:t>
            </a:r>
            <a:r>
              <a:rPr lang="en-US" dirty="0" err="1"/>
              <a:t>img</a:t>
            </a:r>
            <a:r>
              <a:rPr lang="en-US" dirty="0"/>
              <a:t>, or &lt;a&gt; elements.</a:t>
            </a:r>
          </a:p>
        </p:txBody>
      </p:sp>
      <p:sp>
        <p:nvSpPr>
          <p:cNvPr id="2" name="Date Placeholder 1"/>
          <p:cNvSpPr>
            <a:spLocks noGrp="1"/>
          </p:cNvSpPr>
          <p:nvPr>
            <p:ph type="dt" sz="half" idx="10"/>
          </p:nvPr>
        </p:nvSpPr>
        <p:spPr/>
        <p:txBody>
          <a:bodyPr/>
          <a:lstStyle/>
          <a:p>
            <a:fld id="{94BC7F68-F377-42C0-B32F-B01FBD6A1230}" type="datetime1">
              <a:rPr lang="en-US" smtClean="0"/>
              <a:t>1/14/2018</a:t>
            </a:fld>
            <a:endParaRPr lang="en-US"/>
          </a:p>
        </p:txBody>
      </p:sp>
      <p:sp>
        <p:nvSpPr>
          <p:cNvPr id="5" name="Footer Placeholder 4"/>
          <p:cNvSpPr>
            <a:spLocks noGrp="1"/>
          </p:cNvSpPr>
          <p:nvPr>
            <p:ph type="ftr" sz="quarter" idx="11"/>
          </p:nvPr>
        </p:nvSpPr>
        <p:spPr/>
        <p:txBody>
          <a:bodyPr/>
          <a:lstStyle/>
          <a:p>
            <a:r>
              <a:rPr lang="en-US"/>
              <a:t>Copyright © 2007 - 2018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12</a:t>
            </a:fld>
            <a:endParaRPr lang="en-US"/>
          </a:p>
        </p:txBody>
      </p:sp>
    </p:spTree>
    <p:custDataLst>
      <p:tags r:id="rId1"/>
    </p:custDataLst>
    <p:extLst>
      <p:ext uri="{BB962C8B-B14F-4D97-AF65-F5344CB8AC3E}">
        <p14:creationId xmlns:p14="http://schemas.microsoft.com/office/powerpoint/2010/main" val="3260584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ctr"/>
          <a:lstStyle/>
          <a:p>
            <a:pPr algn="r"/>
            <a:r>
              <a:rPr lang="en-US" dirty="0"/>
              <a:t>CSS Syntax</a:t>
            </a:r>
          </a:p>
        </p:txBody>
      </p:sp>
      <p:sp>
        <p:nvSpPr>
          <p:cNvPr id="6" name="Text Placeholder 5"/>
          <p:cNvSpPr>
            <a:spLocks noGrp="1"/>
          </p:cNvSpPr>
          <p:nvPr>
            <p:ph type="body" idx="1"/>
          </p:nvPr>
        </p:nvSpPr>
        <p:spPr/>
        <p:txBody>
          <a:bodyPr/>
          <a:lstStyle/>
          <a:p>
            <a:endParaRPr lang="en-US" dirty="0"/>
          </a:p>
        </p:txBody>
      </p:sp>
      <p:sp>
        <p:nvSpPr>
          <p:cNvPr id="2" name="Date Placeholder 1"/>
          <p:cNvSpPr>
            <a:spLocks noGrp="1"/>
          </p:cNvSpPr>
          <p:nvPr>
            <p:ph type="dt" sz="half" idx="10"/>
          </p:nvPr>
        </p:nvSpPr>
        <p:spPr/>
        <p:txBody>
          <a:bodyPr/>
          <a:lstStyle/>
          <a:p>
            <a:fld id="{CDF73CD9-0B86-484C-854E-CDC441422BB7}" type="datetime1">
              <a:rPr lang="en-US" smtClean="0"/>
              <a:t>1/14/2018</a:t>
            </a:fld>
            <a:endParaRPr lang="en-US" dirty="0"/>
          </a:p>
        </p:txBody>
      </p:sp>
      <p:sp>
        <p:nvSpPr>
          <p:cNvPr id="4" name="Footer Placeholder 3"/>
          <p:cNvSpPr>
            <a:spLocks noGrp="1"/>
          </p:cNvSpPr>
          <p:nvPr>
            <p:ph type="ftr" sz="quarter" idx="11"/>
          </p:nvPr>
        </p:nvSpPr>
        <p:spPr>
          <a:prstGeom prst="rect">
            <a:avLst/>
          </a:prstGeom>
        </p:spPr>
        <p:txBody>
          <a:bodyPr/>
          <a:lstStyle/>
          <a:p>
            <a:pPr>
              <a:defRPr/>
            </a:pPr>
            <a:r>
              <a:rPr lang="en-US"/>
              <a:t>Copyright © 2007 - 2018 Carl M. Burnett</a:t>
            </a:r>
            <a:endParaRPr lang="en-US" dirty="0"/>
          </a:p>
        </p:txBody>
      </p:sp>
      <p:sp>
        <p:nvSpPr>
          <p:cNvPr id="3" name="Slide Number Placeholder 2"/>
          <p:cNvSpPr>
            <a:spLocks noGrp="1"/>
          </p:cNvSpPr>
          <p:nvPr>
            <p:ph type="sldNum" sz="quarter" idx="12"/>
          </p:nvPr>
        </p:nvSpPr>
        <p:spPr>
          <a:prstGeom prst="rect">
            <a:avLst/>
          </a:prstGeom>
        </p:spPr>
        <p:txBody>
          <a:bodyPr/>
          <a:lstStyle/>
          <a:p>
            <a:pPr>
              <a:defRPr/>
            </a:pPr>
            <a:fld id="{1AEC4552-FCE3-4759-9876-AA52C2615944}" type="slidenum">
              <a:rPr lang="en-US" smtClean="0"/>
              <a:pPr>
                <a:defRPr/>
              </a:pPr>
              <a:t>13</a:t>
            </a:fld>
            <a:endParaRPr lang="en-US" dirty="0"/>
          </a:p>
        </p:txBody>
      </p:sp>
    </p:spTree>
    <p:extLst>
      <p:ext uri="{BB962C8B-B14F-4D97-AF65-F5344CB8AC3E}">
        <p14:creationId xmlns:p14="http://schemas.microsoft.com/office/powerpoint/2010/main" val="827274021"/>
      </p:ext>
    </p:extLst>
  </p:cSld>
  <p:clrMapOvr>
    <a:masterClrMapping/>
  </p:clrMapOvr>
  <mc:AlternateContent xmlns:mc="http://schemas.openxmlformats.org/markup-compatibility/2006" xmlns:p14="http://schemas.microsoft.com/office/powerpoint/2010/main">
    <mc:Choice Requires="p14">
      <p:transition spd="med" p14:dur="700" advTm="3975">
        <p:fade/>
      </p:transition>
    </mc:Choice>
    <mc:Fallback xmlns="">
      <p:transition spd="med" advTm="3975">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CSS Syntax</a:t>
            </a:r>
          </a:p>
        </p:txBody>
      </p:sp>
      <p:sp>
        <p:nvSpPr>
          <p:cNvPr id="4" name="Date Placeholder 3"/>
          <p:cNvSpPr>
            <a:spLocks noGrp="1"/>
          </p:cNvSpPr>
          <p:nvPr>
            <p:ph type="dt" sz="half" idx="10"/>
          </p:nvPr>
        </p:nvSpPr>
        <p:spPr/>
        <p:txBody>
          <a:bodyPr/>
          <a:lstStyle/>
          <a:p>
            <a:fld id="{15E303C1-5576-46D9-B9EF-AE78B217897D}" type="datetime1">
              <a:rPr lang="en-US" sz="900" smtClean="0"/>
              <a:t>1/14/2018</a:t>
            </a:fld>
            <a:endParaRPr lang="en-US" sz="900" dirty="0"/>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14</a:t>
            </a:fld>
            <a:endParaRPr lang="en-US" dirty="0"/>
          </a:p>
        </p:txBody>
      </p:sp>
      <p:sp>
        <p:nvSpPr>
          <p:cNvPr id="9" name="TextBox 8"/>
          <p:cNvSpPr txBox="1"/>
          <p:nvPr/>
        </p:nvSpPr>
        <p:spPr>
          <a:xfrm>
            <a:off x="489249" y="1672977"/>
            <a:ext cx="7858883" cy="369332"/>
          </a:xfrm>
          <a:prstGeom prst="rect">
            <a:avLst/>
          </a:prstGeom>
          <a:noFill/>
        </p:spPr>
        <p:txBody>
          <a:bodyPr wrap="none" rtlCol="0">
            <a:spAutoFit/>
          </a:bodyPr>
          <a:lstStyle/>
          <a:p>
            <a:r>
              <a:rPr lang="en-US" b="1" dirty="0"/>
              <a:t>A CSS rule has two main parts: a selector, and one or more declarations:</a:t>
            </a:r>
          </a:p>
        </p:txBody>
      </p:sp>
      <p:grpSp>
        <p:nvGrpSpPr>
          <p:cNvPr id="3" name="Group 2"/>
          <p:cNvGrpSpPr/>
          <p:nvPr/>
        </p:nvGrpSpPr>
        <p:grpSpPr>
          <a:xfrm>
            <a:off x="893988" y="2156252"/>
            <a:ext cx="1066061" cy="784116"/>
            <a:chOff x="893988" y="2875002"/>
            <a:chExt cx="1066061" cy="1045488"/>
          </a:xfrm>
        </p:grpSpPr>
        <p:sp>
          <p:nvSpPr>
            <p:cNvPr id="7" name="Rounded Rectangle 6"/>
            <p:cNvSpPr/>
            <p:nvPr/>
          </p:nvSpPr>
          <p:spPr>
            <a:xfrm>
              <a:off x="971550" y="3303270"/>
              <a:ext cx="914400" cy="6172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ourier New" panose="02070309020205020404" pitchFamily="49" charset="0"/>
                  <a:cs typeface="Courier New" panose="02070309020205020404" pitchFamily="49" charset="0"/>
                </a:rPr>
                <a:t>h1</a:t>
              </a:r>
            </a:p>
          </p:txBody>
        </p:sp>
        <p:sp>
          <p:nvSpPr>
            <p:cNvPr id="11" name="Rectangle 10"/>
            <p:cNvSpPr/>
            <p:nvPr/>
          </p:nvSpPr>
          <p:spPr>
            <a:xfrm>
              <a:off x="893988" y="2875002"/>
              <a:ext cx="1066061" cy="492443"/>
            </a:xfrm>
            <a:prstGeom prst="rect">
              <a:avLst/>
            </a:prstGeom>
          </p:spPr>
          <p:txBody>
            <a:bodyPr wrap="none">
              <a:spAutoFit/>
            </a:bodyPr>
            <a:lstStyle/>
            <a:p>
              <a:r>
                <a:rPr lang="en-US" b="1" dirty="0"/>
                <a:t>Selector</a:t>
              </a:r>
              <a:endParaRPr lang="en-US" dirty="0"/>
            </a:p>
          </p:txBody>
        </p:sp>
      </p:grpSp>
      <p:grpSp>
        <p:nvGrpSpPr>
          <p:cNvPr id="10" name="Group 9"/>
          <p:cNvGrpSpPr/>
          <p:nvPr/>
        </p:nvGrpSpPr>
        <p:grpSpPr>
          <a:xfrm>
            <a:off x="2346960" y="2156254"/>
            <a:ext cx="4773930" cy="1284894"/>
            <a:chOff x="2346960" y="2875002"/>
            <a:chExt cx="4773930" cy="1713190"/>
          </a:xfrm>
        </p:grpSpPr>
        <p:sp>
          <p:nvSpPr>
            <p:cNvPr id="8" name="Rounded Rectangle 7"/>
            <p:cNvSpPr/>
            <p:nvPr/>
          </p:nvSpPr>
          <p:spPr>
            <a:xfrm>
              <a:off x="2346960" y="3303270"/>
              <a:ext cx="4773930" cy="6172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Courier New" panose="02070309020205020404" pitchFamily="49" charset="0"/>
                  <a:cs typeface="Courier New" panose="02070309020205020404" pitchFamily="49" charset="0"/>
                </a:rPr>
                <a:t>{</a:t>
              </a:r>
              <a:r>
                <a:rPr lang="en-US" sz="2000" b="1" dirty="0" err="1">
                  <a:solidFill>
                    <a:schemeClr val="tx1"/>
                  </a:solidFill>
                  <a:latin typeface="Courier New" panose="02070309020205020404" pitchFamily="49" charset="0"/>
                  <a:cs typeface="Courier New" panose="02070309020205020404" pitchFamily="49" charset="0"/>
                </a:rPr>
                <a:t>color:blue</a:t>
              </a:r>
              <a:r>
                <a:rPr lang="en-US" sz="2000" b="1" dirty="0">
                  <a:solidFill>
                    <a:schemeClr val="tx1"/>
                  </a:solidFill>
                  <a:latin typeface="Courier New" panose="02070309020205020404" pitchFamily="49" charset="0"/>
                  <a:cs typeface="Courier New" panose="02070309020205020404" pitchFamily="49" charset="0"/>
                </a:rPr>
                <a:t>; font-size:12px;}</a:t>
              </a:r>
            </a:p>
          </p:txBody>
        </p:sp>
        <p:sp>
          <p:nvSpPr>
            <p:cNvPr id="12" name="Rectangle 11"/>
            <p:cNvSpPr/>
            <p:nvPr/>
          </p:nvSpPr>
          <p:spPr>
            <a:xfrm>
              <a:off x="2693189" y="2875002"/>
              <a:ext cx="1474314" cy="492442"/>
            </a:xfrm>
            <a:prstGeom prst="rect">
              <a:avLst/>
            </a:prstGeom>
          </p:spPr>
          <p:txBody>
            <a:bodyPr wrap="none">
              <a:spAutoFit/>
            </a:bodyPr>
            <a:lstStyle/>
            <a:p>
              <a:r>
                <a:rPr lang="en-US" b="1" dirty="0"/>
                <a:t>Declaration</a:t>
              </a:r>
              <a:endParaRPr lang="en-US" dirty="0"/>
            </a:p>
          </p:txBody>
        </p:sp>
        <p:sp>
          <p:nvSpPr>
            <p:cNvPr id="13" name="Rectangle 12"/>
            <p:cNvSpPr/>
            <p:nvPr/>
          </p:nvSpPr>
          <p:spPr>
            <a:xfrm>
              <a:off x="4733925" y="2875002"/>
              <a:ext cx="1474314" cy="492442"/>
            </a:xfrm>
            <a:prstGeom prst="rect">
              <a:avLst/>
            </a:prstGeom>
          </p:spPr>
          <p:txBody>
            <a:bodyPr wrap="none">
              <a:spAutoFit/>
            </a:bodyPr>
            <a:lstStyle/>
            <a:p>
              <a:r>
                <a:rPr lang="en-US" b="1" dirty="0"/>
                <a:t>Declaration</a:t>
              </a:r>
              <a:endParaRPr lang="en-US" dirty="0"/>
            </a:p>
          </p:txBody>
        </p:sp>
        <p:sp>
          <p:nvSpPr>
            <p:cNvPr id="14" name="TextBox 13"/>
            <p:cNvSpPr txBox="1"/>
            <p:nvPr/>
          </p:nvSpPr>
          <p:spPr>
            <a:xfrm>
              <a:off x="2477259" y="4090154"/>
              <a:ext cx="1141403" cy="492442"/>
            </a:xfrm>
            <a:prstGeom prst="rect">
              <a:avLst/>
            </a:prstGeom>
            <a:noFill/>
          </p:spPr>
          <p:txBody>
            <a:bodyPr wrap="none" rtlCol="0">
              <a:spAutoFit/>
            </a:bodyPr>
            <a:lstStyle/>
            <a:p>
              <a:r>
                <a:rPr lang="en-US" b="1" dirty="0"/>
                <a:t>Property</a:t>
              </a:r>
            </a:p>
          </p:txBody>
        </p:sp>
        <p:sp>
          <p:nvSpPr>
            <p:cNvPr id="15" name="TextBox 14"/>
            <p:cNvSpPr txBox="1"/>
            <p:nvPr/>
          </p:nvSpPr>
          <p:spPr>
            <a:xfrm>
              <a:off x="3610903" y="4090154"/>
              <a:ext cx="787780" cy="492442"/>
            </a:xfrm>
            <a:prstGeom prst="rect">
              <a:avLst/>
            </a:prstGeom>
            <a:noFill/>
          </p:spPr>
          <p:txBody>
            <a:bodyPr wrap="none" rtlCol="0">
              <a:spAutoFit/>
            </a:bodyPr>
            <a:lstStyle/>
            <a:p>
              <a:r>
                <a:rPr lang="en-US" b="1" dirty="0"/>
                <a:t>Value</a:t>
              </a:r>
            </a:p>
          </p:txBody>
        </p:sp>
        <p:sp>
          <p:nvSpPr>
            <p:cNvPr id="16" name="TextBox 15"/>
            <p:cNvSpPr txBox="1"/>
            <p:nvPr/>
          </p:nvSpPr>
          <p:spPr>
            <a:xfrm>
              <a:off x="4733925" y="4095749"/>
              <a:ext cx="1141403" cy="492442"/>
            </a:xfrm>
            <a:prstGeom prst="rect">
              <a:avLst/>
            </a:prstGeom>
            <a:noFill/>
          </p:spPr>
          <p:txBody>
            <a:bodyPr wrap="none" rtlCol="0">
              <a:spAutoFit/>
            </a:bodyPr>
            <a:lstStyle/>
            <a:p>
              <a:r>
                <a:rPr lang="en-US" b="1" dirty="0"/>
                <a:t>Property</a:t>
              </a:r>
            </a:p>
          </p:txBody>
        </p:sp>
        <p:sp>
          <p:nvSpPr>
            <p:cNvPr id="17" name="TextBox 16"/>
            <p:cNvSpPr txBox="1"/>
            <p:nvPr/>
          </p:nvSpPr>
          <p:spPr>
            <a:xfrm>
              <a:off x="5867569" y="4095750"/>
              <a:ext cx="787780" cy="492442"/>
            </a:xfrm>
            <a:prstGeom prst="rect">
              <a:avLst/>
            </a:prstGeom>
            <a:noFill/>
          </p:spPr>
          <p:txBody>
            <a:bodyPr wrap="none" rtlCol="0">
              <a:spAutoFit/>
            </a:bodyPr>
            <a:lstStyle/>
            <a:p>
              <a:r>
                <a:rPr lang="en-US" b="1" dirty="0"/>
                <a:t>Value</a:t>
              </a:r>
            </a:p>
          </p:txBody>
        </p:sp>
        <p:cxnSp>
          <p:nvCxnSpPr>
            <p:cNvPr id="19" name="Straight Arrow Connector 18"/>
            <p:cNvCxnSpPr>
              <a:stCxn id="14" idx="0"/>
            </p:cNvCxnSpPr>
            <p:nvPr/>
          </p:nvCxnSpPr>
          <p:spPr>
            <a:xfrm flipH="1" flipV="1">
              <a:off x="3044081" y="3771901"/>
              <a:ext cx="3880" cy="318253"/>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3973721" y="3787140"/>
              <a:ext cx="0" cy="318254"/>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5285398" y="3775710"/>
              <a:ext cx="0" cy="318254"/>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6261299" y="3764280"/>
              <a:ext cx="0" cy="318254"/>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2325453105"/>
      </p:ext>
    </p:extLst>
  </p:cSld>
  <p:clrMapOvr>
    <a:masterClrMapping/>
  </p:clrMapOvr>
  <mc:AlternateContent xmlns:mc="http://schemas.openxmlformats.org/markup-compatibility/2006" xmlns:p14="http://schemas.microsoft.com/office/powerpoint/2010/main">
    <mc:Choice Requires="p14">
      <p:transition spd="med" p14:dur="700" advTm="78947">
        <p:fade/>
      </p:transition>
    </mc:Choice>
    <mc:Fallback xmlns="">
      <p:transition spd="med" advTm="78947">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Effect transition="in" filter="fade">
                                      <p:cBhvr>
                                        <p:cTn id="1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CSS Comments</a:t>
            </a:r>
          </a:p>
        </p:txBody>
      </p:sp>
      <p:sp>
        <p:nvSpPr>
          <p:cNvPr id="3" name="Content Placeholder 2"/>
          <p:cNvSpPr>
            <a:spLocks noGrp="1"/>
          </p:cNvSpPr>
          <p:nvPr>
            <p:ph idx="1"/>
          </p:nvPr>
        </p:nvSpPr>
        <p:spPr/>
        <p:txBody>
          <a:bodyPr/>
          <a:lstStyle/>
          <a:p>
            <a:r>
              <a:rPr lang="en-US" dirty="0"/>
              <a:t>A CSS comment begins with "/*", </a:t>
            </a:r>
            <a:br>
              <a:rPr lang="en-US" dirty="0"/>
            </a:br>
            <a:r>
              <a:rPr lang="en-US" dirty="0"/>
              <a:t>and ends with "*/", </a:t>
            </a:r>
          </a:p>
        </p:txBody>
      </p:sp>
      <p:sp>
        <p:nvSpPr>
          <p:cNvPr id="4" name="Date Placeholder 3"/>
          <p:cNvSpPr>
            <a:spLocks noGrp="1"/>
          </p:cNvSpPr>
          <p:nvPr>
            <p:ph type="dt" sz="half" idx="10"/>
          </p:nvPr>
        </p:nvSpPr>
        <p:spPr/>
        <p:txBody>
          <a:bodyPr/>
          <a:lstStyle/>
          <a:p>
            <a:fld id="{8E4CEBAC-9689-4E49-88E3-96C1F41F9FEB}" type="datetime1">
              <a:rPr lang="en-US" sz="900" smtClean="0"/>
              <a:t>1/14/2018</a:t>
            </a:fld>
            <a:endParaRPr lang="en-US" sz="900" dirty="0"/>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15</a:t>
            </a:fld>
            <a:endParaRPr lang="en-US" dirty="0"/>
          </a:p>
        </p:txBody>
      </p:sp>
    </p:spTree>
    <p:extLst>
      <p:ext uri="{BB962C8B-B14F-4D97-AF65-F5344CB8AC3E}">
        <p14:creationId xmlns:p14="http://schemas.microsoft.com/office/powerpoint/2010/main" val="2796689887"/>
      </p:ext>
    </p:extLst>
  </p:cSld>
  <p:clrMapOvr>
    <a:masterClrMapping/>
  </p:clrMapOvr>
  <mc:AlternateContent xmlns:mc="http://schemas.openxmlformats.org/markup-compatibility/2006" xmlns:p14="http://schemas.microsoft.com/office/powerpoint/2010/main">
    <mc:Choice Requires="p14">
      <p:transition spd="med" p14:dur="700" advTm="5398">
        <p:fade/>
      </p:transition>
    </mc:Choice>
    <mc:Fallback xmlns="">
      <p:transition spd="med" advTm="5398">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61950"/>
            <a:ext cx="8229600" cy="609600"/>
          </a:xfrm>
        </p:spPr>
        <p:txBody>
          <a:bodyPr>
            <a:normAutofit fontScale="90000"/>
          </a:bodyPr>
          <a:lstStyle/>
          <a:p>
            <a:r>
              <a:rPr lang="en-US" dirty="0"/>
              <a:t>CSS Document with Comments</a:t>
            </a:r>
          </a:p>
        </p:txBody>
      </p:sp>
      <p:sp>
        <p:nvSpPr>
          <p:cNvPr id="2" name="Rectangle 1"/>
          <p:cNvSpPr/>
          <p:nvPr/>
        </p:nvSpPr>
        <p:spPr>
          <a:xfrm>
            <a:off x="548640" y="1004996"/>
            <a:ext cx="8046720" cy="3970318"/>
          </a:xfrm>
          <a:prstGeom prst="rect">
            <a:avLst/>
          </a:prstGeom>
          <a:effectLst/>
        </p:spPr>
        <p:txBody>
          <a:bodyPr wrap="square">
            <a:spAutoFit/>
          </a:bodyPr>
          <a:lstStyle/>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Description: Primary style sheet for valleytownhall.com</a:t>
            </a:r>
          </a:p>
          <a:p>
            <a:r>
              <a:rPr lang="en-US" sz="1200" b="1" dirty="0">
                <a:latin typeface="Courier New" panose="02070309020205020404" pitchFamily="49" charset="0"/>
                <a:cs typeface="Courier New" panose="02070309020205020404" pitchFamily="49" charset="0"/>
              </a:rPr>
              <a:t>* Author:      Anne Boehm</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Adjust the styles for the body */</a:t>
            </a:r>
          </a:p>
          <a:p>
            <a:r>
              <a:rPr lang="en-US" sz="1200" b="1" dirty="0">
                <a:latin typeface="Courier New" panose="02070309020205020404" pitchFamily="49" charset="0"/>
                <a:cs typeface="Courier New" panose="02070309020205020404" pitchFamily="49" charset="0"/>
              </a:rPr>
              <a:t>body {</a:t>
            </a:r>
          </a:p>
          <a:p>
            <a:r>
              <a:rPr lang="en-US" sz="1200" b="1" dirty="0">
                <a:latin typeface="Courier New" panose="02070309020205020404" pitchFamily="49" charset="0"/>
                <a:cs typeface="Courier New" panose="02070309020205020404" pitchFamily="49" charset="0"/>
              </a:rPr>
              <a:t>    background-color: #FACD8A;    /* a shade of orange */</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Adjust the styles for the headings */</a:t>
            </a:r>
          </a:p>
          <a:p>
            <a:r>
              <a:rPr lang="en-US" sz="1200" b="1" dirty="0">
                <a:latin typeface="Courier New" panose="02070309020205020404" pitchFamily="49" charset="0"/>
                <a:cs typeface="Courier New" panose="02070309020205020404" pitchFamily="49" charset="0"/>
              </a:rPr>
              <a:t>h1 {</a:t>
            </a:r>
          </a:p>
          <a:p>
            <a:r>
              <a:rPr lang="en-US" sz="1200" b="1" dirty="0">
                <a:latin typeface="Courier New" panose="02070309020205020404" pitchFamily="49" charset="0"/>
                <a:cs typeface="Courier New" panose="02070309020205020404" pitchFamily="49" charset="0"/>
              </a:rPr>
              <a:t>    color: #363636;</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h2 {</a:t>
            </a:r>
          </a:p>
          <a:p>
            <a:r>
              <a:rPr lang="en-US" sz="1200" b="1" dirty="0">
                <a:latin typeface="Courier New" panose="02070309020205020404" pitchFamily="49" charset="0"/>
                <a:cs typeface="Courier New" panose="02070309020205020404" pitchFamily="49" charset="0"/>
              </a:rPr>
              <a:t>    font-style: italic;</a:t>
            </a:r>
          </a:p>
          <a:p>
            <a:r>
              <a:rPr lang="en-US" sz="1200" b="1" dirty="0">
                <a:latin typeface="Courier New" panose="02070309020205020404" pitchFamily="49" charset="0"/>
                <a:cs typeface="Courier New" panose="02070309020205020404" pitchFamily="49" charset="0"/>
              </a:rPr>
              <a:t>    border-bottom: 3px solid #EF9C00; /* bottom border */</a:t>
            </a:r>
          </a:p>
          <a:p>
            <a:r>
              <a:rPr lang="en-US" sz="1200" b="1" dirty="0">
                <a:latin typeface="Courier New" panose="02070309020205020404" pitchFamily="49" charset="0"/>
                <a:cs typeface="Courier New" panose="02070309020205020404" pitchFamily="49" charset="0"/>
              </a:rPr>
              <a:t>}</a:t>
            </a:r>
          </a:p>
          <a:p>
            <a:r>
              <a:rPr lang="en-US" sz="1200" b="1" dirty="0">
                <a:latin typeface="Courier New" panose="02070309020205020404" pitchFamily="49" charset="0"/>
                <a:cs typeface="Courier New" panose="02070309020205020404" pitchFamily="49" charset="0"/>
              </a:rPr>
              <a:t>/* Adjust the styles for the unordered list */</a:t>
            </a:r>
          </a:p>
          <a:p>
            <a:r>
              <a:rPr lang="en-US" sz="1200" b="1" dirty="0" err="1">
                <a:latin typeface="Courier New" panose="02070309020205020404" pitchFamily="49" charset="0"/>
                <a:cs typeface="Courier New" panose="02070309020205020404" pitchFamily="49" charset="0"/>
              </a:rPr>
              <a:t>ul</a:t>
            </a:r>
            <a:r>
              <a:rPr lang="en-US" sz="1200" b="1" dirty="0">
                <a:latin typeface="Courier New" panose="02070309020205020404" pitchFamily="49" charset="0"/>
                <a:cs typeface="Courier New" panose="02070309020205020404" pitchFamily="49" charset="0"/>
              </a:rPr>
              <a:t> {</a:t>
            </a:r>
          </a:p>
          <a:p>
            <a:r>
              <a:rPr lang="en-US" sz="1200" b="1" dirty="0">
                <a:latin typeface="Courier New" panose="02070309020205020404" pitchFamily="49" charset="0"/>
                <a:cs typeface="Courier New" panose="02070309020205020404" pitchFamily="49" charset="0"/>
              </a:rPr>
              <a:t>    list-style-type: square;   /* Change the bullets */</a:t>
            </a:r>
          </a:p>
          <a:p>
            <a:r>
              <a:rPr lang="en-US" sz="1200" b="1" dirty="0">
                <a:latin typeface="Courier New" panose="02070309020205020404" pitchFamily="49" charset="0"/>
                <a:cs typeface="Courier New" panose="02070309020205020404" pitchFamily="49" charset="0"/>
              </a:rPr>
              <a:t>}</a:t>
            </a:r>
          </a:p>
        </p:txBody>
      </p:sp>
      <p:sp>
        <p:nvSpPr>
          <p:cNvPr id="4" name="Rectangle 3"/>
          <p:cNvSpPr/>
          <p:nvPr/>
        </p:nvSpPr>
        <p:spPr>
          <a:xfrm>
            <a:off x="548641" y="1733550"/>
            <a:ext cx="3434885" cy="247499"/>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8"/>
          <p:cNvSpPr/>
          <p:nvPr/>
        </p:nvSpPr>
        <p:spPr>
          <a:xfrm>
            <a:off x="3685904" y="2114550"/>
            <a:ext cx="2307491" cy="247499"/>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0" name="Rectangle 9"/>
          <p:cNvSpPr/>
          <p:nvPr/>
        </p:nvSpPr>
        <p:spPr>
          <a:xfrm>
            <a:off x="548640" y="2647950"/>
            <a:ext cx="3815130" cy="247499"/>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Rectangle 10"/>
          <p:cNvSpPr/>
          <p:nvPr/>
        </p:nvSpPr>
        <p:spPr>
          <a:xfrm>
            <a:off x="4067519" y="3719072"/>
            <a:ext cx="1907565" cy="247499"/>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2" name="Rectangle 11"/>
          <p:cNvSpPr/>
          <p:nvPr/>
        </p:nvSpPr>
        <p:spPr>
          <a:xfrm>
            <a:off x="548640" y="4071141"/>
            <a:ext cx="4472660" cy="247499"/>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Rectangle 12"/>
          <p:cNvSpPr/>
          <p:nvPr/>
        </p:nvSpPr>
        <p:spPr>
          <a:xfrm>
            <a:off x="3395049" y="4408389"/>
            <a:ext cx="2399169" cy="247499"/>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 name="Date Placeholder 5"/>
          <p:cNvSpPr>
            <a:spLocks noGrp="1"/>
          </p:cNvSpPr>
          <p:nvPr>
            <p:ph type="dt" sz="half" idx="10"/>
          </p:nvPr>
        </p:nvSpPr>
        <p:spPr/>
        <p:txBody>
          <a:bodyPr/>
          <a:lstStyle/>
          <a:p>
            <a:fld id="{9A5653B6-4156-4FF6-894F-2607D7928D0D}" type="datetime1">
              <a:rPr lang="en-US" smtClean="0"/>
              <a:t>1/14/2018</a:t>
            </a:fld>
            <a:endParaRPr lang="en-US"/>
          </a:p>
        </p:txBody>
      </p:sp>
      <p:sp>
        <p:nvSpPr>
          <p:cNvPr id="8" name="Footer Placeholder 7"/>
          <p:cNvSpPr>
            <a:spLocks noGrp="1"/>
          </p:cNvSpPr>
          <p:nvPr>
            <p:ph type="ftr" sz="quarter" idx="11"/>
          </p:nvPr>
        </p:nvSpPr>
        <p:spPr/>
        <p:txBody>
          <a:bodyPr/>
          <a:lstStyle/>
          <a:p>
            <a:r>
              <a:rPr lang="en-US"/>
              <a:t>Copyright © 2007 - 2018 Carl M. Burnett</a:t>
            </a:r>
          </a:p>
        </p:txBody>
      </p:sp>
      <p:sp>
        <p:nvSpPr>
          <p:cNvPr id="14" name="Slide Number Placeholder 13"/>
          <p:cNvSpPr>
            <a:spLocks noGrp="1"/>
          </p:cNvSpPr>
          <p:nvPr>
            <p:ph type="sldNum" sz="quarter" idx="12"/>
          </p:nvPr>
        </p:nvSpPr>
        <p:spPr/>
        <p:txBody>
          <a:bodyPr/>
          <a:lstStyle/>
          <a:p>
            <a:fld id="{3D46CBA2-ECE5-4BE9-B546-6761E0E67089}" type="slidenum">
              <a:rPr lang="en-US" smtClean="0"/>
              <a:t>16</a:t>
            </a:fld>
            <a:endParaRPr lang="en-US"/>
          </a:p>
        </p:txBody>
      </p:sp>
    </p:spTree>
    <p:extLst>
      <p:ext uri="{BB962C8B-B14F-4D97-AF65-F5344CB8AC3E}">
        <p14:creationId xmlns:p14="http://schemas.microsoft.com/office/powerpoint/2010/main" val="3641652373"/>
      </p:ext>
    </p:extLst>
  </p:cSld>
  <p:clrMapOvr>
    <a:masterClrMapping/>
  </p:clrMapOvr>
  <mc:AlternateContent xmlns:mc="http://schemas.openxmlformats.org/markup-compatibility/2006" xmlns:p14="http://schemas.microsoft.com/office/powerpoint/2010/main">
    <mc:Choice Requires="p14">
      <p:transition spd="med" p14:dur="700" advTm="10695">
        <p:fade/>
      </p:transition>
    </mc:Choice>
    <mc:Fallback xmlns="">
      <p:transition spd="med" advTm="10695">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CSS rule by type, id, and class</a:t>
            </a:r>
          </a:p>
        </p:txBody>
      </p:sp>
      <p:sp>
        <p:nvSpPr>
          <p:cNvPr id="2" name="Rectangle 1"/>
          <p:cNvSpPr/>
          <p:nvPr/>
        </p:nvSpPr>
        <p:spPr>
          <a:xfrm>
            <a:off x="363416" y="1301543"/>
            <a:ext cx="4572000" cy="1107996"/>
          </a:xfrm>
          <a:prstGeom prst="rect">
            <a:avLst/>
          </a:prstGeom>
        </p:spPr>
        <p:txBody>
          <a:bodyPr>
            <a:spAutoFit/>
          </a:bodyPr>
          <a:lstStyle/>
          <a:p>
            <a:r>
              <a:rPr lang="en-US" b="1" dirty="0">
                <a:effectLst>
                  <a:outerShdw blurRad="38100" dist="38100" dir="2700000" algn="tl">
                    <a:srgbClr val="000000">
                      <a:alpha val="43137"/>
                    </a:srgbClr>
                  </a:outerShdw>
                </a:effectLst>
                <a:latin typeface="+mj-lt"/>
                <a:cs typeface="Courier New" panose="02070309020205020404" pitchFamily="49" charset="0"/>
              </a:rPr>
              <a:t>Type</a:t>
            </a:r>
            <a:endParaRPr lang="en-US" sz="1600" b="1" dirty="0">
              <a:effectLst>
                <a:outerShdw blurRad="38100" dist="38100" dir="2700000" algn="tl">
                  <a:srgbClr val="000000">
                    <a:alpha val="43137"/>
                  </a:srgbClr>
                </a:outerShdw>
              </a:effectLst>
              <a:latin typeface="+mj-lt"/>
              <a:cs typeface="Courier New" panose="02070309020205020404" pitchFamily="49" charset="0"/>
            </a:endParaRPr>
          </a:p>
          <a:p>
            <a:r>
              <a:rPr lang="en-US" sz="1600" b="1" dirty="0">
                <a:latin typeface="Courier New" panose="02070309020205020404" pitchFamily="49" charset="0"/>
                <a:cs typeface="Courier New" panose="02070309020205020404" pitchFamily="49" charset="0"/>
              </a:rPr>
              <a:t>body {</a:t>
            </a:r>
          </a:p>
          <a:p>
            <a:r>
              <a:rPr lang="en-US" sz="1600" b="1" dirty="0">
                <a:latin typeface="Courier New" panose="02070309020205020404" pitchFamily="49" charset="0"/>
                <a:cs typeface="Courier New" panose="02070309020205020404" pitchFamily="49" charset="0"/>
              </a:rPr>
              <a:t>    font-family: Arial, sans-serif; </a:t>
            </a:r>
          </a:p>
          <a:p>
            <a:r>
              <a:rPr lang="en-US" sz="1600" b="1" dirty="0">
                <a:latin typeface="Courier New" panose="02070309020205020404" pitchFamily="49" charset="0"/>
                <a:cs typeface="Courier New" panose="02070309020205020404" pitchFamily="49" charset="0"/>
              </a:rPr>
              <a:t>}</a:t>
            </a:r>
          </a:p>
        </p:txBody>
      </p:sp>
      <p:sp>
        <p:nvSpPr>
          <p:cNvPr id="8" name="Rectangle 7"/>
          <p:cNvSpPr/>
          <p:nvPr/>
        </p:nvSpPr>
        <p:spPr>
          <a:xfrm>
            <a:off x="363416" y="2360734"/>
            <a:ext cx="4572000" cy="2339102"/>
          </a:xfrm>
          <a:prstGeom prst="rect">
            <a:avLst/>
          </a:prstGeom>
        </p:spPr>
        <p:txBody>
          <a:bodyPr>
            <a:spAutoFit/>
          </a:bodyPr>
          <a:lstStyle/>
          <a:p>
            <a:r>
              <a:rPr lang="en-US" b="1" dirty="0">
                <a:effectLst>
                  <a:outerShdw blurRad="38100" dist="38100" dir="2700000" algn="tl">
                    <a:srgbClr val="000000">
                      <a:alpha val="43137"/>
                    </a:srgbClr>
                  </a:outerShdw>
                </a:effectLst>
                <a:latin typeface="+mj-lt"/>
                <a:cs typeface="Courier New" panose="02070309020205020404" pitchFamily="49" charset="0"/>
              </a:rPr>
              <a:t>ID</a:t>
            </a:r>
          </a:p>
          <a:p>
            <a:r>
              <a:rPr lang="en-US" sz="1600" b="1" dirty="0">
                <a:latin typeface="Courier New" panose="02070309020205020404" pitchFamily="49" charset="0"/>
                <a:cs typeface="Courier New" panose="02070309020205020404" pitchFamily="49" charset="0"/>
              </a:rPr>
              <a:t>#main {</a:t>
            </a:r>
          </a:p>
          <a:p>
            <a:r>
              <a:rPr lang="en-US" sz="1600" b="1" dirty="0">
                <a:latin typeface="Courier New" panose="02070309020205020404" pitchFamily="49" charset="0"/>
                <a:cs typeface="Courier New" panose="02070309020205020404" pitchFamily="49" charset="0"/>
              </a:rPr>
              <a:t>    width: 300px;</a:t>
            </a:r>
          </a:p>
          <a:p>
            <a:r>
              <a:rPr lang="en-US" sz="1600" b="1" dirty="0">
                <a:latin typeface="Courier New" panose="02070309020205020404" pitchFamily="49" charset="0"/>
                <a:cs typeface="Courier New" panose="02070309020205020404" pitchFamily="49" charset="0"/>
              </a:rPr>
              <a:t>    padding: 1em;</a:t>
            </a:r>
          </a:p>
          <a:p>
            <a:r>
              <a:rPr lang="en-US" sz="1600" b="1" dirty="0">
                <a:latin typeface="Courier New" panose="02070309020205020404" pitchFamily="49" charset="0"/>
                <a:cs typeface="Courier New" panose="02070309020205020404" pitchFamily="49" charset="0"/>
              </a:rPr>
              <a:t>}</a:t>
            </a:r>
          </a:p>
          <a:p>
            <a:r>
              <a:rPr lang="en-US" sz="1600" b="1" dirty="0">
                <a:latin typeface="Courier New" panose="02070309020205020404" pitchFamily="49" charset="0"/>
                <a:cs typeface="Courier New" panose="02070309020205020404" pitchFamily="49" charset="0"/>
              </a:rPr>
              <a:t>#copyright {</a:t>
            </a:r>
          </a:p>
          <a:p>
            <a:r>
              <a:rPr lang="en-US" sz="1600" b="1" dirty="0">
                <a:latin typeface="Courier New" panose="02070309020205020404" pitchFamily="49" charset="0"/>
                <a:cs typeface="Courier New" panose="02070309020205020404" pitchFamily="49" charset="0"/>
              </a:rPr>
              <a:t>    font-size: 75%;</a:t>
            </a:r>
          </a:p>
          <a:p>
            <a:r>
              <a:rPr lang="en-US" sz="1600" b="1" dirty="0">
                <a:latin typeface="Courier New" panose="02070309020205020404" pitchFamily="49" charset="0"/>
                <a:cs typeface="Courier New" panose="02070309020205020404" pitchFamily="49" charset="0"/>
              </a:rPr>
              <a:t>    text-align: right;</a:t>
            </a:r>
          </a:p>
          <a:p>
            <a:r>
              <a:rPr lang="en-US" sz="1600" b="1" dirty="0">
                <a:latin typeface="Courier New" panose="02070309020205020404" pitchFamily="49" charset="0"/>
                <a:cs typeface="Courier New" panose="02070309020205020404" pitchFamily="49" charset="0"/>
              </a:rPr>
              <a:t>}</a:t>
            </a:r>
          </a:p>
        </p:txBody>
      </p:sp>
      <p:sp>
        <p:nvSpPr>
          <p:cNvPr id="9" name="Rectangle 8"/>
          <p:cNvSpPr/>
          <p:nvPr/>
        </p:nvSpPr>
        <p:spPr>
          <a:xfrm>
            <a:off x="5205048" y="1301543"/>
            <a:ext cx="2684585" cy="1107996"/>
          </a:xfrm>
          <a:prstGeom prst="rect">
            <a:avLst/>
          </a:prstGeom>
        </p:spPr>
        <p:txBody>
          <a:bodyPr wrap="square">
            <a:spAutoFit/>
          </a:bodyPr>
          <a:lstStyle/>
          <a:p>
            <a:r>
              <a:rPr lang="en-US" b="1" dirty="0">
                <a:effectLst>
                  <a:outerShdw blurRad="38100" dist="38100" dir="2700000" algn="tl">
                    <a:srgbClr val="000000">
                      <a:alpha val="43137"/>
                    </a:srgbClr>
                  </a:outerShdw>
                </a:effectLst>
                <a:latin typeface="+mj-lt"/>
                <a:cs typeface="Courier New" panose="02070309020205020404" pitchFamily="49" charset="0"/>
              </a:rPr>
              <a:t>Class</a:t>
            </a:r>
          </a:p>
          <a:p>
            <a:r>
              <a:rPr lang="en-US" sz="1600" b="1" dirty="0">
                <a:latin typeface="Courier New" panose="02070309020205020404" pitchFamily="49" charset="0"/>
                <a:cs typeface="Courier New" panose="02070309020205020404" pitchFamily="49" charset="0"/>
              </a:rPr>
              <a:t>.</a:t>
            </a:r>
            <a:r>
              <a:rPr lang="en-US" sz="1600" b="1" dirty="0" err="1">
                <a:latin typeface="Courier New" panose="02070309020205020404" pitchFamily="49" charset="0"/>
                <a:cs typeface="Courier New" panose="02070309020205020404" pitchFamily="49" charset="0"/>
              </a:rPr>
              <a:t>base_color</a:t>
            </a:r>
            <a:r>
              <a:rPr lang="en-US" sz="1600" b="1" dirty="0">
                <a:latin typeface="Courier New" panose="02070309020205020404" pitchFamily="49" charset="0"/>
                <a:cs typeface="Courier New" panose="02070309020205020404" pitchFamily="49" charset="0"/>
              </a:rPr>
              <a:t> {</a:t>
            </a:r>
          </a:p>
          <a:p>
            <a:r>
              <a:rPr lang="en-US" sz="1600" b="1" dirty="0">
                <a:latin typeface="Courier New" panose="02070309020205020404" pitchFamily="49" charset="0"/>
                <a:cs typeface="Courier New" panose="02070309020205020404" pitchFamily="49" charset="0"/>
              </a:rPr>
              <a:t>    color: blue;</a:t>
            </a:r>
          </a:p>
          <a:p>
            <a:r>
              <a:rPr lang="en-US" sz="1600" b="1" dirty="0">
                <a:latin typeface="Courier New" panose="02070309020205020404" pitchFamily="49" charset="0"/>
                <a:cs typeface="Courier New" panose="02070309020205020404" pitchFamily="49" charset="0"/>
              </a:rPr>
              <a:t>}</a:t>
            </a:r>
          </a:p>
        </p:txBody>
      </p:sp>
      <p:sp>
        <p:nvSpPr>
          <p:cNvPr id="5" name="Date Placeholder 4"/>
          <p:cNvSpPr>
            <a:spLocks noGrp="1"/>
          </p:cNvSpPr>
          <p:nvPr>
            <p:ph type="dt" sz="half" idx="10"/>
          </p:nvPr>
        </p:nvSpPr>
        <p:spPr/>
        <p:txBody>
          <a:bodyPr/>
          <a:lstStyle/>
          <a:p>
            <a:fld id="{39035614-5EAF-4A93-B4D8-CB6CDA30D3AC}" type="datetime1">
              <a:rPr lang="en-US" smtClean="0"/>
              <a:t>1/14/2018</a:t>
            </a:fld>
            <a:endParaRPr lang="en-US"/>
          </a:p>
        </p:txBody>
      </p:sp>
      <p:sp>
        <p:nvSpPr>
          <p:cNvPr id="6" name="Footer Placeholder 5"/>
          <p:cNvSpPr>
            <a:spLocks noGrp="1"/>
          </p:cNvSpPr>
          <p:nvPr>
            <p:ph type="ftr" sz="quarter" idx="11"/>
          </p:nvPr>
        </p:nvSpPr>
        <p:spPr/>
        <p:txBody>
          <a:bodyPr/>
          <a:lstStyle/>
          <a:p>
            <a:r>
              <a:rPr lang="en-US"/>
              <a:t>Copyright © 2007 - 2018 Carl M. Burnett</a:t>
            </a:r>
          </a:p>
        </p:txBody>
      </p:sp>
      <p:sp>
        <p:nvSpPr>
          <p:cNvPr id="7" name="Slide Number Placeholder 6"/>
          <p:cNvSpPr>
            <a:spLocks noGrp="1"/>
          </p:cNvSpPr>
          <p:nvPr>
            <p:ph type="sldNum" sz="quarter" idx="12"/>
          </p:nvPr>
        </p:nvSpPr>
        <p:spPr/>
        <p:txBody>
          <a:bodyPr/>
          <a:lstStyle/>
          <a:p>
            <a:fld id="{3D46CBA2-ECE5-4BE9-B546-6761E0E67089}" type="slidenum">
              <a:rPr lang="en-US" smtClean="0"/>
              <a:t>17</a:t>
            </a:fld>
            <a:endParaRPr lang="en-US"/>
          </a:p>
        </p:txBody>
      </p:sp>
    </p:spTree>
    <p:custDataLst>
      <p:tags r:id="rId1"/>
    </p:custDataLst>
    <p:extLst>
      <p:ext uri="{BB962C8B-B14F-4D97-AF65-F5344CB8AC3E}">
        <p14:creationId xmlns:p14="http://schemas.microsoft.com/office/powerpoint/2010/main" val="3208107593"/>
      </p:ext>
    </p:extLst>
  </p:cSld>
  <p:clrMapOvr>
    <a:masterClrMapping/>
  </p:clrMapOvr>
  <mc:AlternateContent xmlns:mc="http://schemas.openxmlformats.org/markup-compatibility/2006" xmlns:p14="http://schemas.microsoft.com/office/powerpoint/2010/main">
    <mc:Choice Requires="p14">
      <p:transition spd="med" p14:dur="700" advTm="111092">
        <p:fade/>
      </p:transition>
    </mc:Choice>
    <mc:Fallback xmlns="">
      <p:transition spd="med" advTm="111092">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28066"/>
            <a:ext cx="8229600" cy="519684"/>
          </a:xfrm>
        </p:spPr>
        <p:txBody>
          <a:bodyPr>
            <a:normAutofit/>
          </a:bodyPr>
          <a:lstStyle/>
          <a:p>
            <a:r>
              <a:rPr lang="en-US" sz="2800" dirty="0"/>
              <a:t>Elements can be selected by type, id, or class</a:t>
            </a:r>
          </a:p>
        </p:txBody>
      </p:sp>
      <p:sp>
        <p:nvSpPr>
          <p:cNvPr id="2" name="Rectangle 1"/>
          <p:cNvSpPr/>
          <p:nvPr/>
        </p:nvSpPr>
        <p:spPr>
          <a:xfrm>
            <a:off x="304800" y="1200150"/>
            <a:ext cx="8766810" cy="3693319"/>
          </a:xfrm>
          <a:prstGeom prst="rect">
            <a:avLst/>
          </a:prstGeom>
        </p:spPr>
        <p:txBody>
          <a:bodyPr wrap="square">
            <a:spAutoFit/>
          </a:bodyPr>
          <a:lstStyle/>
          <a:p>
            <a:r>
              <a:rPr lang="en-US" b="1" dirty="0">
                <a:latin typeface="Courier New" panose="02070309020205020404" pitchFamily="49" charset="0"/>
                <a:cs typeface="Courier New" panose="02070309020205020404" pitchFamily="49" charset="0"/>
              </a:rPr>
              <a:t>&lt;body&gt;</a:t>
            </a:r>
          </a:p>
          <a:p>
            <a:r>
              <a:rPr lang="en-US" b="1" dirty="0">
                <a:latin typeface="Courier New" panose="02070309020205020404" pitchFamily="49" charset="0"/>
                <a:cs typeface="Courier New" panose="02070309020205020404" pitchFamily="49" charset="0"/>
              </a:rPr>
              <a:t>    &lt;div id="main“&gt;</a:t>
            </a:r>
          </a:p>
          <a:p>
            <a:r>
              <a:rPr lang="en-US" b="1" dirty="0">
                <a:latin typeface="Courier New" panose="02070309020205020404" pitchFamily="49" charset="0"/>
                <a:cs typeface="Courier New" panose="02070309020205020404" pitchFamily="49" charset="0"/>
              </a:rPr>
              <a:t>        &lt;h1 class="</a:t>
            </a:r>
            <a:r>
              <a:rPr lang="en-US" b="1" dirty="0" err="1">
                <a:latin typeface="Courier New" panose="02070309020205020404" pitchFamily="49" charset="0"/>
                <a:cs typeface="Courier New" panose="02070309020205020404" pitchFamily="49" charset="0"/>
              </a:rPr>
              <a:t>base_color</a:t>
            </a:r>
            <a:r>
              <a:rPr lang="en-US" b="1" dirty="0">
                <a:latin typeface="Courier New" panose="02070309020205020404" pitchFamily="49" charset="0"/>
                <a:cs typeface="Courier New" panose="02070309020205020404" pitchFamily="49" charset="0"/>
              </a:rPr>
              <a:t>"&gt;Student materials&lt;/h1&gt;</a:t>
            </a:r>
          </a:p>
          <a:p>
            <a:r>
              <a:rPr lang="en-US" b="1" dirty="0">
                <a:latin typeface="Courier New" panose="02070309020205020404" pitchFamily="49" charset="0"/>
                <a:cs typeface="Courier New" panose="02070309020205020404" pitchFamily="49" charset="0"/>
              </a:rPr>
              <a:t>        &lt;p&gt;Here are the links for the downloads:&lt;/p&gt;</a:t>
            </a:r>
          </a:p>
          <a:p>
            <a:r>
              <a:rPr lang="en-US" b="1" dirty="0">
                <a:latin typeface="Courier New" panose="02070309020205020404" pitchFamily="49" charset="0"/>
                <a:cs typeface="Courier New" panose="02070309020205020404" pitchFamily="49" charset="0"/>
              </a:rPr>
              <a:t>        &lt;</a:t>
            </a:r>
            <a:r>
              <a:rPr lang="en-US" b="1" dirty="0" err="1">
                <a:latin typeface="Courier New" panose="02070309020205020404" pitchFamily="49" charset="0"/>
                <a:cs typeface="Courier New" panose="02070309020205020404" pitchFamily="49" charset="0"/>
              </a:rPr>
              <a:t>ul</a:t>
            </a:r>
            <a:r>
              <a:rPr lang="en-US" b="1" dirty="0">
                <a:latin typeface="Courier New" panose="02070309020205020404" pitchFamily="49" charset="0"/>
                <a:cs typeface="Courier New" panose="02070309020205020404" pitchFamily="49" charset="0"/>
              </a:rPr>
              <a:t> id="links“&gt;</a:t>
            </a:r>
          </a:p>
          <a:p>
            <a:r>
              <a:rPr lang="en-US" b="1" dirty="0">
                <a:latin typeface="Courier New" panose="02070309020205020404" pitchFamily="49" charset="0"/>
                <a:cs typeface="Courier New" panose="02070309020205020404" pitchFamily="49" charset="0"/>
              </a:rPr>
              <a:t>            &lt;li&gt;&lt;a </a:t>
            </a:r>
            <a:r>
              <a:rPr lang="en-US" b="1" dirty="0" err="1">
                <a:latin typeface="Courier New" panose="02070309020205020404" pitchFamily="49" charset="0"/>
                <a:cs typeface="Courier New" panose="02070309020205020404" pitchFamily="49" charset="0"/>
              </a:rPr>
              <a:t>href</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"exercises.html"&gt;Exercises&lt;/a&gt;&lt;/li&gt;</a:t>
            </a:r>
          </a:p>
          <a:p>
            <a:r>
              <a:rPr lang="en-US" b="1" dirty="0">
                <a:latin typeface="Courier New" panose="02070309020205020404" pitchFamily="49" charset="0"/>
                <a:cs typeface="Courier New" panose="02070309020205020404" pitchFamily="49" charset="0"/>
              </a:rPr>
              <a:t>            &lt;li&gt;&lt;a </a:t>
            </a:r>
            <a:r>
              <a:rPr lang="en-US" b="1" dirty="0" err="1">
                <a:latin typeface="Courier New" panose="02070309020205020404" pitchFamily="49" charset="0"/>
                <a:cs typeface="Courier New" panose="02070309020205020404" pitchFamily="49" charset="0"/>
              </a:rPr>
              <a:t>href</a:t>
            </a:r>
            <a:r>
              <a:rPr lang="en-US" b="1" dirty="0">
                <a:latin typeface="Courier New" panose="02070309020205020404" pitchFamily="49" charset="0"/>
                <a:cs typeface="Courier New" panose="02070309020205020404" pitchFamily="49" charset="0"/>
              </a:rPr>
              <a:t>=</a:t>
            </a:r>
          </a:p>
          <a:p>
            <a:r>
              <a:rPr lang="en-US" b="1" dirty="0">
                <a:latin typeface="Courier New" panose="02070309020205020404" pitchFamily="49" charset="0"/>
                <a:cs typeface="Courier New" panose="02070309020205020404" pitchFamily="49" charset="0"/>
              </a:rPr>
              <a:t>                "solutions.html"&gt;Solutions&lt;/a&gt;&lt;/li&gt;</a:t>
            </a:r>
          </a:p>
          <a:p>
            <a:r>
              <a:rPr lang="en-US" b="1" dirty="0">
                <a:latin typeface="Courier New" panose="02070309020205020404" pitchFamily="49" charset="0"/>
                <a:cs typeface="Courier New" panose="02070309020205020404" pitchFamily="49" charset="0"/>
              </a:rPr>
              <a:t>        &lt;/</a:t>
            </a:r>
            <a:r>
              <a:rPr lang="en-US" b="1" dirty="0" err="1">
                <a:latin typeface="Courier New" panose="02070309020205020404" pitchFamily="49" charset="0"/>
                <a:cs typeface="Courier New" panose="02070309020205020404" pitchFamily="49" charset="0"/>
              </a:rPr>
              <a:t>ul</a:t>
            </a:r>
            <a:r>
              <a:rPr lang="en-US" b="1" dirty="0">
                <a:latin typeface="Courier New" panose="02070309020205020404" pitchFamily="49" charset="0"/>
                <a:cs typeface="Courier New" panose="02070309020205020404" pitchFamily="49" charset="0"/>
              </a:rPr>
              <a:t>&gt;</a:t>
            </a:r>
          </a:p>
          <a:p>
            <a:r>
              <a:rPr lang="en-US" b="1" dirty="0">
                <a:latin typeface="Courier New" panose="02070309020205020404" pitchFamily="49" charset="0"/>
                <a:cs typeface="Courier New" panose="02070309020205020404" pitchFamily="49" charset="0"/>
              </a:rPr>
              <a:t>       &lt;p id="copyright" class="</a:t>
            </a:r>
            <a:r>
              <a:rPr lang="en-US" b="1" dirty="0" err="1">
                <a:latin typeface="Courier New" panose="02070309020205020404" pitchFamily="49" charset="0"/>
                <a:cs typeface="Courier New" panose="02070309020205020404" pitchFamily="49" charset="0"/>
              </a:rPr>
              <a:t>base_color</a:t>
            </a:r>
            <a:r>
              <a:rPr lang="en-US" b="1" dirty="0">
                <a:latin typeface="Courier New" panose="02070309020205020404" pitchFamily="49" charset="0"/>
                <a:cs typeface="Courier New" panose="02070309020205020404" pitchFamily="49" charset="0"/>
              </a:rPr>
              <a:t>"&gt;Copyright 2012&lt;/p&gt;</a:t>
            </a:r>
          </a:p>
          <a:p>
            <a:r>
              <a:rPr lang="en-US" b="1" dirty="0">
                <a:latin typeface="Courier New" panose="02070309020205020404" pitchFamily="49" charset="0"/>
                <a:cs typeface="Courier New" panose="02070309020205020404" pitchFamily="49" charset="0"/>
              </a:rPr>
              <a:t>    &lt;/div&gt;</a:t>
            </a:r>
          </a:p>
          <a:p>
            <a:r>
              <a:rPr lang="en-US" b="1" dirty="0">
                <a:latin typeface="Courier New" panose="02070309020205020404" pitchFamily="49" charset="0"/>
                <a:cs typeface="Courier New" panose="02070309020205020404" pitchFamily="49" charset="0"/>
              </a:rPr>
              <a:t>&lt;/body&gt;</a:t>
            </a:r>
          </a:p>
        </p:txBody>
      </p:sp>
      <p:grpSp>
        <p:nvGrpSpPr>
          <p:cNvPr id="4" name="Group 3"/>
          <p:cNvGrpSpPr/>
          <p:nvPr/>
        </p:nvGrpSpPr>
        <p:grpSpPr>
          <a:xfrm>
            <a:off x="1600200" y="1545086"/>
            <a:ext cx="2109457" cy="2703064"/>
            <a:chOff x="1493822" y="1716762"/>
            <a:chExt cx="2109457" cy="3003405"/>
          </a:xfrm>
        </p:grpSpPr>
        <p:sp>
          <p:nvSpPr>
            <p:cNvPr id="7" name="Rectangle 6"/>
            <p:cNvSpPr/>
            <p:nvPr/>
          </p:nvSpPr>
          <p:spPr>
            <a:xfrm>
              <a:off x="1493822" y="1716762"/>
              <a:ext cx="1231272" cy="265945"/>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8" name="Rectangle 7"/>
            <p:cNvSpPr/>
            <p:nvPr/>
          </p:nvSpPr>
          <p:spPr>
            <a:xfrm>
              <a:off x="1883121" y="2564396"/>
              <a:ext cx="1410818" cy="265945"/>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9" name="Rectangle 8"/>
            <p:cNvSpPr/>
            <p:nvPr/>
          </p:nvSpPr>
          <p:spPr>
            <a:xfrm>
              <a:off x="1590391" y="4454221"/>
              <a:ext cx="2012888" cy="265946"/>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grpSp>
        <p:nvGrpSpPr>
          <p:cNvPr id="5" name="Group 4"/>
          <p:cNvGrpSpPr/>
          <p:nvPr/>
        </p:nvGrpSpPr>
        <p:grpSpPr>
          <a:xfrm>
            <a:off x="2024204" y="1828060"/>
            <a:ext cx="4257392" cy="2420090"/>
            <a:chOff x="2024203" y="2031177"/>
            <a:chExt cx="4257392" cy="2688990"/>
          </a:xfrm>
        </p:grpSpPr>
        <p:sp>
          <p:nvSpPr>
            <p:cNvPr id="10" name="Rectangle 9"/>
            <p:cNvSpPr/>
            <p:nvPr/>
          </p:nvSpPr>
          <p:spPr>
            <a:xfrm>
              <a:off x="2024203" y="2031177"/>
              <a:ext cx="2471596" cy="265944"/>
            </a:xfrm>
            <a:prstGeom prst="rect">
              <a:avLst/>
            </a:prstGeom>
            <a:solidFill>
              <a:srgbClr val="00B05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Rectangle 10"/>
            <p:cNvSpPr/>
            <p:nvPr/>
          </p:nvSpPr>
          <p:spPr>
            <a:xfrm>
              <a:off x="3809999" y="4454222"/>
              <a:ext cx="2471596" cy="265945"/>
            </a:xfrm>
            <a:prstGeom prst="rect">
              <a:avLst/>
            </a:prstGeom>
            <a:solidFill>
              <a:srgbClr val="00B05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grpSp>
      <p:sp>
        <p:nvSpPr>
          <p:cNvPr id="12" name="Date Placeholder 11"/>
          <p:cNvSpPr>
            <a:spLocks noGrp="1"/>
          </p:cNvSpPr>
          <p:nvPr>
            <p:ph type="dt" sz="half" idx="10"/>
          </p:nvPr>
        </p:nvSpPr>
        <p:spPr/>
        <p:txBody>
          <a:bodyPr/>
          <a:lstStyle/>
          <a:p>
            <a:fld id="{A6AC6638-CD67-41A1-B2C1-B463FD9767B4}" type="datetime1">
              <a:rPr lang="en-US" smtClean="0"/>
              <a:t>1/14/2018</a:t>
            </a:fld>
            <a:endParaRPr lang="en-US"/>
          </a:p>
        </p:txBody>
      </p:sp>
      <p:sp>
        <p:nvSpPr>
          <p:cNvPr id="13" name="Footer Placeholder 12"/>
          <p:cNvSpPr>
            <a:spLocks noGrp="1"/>
          </p:cNvSpPr>
          <p:nvPr>
            <p:ph type="ftr" sz="quarter" idx="11"/>
          </p:nvPr>
        </p:nvSpPr>
        <p:spPr/>
        <p:txBody>
          <a:bodyPr/>
          <a:lstStyle/>
          <a:p>
            <a:r>
              <a:rPr lang="en-US"/>
              <a:t>Copyright © 2007 - 2018 Carl M. Burnett</a:t>
            </a:r>
          </a:p>
        </p:txBody>
      </p:sp>
      <p:sp>
        <p:nvSpPr>
          <p:cNvPr id="14" name="Slide Number Placeholder 13"/>
          <p:cNvSpPr>
            <a:spLocks noGrp="1"/>
          </p:cNvSpPr>
          <p:nvPr>
            <p:ph type="sldNum" sz="quarter" idx="12"/>
          </p:nvPr>
        </p:nvSpPr>
        <p:spPr/>
        <p:txBody>
          <a:bodyPr/>
          <a:lstStyle/>
          <a:p>
            <a:fld id="{3D46CBA2-ECE5-4BE9-B546-6761E0E67089}" type="slidenum">
              <a:rPr lang="en-US" smtClean="0"/>
              <a:t>18</a:t>
            </a:fld>
            <a:endParaRPr lang="en-US"/>
          </a:p>
        </p:txBody>
      </p:sp>
    </p:spTree>
    <p:extLst>
      <p:ext uri="{BB962C8B-B14F-4D97-AF65-F5344CB8AC3E}">
        <p14:creationId xmlns:p14="http://schemas.microsoft.com/office/powerpoint/2010/main" val="3758166581"/>
      </p:ext>
    </p:extLst>
  </p:cSld>
  <p:clrMapOvr>
    <a:masterClrMapping/>
  </p:clrMapOvr>
  <mc:AlternateContent xmlns:mc="http://schemas.openxmlformats.org/markup-compatibility/2006" xmlns:p14="http://schemas.microsoft.com/office/powerpoint/2010/main">
    <mc:Choice Requires="p14">
      <p:transition spd="med" p14:dur="700" advTm="57029">
        <p:fade/>
      </p:transition>
    </mc:Choice>
    <mc:Fallback xmlns="">
      <p:transition spd="med" advTm="57029">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Common CSS Coding Errors</a:t>
            </a:r>
            <a:endParaRPr lang="en-US" dirty="0"/>
          </a:p>
        </p:txBody>
      </p:sp>
      <p:sp>
        <p:nvSpPr>
          <p:cNvPr id="4" name="Content Placeholder 3"/>
          <p:cNvSpPr>
            <a:spLocks noGrp="1"/>
          </p:cNvSpPr>
          <p:nvPr>
            <p:ph idx="1"/>
          </p:nvPr>
        </p:nvSpPr>
        <p:spPr/>
        <p:txBody>
          <a:bodyPr/>
          <a:lstStyle/>
          <a:p>
            <a:pPr lvl="0"/>
            <a:r>
              <a:rPr lang="en-US"/>
              <a:t>Braces that aren’t paired correctly.</a:t>
            </a:r>
          </a:p>
          <a:p>
            <a:pPr lvl="0"/>
            <a:r>
              <a:rPr lang="en-US"/>
              <a:t>Missing semicolons.</a:t>
            </a:r>
          </a:p>
          <a:p>
            <a:pPr lvl="0"/>
            <a:r>
              <a:rPr lang="en-US"/>
              <a:t>Misspelled property names.</a:t>
            </a:r>
          </a:p>
          <a:p>
            <a:pPr lvl="0"/>
            <a:r>
              <a:rPr lang="en-US"/>
              <a:t># or . incorrectly used.</a:t>
            </a:r>
          </a:p>
          <a:p>
            <a:pPr lvl="0"/>
            <a:r>
              <a:rPr lang="en-US"/>
              <a:t>Id or class names that don’t match the names used in the HTML.</a:t>
            </a:r>
            <a:endParaRPr lang="en-US" dirty="0"/>
          </a:p>
        </p:txBody>
      </p:sp>
      <p:sp>
        <p:nvSpPr>
          <p:cNvPr id="8" name="Date Placeholder 7"/>
          <p:cNvSpPr>
            <a:spLocks noGrp="1"/>
          </p:cNvSpPr>
          <p:nvPr>
            <p:ph type="dt" sz="half" idx="10"/>
          </p:nvPr>
        </p:nvSpPr>
        <p:spPr/>
        <p:txBody>
          <a:bodyPr/>
          <a:lstStyle/>
          <a:p>
            <a:fld id="{78D3D281-6AF3-4618-AC4C-59EACBBEBEC6}" type="datetime1">
              <a:rPr lang="en-US" smtClean="0"/>
              <a:t>1/14/2018</a:t>
            </a:fld>
            <a:endParaRPr lang="en-US"/>
          </a:p>
        </p:txBody>
      </p:sp>
      <p:sp>
        <p:nvSpPr>
          <p:cNvPr id="9" name="Footer Placeholder 8"/>
          <p:cNvSpPr>
            <a:spLocks noGrp="1"/>
          </p:cNvSpPr>
          <p:nvPr>
            <p:ph type="ftr" sz="quarter" idx="11"/>
          </p:nvPr>
        </p:nvSpPr>
        <p:spPr/>
        <p:txBody>
          <a:bodyPr/>
          <a:lstStyle/>
          <a:p>
            <a:r>
              <a:rPr lang="en-US"/>
              <a:t>Copyright © 2007 - 2018 Carl M. Burnett</a:t>
            </a:r>
          </a:p>
        </p:txBody>
      </p:sp>
      <p:sp>
        <p:nvSpPr>
          <p:cNvPr id="10" name="Slide Number Placeholder 9"/>
          <p:cNvSpPr>
            <a:spLocks noGrp="1"/>
          </p:cNvSpPr>
          <p:nvPr>
            <p:ph type="sldNum" sz="quarter" idx="12"/>
          </p:nvPr>
        </p:nvSpPr>
        <p:spPr/>
        <p:txBody>
          <a:bodyPr/>
          <a:lstStyle/>
          <a:p>
            <a:fld id="{3D46CBA2-ECE5-4BE9-B546-6761E0E67089}" type="slidenum">
              <a:rPr lang="en-US" smtClean="0"/>
              <a:t>19</a:t>
            </a:fld>
            <a:endParaRPr lang="en-US"/>
          </a:p>
        </p:txBody>
      </p:sp>
    </p:spTree>
    <p:custDataLst>
      <p:tags r:id="rId1"/>
    </p:custDataLst>
    <p:extLst>
      <p:ext uri="{BB962C8B-B14F-4D97-AF65-F5344CB8AC3E}">
        <p14:creationId xmlns:p14="http://schemas.microsoft.com/office/powerpoint/2010/main" val="393234587"/>
      </p:ext>
    </p:extLst>
  </p:cSld>
  <p:clrMapOvr>
    <a:masterClrMapping/>
  </p:clrMapOvr>
  <mc:AlternateContent xmlns:mc="http://schemas.openxmlformats.org/markup-compatibility/2006" xmlns:p14="http://schemas.microsoft.com/office/powerpoint/2010/main">
    <mc:Choice Requires="p14">
      <p:transition spd="med" p14:dur="700" advTm="49111">
        <p:fade/>
      </p:transition>
    </mc:Choice>
    <mc:Fallback xmlns="">
      <p:transition spd="med" advTm="49111">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963D6-F8E8-4965-A0A9-AF4950223778}"/>
              </a:ext>
            </a:extLst>
          </p:cNvPr>
          <p:cNvSpPr>
            <a:spLocks noGrp="1"/>
          </p:cNvSpPr>
          <p:nvPr>
            <p:ph type="title"/>
          </p:nvPr>
        </p:nvSpPr>
        <p:spPr/>
        <p:txBody>
          <a:bodyPr/>
          <a:lstStyle/>
          <a:p>
            <a:r>
              <a:rPr lang="en-US" dirty="0"/>
              <a:t>Class Outline</a:t>
            </a:r>
          </a:p>
        </p:txBody>
      </p:sp>
      <p:sp>
        <p:nvSpPr>
          <p:cNvPr id="3" name="Content Placeholder 2">
            <a:extLst>
              <a:ext uri="{FF2B5EF4-FFF2-40B4-BE49-F238E27FC236}">
                <a16:creationId xmlns:a16="http://schemas.microsoft.com/office/drawing/2014/main" id="{08385817-5DDF-4C0D-9F9B-06F631CFABB0}"/>
              </a:ext>
            </a:extLst>
          </p:cNvPr>
          <p:cNvSpPr>
            <a:spLocks noGrp="1"/>
          </p:cNvSpPr>
          <p:nvPr>
            <p:ph idx="1"/>
          </p:nvPr>
        </p:nvSpPr>
        <p:spPr/>
        <p:txBody>
          <a:bodyPr/>
          <a:lstStyle/>
          <a:p>
            <a:r>
              <a:rPr lang="en-US" sz="2800" dirty="0"/>
              <a:t>How to Code, Test and Validate a Web Page</a:t>
            </a:r>
          </a:p>
          <a:p>
            <a:r>
              <a:rPr lang="en-US" sz="2800" dirty="0"/>
              <a:t>How to Use HTML to Structure a Web Page</a:t>
            </a:r>
          </a:p>
          <a:p>
            <a:r>
              <a:rPr lang="en-US" sz="2800" dirty="0"/>
              <a:t>How to use CSS to Format the Elements of a Web Page</a:t>
            </a:r>
          </a:p>
          <a:p>
            <a:endParaRPr lang="en-US" dirty="0"/>
          </a:p>
        </p:txBody>
      </p:sp>
      <p:sp>
        <p:nvSpPr>
          <p:cNvPr id="4" name="Date Placeholder 3">
            <a:extLst>
              <a:ext uri="{FF2B5EF4-FFF2-40B4-BE49-F238E27FC236}">
                <a16:creationId xmlns:a16="http://schemas.microsoft.com/office/drawing/2014/main" id="{6D6D3DDA-B3E5-40F1-BCF7-444B5948AD20}"/>
              </a:ext>
            </a:extLst>
          </p:cNvPr>
          <p:cNvSpPr>
            <a:spLocks noGrp="1"/>
          </p:cNvSpPr>
          <p:nvPr>
            <p:ph type="dt" sz="half" idx="10"/>
          </p:nvPr>
        </p:nvSpPr>
        <p:spPr/>
        <p:txBody>
          <a:bodyPr/>
          <a:lstStyle/>
          <a:p>
            <a:fld id="{8781AE98-4B97-4835-A804-257087CC98F7}" type="datetime1">
              <a:rPr lang="en-US" smtClean="0"/>
              <a:t>1/14/2018</a:t>
            </a:fld>
            <a:endParaRPr lang="en-US"/>
          </a:p>
        </p:txBody>
      </p:sp>
      <p:sp>
        <p:nvSpPr>
          <p:cNvPr id="5" name="Footer Placeholder 4">
            <a:extLst>
              <a:ext uri="{FF2B5EF4-FFF2-40B4-BE49-F238E27FC236}">
                <a16:creationId xmlns:a16="http://schemas.microsoft.com/office/drawing/2014/main" id="{477D4D02-FD0B-4F22-B2F3-46A565AEA464}"/>
              </a:ext>
            </a:extLst>
          </p:cNvPr>
          <p:cNvSpPr>
            <a:spLocks noGrp="1"/>
          </p:cNvSpPr>
          <p:nvPr>
            <p:ph type="ftr" sz="quarter" idx="11"/>
          </p:nvPr>
        </p:nvSpPr>
        <p:spPr/>
        <p:txBody>
          <a:bodyPr/>
          <a:lstStyle/>
          <a:p>
            <a:r>
              <a:rPr lang="en-US"/>
              <a:t>Copyright © 2007 - 2018 Carl M. Burnett</a:t>
            </a:r>
          </a:p>
        </p:txBody>
      </p:sp>
      <p:sp>
        <p:nvSpPr>
          <p:cNvPr id="6" name="Slide Number Placeholder 5">
            <a:extLst>
              <a:ext uri="{FF2B5EF4-FFF2-40B4-BE49-F238E27FC236}">
                <a16:creationId xmlns:a16="http://schemas.microsoft.com/office/drawing/2014/main" id="{405F65F3-782A-4843-BE07-9DBBC857F7F3}"/>
              </a:ext>
            </a:extLst>
          </p:cNvPr>
          <p:cNvSpPr>
            <a:spLocks noGrp="1"/>
          </p:cNvSpPr>
          <p:nvPr>
            <p:ph type="sldNum" sz="quarter" idx="12"/>
          </p:nvPr>
        </p:nvSpPr>
        <p:spPr/>
        <p:txBody>
          <a:bodyPr/>
          <a:lstStyle/>
          <a:p>
            <a:fld id="{3D46CBA2-ECE5-4BE9-B546-6761E0E67089}" type="slidenum">
              <a:rPr lang="en-US" smtClean="0"/>
              <a:t>2</a:t>
            </a:fld>
            <a:endParaRPr lang="en-US"/>
          </a:p>
        </p:txBody>
      </p:sp>
    </p:spTree>
    <p:extLst>
      <p:ext uri="{BB962C8B-B14F-4D97-AF65-F5344CB8AC3E}">
        <p14:creationId xmlns:p14="http://schemas.microsoft.com/office/powerpoint/2010/main" val="26457133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ctr"/>
          <a:lstStyle/>
          <a:p>
            <a:pPr algn="r"/>
            <a:r>
              <a:rPr lang="en-US" dirty="0"/>
              <a:t>Debug a Webpage</a:t>
            </a:r>
          </a:p>
        </p:txBody>
      </p:sp>
      <p:sp>
        <p:nvSpPr>
          <p:cNvPr id="6" name="Text Placeholder 5"/>
          <p:cNvSpPr>
            <a:spLocks noGrp="1"/>
          </p:cNvSpPr>
          <p:nvPr>
            <p:ph type="body" idx="1"/>
          </p:nvPr>
        </p:nvSpPr>
        <p:spPr/>
        <p:txBody>
          <a:bodyPr/>
          <a:lstStyle/>
          <a:p>
            <a:endParaRPr lang="en-US" dirty="0"/>
          </a:p>
        </p:txBody>
      </p:sp>
      <p:sp>
        <p:nvSpPr>
          <p:cNvPr id="2" name="Date Placeholder 1"/>
          <p:cNvSpPr>
            <a:spLocks noGrp="1"/>
          </p:cNvSpPr>
          <p:nvPr>
            <p:ph type="dt" sz="half" idx="10"/>
          </p:nvPr>
        </p:nvSpPr>
        <p:spPr/>
        <p:txBody>
          <a:bodyPr/>
          <a:lstStyle/>
          <a:p>
            <a:fld id="{24FECA8D-5406-4915-A793-385763C21953}" type="datetime1">
              <a:rPr lang="en-US" smtClean="0"/>
              <a:t>1/14/2018</a:t>
            </a:fld>
            <a:endParaRPr lang="en-US" dirty="0"/>
          </a:p>
        </p:txBody>
      </p:sp>
      <p:sp>
        <p:nvSpPr>
          <p:cNvPr id="4" name="Footer Placeholder 3"/>
          <p:cNvSpPr>
            <a:spLocks noGrp="1"/>
          </p:cNvSpPr>
          <p:nvPr>
            <p:ph type="ftr" sz="quarter" idx="11"/>
          </p:nvPr>
        </p:nvSpPr>
        <p:spPr>
          <a:prstGeom prst="rect">
            <a:avLst/>
          </a:prstGeom>
        </p:spPr>
        <p:txBody>
          <a:bodyPr/>
          <a:lstStyle/>
          <a:p>
            <a:pPr>
              <a:defRPr/>
            </a:pPr>
            <a:r>
              <a:rPr lang="en-US"/>
              <a:t>Copyright © 2007 - 2018 Carl M. Burnett</a:t>
            </a:r>
            <a:endParaRPr lang="en-US" dirty="0"/>
          </a:p>
        </p:txBody>
      </p:sp>
      <p:sp>
        <p:nvSpPr>
          <p:cNvPr id="3" name="Slide Number Placeholder 2"/>
          <p:cNvSpPr>
            <a:spLocks noGrp="1"/>
          </p:cNvSpPr>
          <p:nvPr>
            <p:ph type="sldNum" sz="quarter" idx="12"/>
          </p:nvPr>
        </p:nvSpPr>
        <p:spPr>
          <a:prstGeom prst="rect">
            <a:avLst/>
          </a:prstGeom>
        </p:spPr>
        <p:txBody>
          <a:bodyPr/>
          <a:lstStyle/>
          <a:p>
            <a:pPr>
              <a:defRPr/>
            </a:pPr>
            <a:fld id="{1AEC4552-FCE3-4759-9876-AA52C2615944}" type="slidenum">
              <a:rPr lang="en-US" smtClean="0"/>
              <a:pPr>
                <a:defRPr/>
              </a:pPr>
              <a:t>20</a:t>
            </a:fld>
            <a:endParaRPr lang="en-US" dirty="0"/>
          </a:p>
        </p:txBody>
      </p:sp>
    </p:spTree>
    <p:extLst>
      <p:ext uri="{BB962C8B-B14F-4D97-AF65-F5344CB8AC3E}">
        <p14:creationId xmlns:p14="http://schemas.microsoft.com/office/powerpoint/2010/main" val="1407559371"/>
      </p:ext>
    </p:extLst>
  </p:cSld>
  <p:clrMapOvr>
    <a:masterClrMapping/>
  </p:clrMapOvr>
  <mc:AlternateContent xmlns:mc="http://schemas.openxmlformats.org/markup-compatibility/2006" xmlns:p14="http://schemas.microsoft.com/office/powerpoint/2010/main">
    <mc:Choice Requires="p14">
      <p:transition spd="med" p14:dur="700" advTm="3975">
        <p:fade/>
      </p:transition>
    </mc:Choice>
    <mc:Fallback xmlns="">
      <p:transition spd="med" advTm="3975">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to Debug a Webpage</a:t>
            </a:r>
          </a:p>
        </p:txBody>
      </p:sp>
      <p:sp>
        <p:nvSpPr>
          <p:cNvPr id="3" name="Content Placeholder 2"/>
          <p:cNvSpPr>
            <a:spLocks noGrp="1"/>
          </p:cNvSpPr>
          <p:nvPr>
            <p:ph idx="1"/>
          </p:nvPr>
        </p:nvSpPr>
        <p:spPr>
          <a:xfrm>
            <a:off x="457200" y="1475423"/>
            <a:ext cx="8229600" cy="3291840"/>
          </a:xfrm>
        </p:spPr>
        <p:txBody>
          <a:bodyPr/>
          <a:lstStyle/>
          <a:p>
            <a:r>
              <a:rPr lang="en-US" dirty="0">
                <a:hlinkClick r:id="rId2"/>
              </a:rPr>
              <a:t>W3C Developer Tools</a:t>
            </a:r>
            <a:endParaRPr lang="en-US" dirty="0"/>
          </a:p>
          <a:p>
            <a:r>
              <a:rPr lang="en-US" dirty="0">
                <a:hlinkClick r:id="rId3"/>
              </a:rPr>
              <a:t>Firefox Firebug</a:t>
            </a:r>
            <a:endParaRPr lang="en-US" dirty="0"/>
          </a:p>
          <a:p>
            <a:r>
              <a:rPr lang="en-US" dirty="0">
                <a:hlinkClick r:id="rId4"/>
              </a:rPr>
              <a:t>Chrome Dev Tools</a:t>
            </a:r>
            <a:endParaRPr lang="en-US" dirty="0"/>
          </a:p>
          <a:p>
            <a:r>
              <a:rPr lang="en-US" dirty="0">
                <a:hlinkClick r:id="rId5"/>
              </a:rPr>
              <a:t>IE Developer Tools</a:t>
            </a:r>
            <a:endParaRPr lang="en-US" dirty="0"/>
          </a:p>
          <a:p>
            <a:r>
              <a:rPr lang="en-US" dirty="0">
                <a:hlinkClick r:id="rId6"/>
              </a:rPr>
              <a:t>MS Edge Developer Tools</a:t>
            </a:r>
            <a:endParaRPr lang="en-US" dirty="0"/>
          </a:p>
        </p:txBody>
      </p:sp>
      <p:sp>
        <p:nvSpPr>
          <p:cNvPr id="4" name="Date Placeholder 3"/>
          <p:cNvSpPr>
            <a:spLocks noGrp="1"/>
          </p:cNvSpPr>
          <p:nvPr>
            <p:ph type="dt" sz="half" idx="10"/>
          </p:nvPr>
        </p:nvSpPr>
        <p:spPr/>
        <p:txBody>
          <a:bodyPr/>
          <a:lstStyle/>
          <a:p>
            <a:fld id="{7EBF4841-8BD5-42F7-A491-5C3B946AFBC0}" type="datetime1">
              <a:rPr lang="en-US" smtClean="0"/>
              <a:t>1/14/2018</a:t>
            </a:fld>
            <a:endParaRPr lang="en-US"/>
          </a:p>
        </p:txBody>
      </p:sp>
      <p:sp>
        <p:nvSpPr>
          <p:cNvPr id="5" name="Footer Placeholder 4"/>
          <p:cNvSpPr>
            <a:spLocks noGrp="1"/>
          </p:cNvSpPr>
          <p:nvPr>
            <p:ph type="ftr" sz="quarter" idx="11"/>
          </p:nvPr>
        </p:nvSpPr>
        <p:spPr/>
        <p:txBody>
          <a:bodyPr/>
          <a:lstStyle/>
          <a:p>
            <a:r>
              <a:rPr lang="en-US"/>
              <a:t>Copyright © 2007 - 2018 Carl M. Burnett</a:t>
            </a:r>
          </a:p>
        </p:txBody>
      </p:sp>
      <p:sp>
        <p:nvSpPr>
          <p:cNvPr id="6" name="Slide Number Placeholder 5"/>
          <p:cNvSpPr>
            <a:spLocks noGrp="1"/>
          </p:cNvSpPr>
          <p:nvPr>
            <p:ph type="sldNum" sz="quarter" idx="12"/>
          </p:nvPr>
        </p:nvSpPr>
        <p:spPr/>
        <p:txBody>
          <a:bodyPr/>
          <a:lstStyle/>
          <a:p>
            <a:fld id="{3D46CBA2-ECE5-4BE9-B546-6761E0E67089}" type="slidenum">
              <a:rPr lang="en-US" smtClean="0"/>
              <a:t>21</a:t>
            </a:fld>
            <a:endParaRPr lang="en-US"/>
          </a:p>
        </p:txBody>
      </p:sp>
    </p:spTree>
    <p:extLst>
      <p:ext uri="{BB962C8B-B14F-4D97-AF65-F5344CB8AC3E}">
        <p14:creationId xmlns:p14="http://schemas.microsoft.com/office/powerpoint/2010/main" val="40906154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451610"/>
            <a:ext cx="8229600" cy="2110740"/>
          </a:xfrm>
        </p:spPr>
        <p:txBody>
          <a:bodyPr anchor="ctr">
            <a:noAutofit/>
          </a:bodyPr>
          <a:lstStyle/>
          <a:p>
            <a:pPr marL="0" lvl="0" indent="0" algn="ctr">
              <a:buNone/>
            </a:pPr>
            <a:r>
              <a:rPr lang="en-US" sz="8000" dirty="0">
                <a:effectLst>
                  <a:outerShdw blurRad="38100" dist="38100" dir="2700000" algn="tl">
                    <a:srgbClr val="000000">
                      <a:alpha val="43137"/>
                    </a:srgbClr>
                  </a:outerShdw>
                </a:effectLst>
              </a:rPr>
              <a:t>Break</a:t>
            </a:r>
          </a:p>
        </p:txBody>
      </p:sp>
      <p:sp>
        <p:nvSpPr>
          <p:cNvPr id="4" name="Date Placeholder 3"/>
          <p:cNvSpPr>
            <a:spLocks noGrp="1"/>
          </p:cNvSpPr>
          <p:nvPr>
            <p:ph type="dt" sz="half" idx="10"/>
          </p:nvPr>
        </p:nvSpPr>
        <p:spPr/>
        <p:txBody>
          <a:bodyPr/>
          <a:lstStyle/>
          <a:p>
            <a:fld id="{E3E5B1C3-0535-4CB0-B17B-9DD729F3CEBA}" type="datetime1">
              <a:rPr lang="en-US" smtClean="0"/>
              <a:t>1/14/2018</a:t>
            </a:fld>
            <a:endParaRPr lang="en-US" dirty="0"/>
          </a:p>
        </p:txBody>
      </p:sp>
      <p:sp>
        <p:nvSpPr>
          <p:cNvPr id="6" name="Footer Placeholder 5"/>
          <p:cNvSpPr>
            <a:spLocks noGrp="1"/>
          </p:cNvSpPr>
          <p:nvPr>
            <p:ph type="ftr" sz="quarter" idx="11"/>
          </p:nvPr>
        </p:nvSpPr>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p:txBody>
          <a:bodyPr/>
          <a:lstStyle/>
          <a:p>
            <a:pPr>
              <a:defRPr/>
            </a:pPr>
            <a:fld id="{BDC207AC-44E2-4E0C-A861-3776DCCCA189}" type="slidenum">
              <a:rPr lang="en-US" smtClean="0"/>
              <a:pPr>
                <a:defRPr/>
              </a:pPr>
              <a:t>22</a:t>
            </a:fld>
            <a:endParaRPr lang="en-US" dirty="0"/>
          </a:p>
        </p:txBody>
      </p:sp>
      <p:sp>
        <p:nvSpPr>
          <p:cNvPr id="8" name="TextBox 7"/>
          <p:cNvSpPr txBox="1"/>
          <p:nvPr/>
        </p:nvSpPr>
        <p:spPr>
          <a:xfrm>
            <a:off x="356871" y="3486150"/>
            <a:ext cx="8430257" cy="523220"/>
          </a:xfrm>
          <a:prstGeom prst="rect">
            <a:avLst/>
          </a:prstGeom>
          <a:noFill/>
        </p:spPr>
        <p:txBody>
          <a:bodyPr wrap="none" rtlCol="0">
            <a:spAutoFit/>
          </a:bodyPr>
          <a:lstStyle/>
          <a:p>
            <a:pPr algn="ctr"/>
            <a:r>
              <a:rPr lang="en-US" sz="2800" b="1" i="1" dirty="0">
                <a:effectLst>
                  <a:outerShdw blurRad="38100" dist="38100" dir="2700000" algn="tl">
                    <a:srgbClr val="000000">
                      <a:alpha val="43137"/>
                    </a:srgbClr>
                  </a:outerShdw>
                </a:effectLst>
              </a:rPr>
              <a:t>Next – How to Use HTML to Structure a Web Page</a:t>
            </a:r>
          </a:p>
        </p:txBody>
      </p:sp>
    </p:spTree>
    <p:extLst>
      <p:ext uri="{BB962C8B-B14F-4D97-AF65-F5344CB8AC3E}">
        <p14:creationId xmlns:p14="http://schemas.microsoft.com/office/powerpoint/2010/main" val="5165604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How to Use HTML to Structure a Web Page Outline</a:t>
            </a:r>
          </a:p>
        </p:txBody>
      </p:sp>
      <p:sp>
        <p:nvSpPr>
          <p:cNvPr id="3" name="Content Placeholder 2"/>
          <p:cNvSpPr>
            <a:spLocks noGrp="1"/>
          </p:cNvSpPr>
          <p:nvPr>
            <p:ph idx="1"/>
          </p:nvPr>
        </p:nvSpPr>
        <p:spPr/>
        <p:txBody>
          <a:bodyPr/>
          <a:lstStyle/>
          <a:p>
            <a:r>
              <a:rPr lang="en-US" dirty="0"/>
              <a:t>Code the Head Section</a:t>
            </a:r>
          </a:p>
          <a:p>
            <a:r>
              <a:rPr lang="en-US" dirty="0"/>
              <a:t>Code the Text Elements</a:t>
            </a:r>
          </a:p>
          <a:p>
            <a:r>
              <a:rPr lang="en-US" dirty="0"/>
              <a:t>Structure the Content</a:t>
            </a:r>
          </a:p>
          <a:p>
            <a:r>
              <a:rPr lang="en-US" dirty="0"/>
              <a:t>Code Links, List and Images</a:t>
            </a:r>
          </a:p>
          <a:p>
            <a:r>
              <a:rPr lang="en-US" dirty="0"/>
              <a:t>Structure the Web Page</a:t>
            </a:r>
          </a:p>
          <a:p>
            <a:r>
              <a:rPr lang="en-US" dirty="0"/>
              <a:t>Student </a:t>
            </a:r>
            <a:r>
              <a:rPr lang="en-US"/>
              <a:t>Exercise 1</a:t>
            </a:r>
            <a:endParaRPr lang="en-US" dirty="0"/>
          </a:p>
        </p:txBody>
      </p:sp>
      <p:sp>
        <p:nvSpPr>
          <p:cNvPr id="4" name="Date Placeholder 3"/>
          <p:cNvSpPr>
            <a:spLocks noGrp="1"/>
          </p:cNvSpPr>
          <p:nvPr>
            <p:ph type="dt" sz="half" idx="10"/>
          </p:nvPr>
        </p:nvSpPr>
        <p:spPr/>
        <p:txBody>
          <a:bodyPr/>
          <a:lstStyle/>
          <a:p>
            <a:fld id="{C0F477E1-1FE5-46DB-9A08-70329E999BB2}" type="datetime1">
              <a:rPr lang="en-US" smtClean="0"/>
              <a:t>1/14/2018</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23</a:t>
            </a:fld>
            <a:endParaRPr lang="en-US"/>
          </a:p>
        </p:txBody>
      </p:sp>
    </p:spTree>
    <p:extLst>
      <p:ext uri="{BB962C8B-B14F-4D97-AF65-F5344CB8AC3E}">
        <p14:creationId xmlns:p14="http://schemas.microsoft.com/office/powerpoint/2010/main" val="17240377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the </a:t>
            </a:r>
            <a:r>
              <a:rPr lang="en-US" dirty="0">
                <a:hlinkClick r:id="rId2"/>
              </a:rPr>
              <a:t>Head Section</a:t>
            </a:r>
            <a:endParaRPr lang="en-US" dirty="0"/>
          </a:p>
        </p:txBody>
      </p:sp>
      <p:sp>
        <p:nvSpPr>
          <p:cNvPr id="3" name="Content Placeholder 2"/>
          <p:cNvSpPr>
            <a:spLocks noGrp="1"/>
          </p:cNvSpPr>
          <p:nvPr>
            <p:ph idx="1"/>
          </p:nvPr>
        </p:nvSpPr>
        <p:spPr/>
        <p:txBody>
          <a:bodyPr>
            <a:normAutofit fontScale="92500" lnSpcReduction="10000"/>
          </a:bodyPr>
          <a:lstStyle/>
          <a:p>
            <a:r>
              <a:rPr lang="en-US" sz="2400" dirty="0"/>
              <a:t>Title</a:t>
            </a:r>
          </a:p>
          <a:p>
            <a:r>
              <a:rPr lang="en-US" sz="2400" dirty="0"/>
              <a:t>Favicon</a:t>
            </a:r>
          </a:p>
          <a:p>
            <a:r>
              <a:rPr lang="en-US" sz="2400" dirty="0"/>
              <a:t>Metadata – charset, name, content</a:t>
            </a:r>
          </a:p>
          <a:p>
            <a:r>
              <a:rPr lang="en-US" sz="2400" dirty="0"/>
              <a:t>External </a:t>
            </a:r>
          </a:p>
          <a:p>
            <a:pPr lvl="1"/>
            <a:r>
              <a:rPr lang="en-US" sz="2000" dirty="0"/>
              <a:t>CSS</a:t>
            </a:r>
          </a:p>
          <a:p>
            <a:pPr lvl="1"/>
            <a:r>
              <a:rPr lang="en-US" sz="2000" dirty="0"/>
              <a:t>JavaScript</a:t>
            </a:r>
          </a:p>
          <a:p>
            <a:r>
              <a:rPr lang="en-US" sz="2400" dirty="0"/>
              <a:t>Global </a:t>
            </a:r>
          </a:p>
          <a:p>
            <a:pPr lvl="1"/>
            <a:r>
              <a:rPr lang="en-US" sz="2000" dirty="0"/>
              <a:t>CSS</a:t>
            </a:r>
          </a:p>
          <a:p>
            <a:pPr lvl="1"/>
            <a:r>
              <a:rPr lang="en-US" sz="2000" dirty="0"/>
              <a:t>JavaScript</a:t>
            </a:r>
          </a:p>
          <a:p>
            <a:endParaRPr lang="en-US" sz="2400" dirty="0"/>
          </a:p>
        </p:txBody>
      </p:sp>
      <p:sp>
        <p:nvSpPr>
          <p:cNvPr id="4" name="Date Placeholder 3"/>
          <p:cNvSpPr>
            <a:spLocks noGrp="1"/>
          </p:cNvSpPr>
          <p:nvPr>
            <p:ph type="dt" sz="half" idx="10"/>
          </p:nvPr>
        </p:nvSpPr>
        <p:spPr/>
        <p:txBody>
          <a:bodyPr/>
          <a:lstStyle/>
          <a:p>
            <a:fld id="{B4EC1F05-2369-46FF-A346-6516C933D05F}" type="datetime1">
              <a:rPr lang="en-US" smtClean="0"/>
              <a:t>1/14/2018</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24</a:t>
            </a:fld>
            <a:endParaRPr lang="en-US"/>
          </a:p>
        </p:txBody>
      </p:sp>
    </p:spTree>
    <p:extLst>
      <p:ext uri="{BB962C8B-B14F-4D97-AF65-F5344CB8AC3E}">
        <p14:creationId xmlns:p14="http://schemas.microsoft.com/office/powerpoint/2010/main" val="1088093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 calcmode="lin" valueType="num">
                                      <p:cBhvr>
                                        <p:cTn id="45"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7" dur="500"/>
                                        <p:tgtEl>
                                          <p:spTgt spid="3">
                                            <p:txEl>
                                              <p:pRg st="6" end="6"/>
                                            </p:txEl>
                                          </p:spTgt>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
                                            <p:txEl>
                                              <p:pRg st="7" end="7"/>
                                            </p:txEl>
                                          </p:spTgt>
                                        </p:tgtEl>
                                        <p:attrNameLst>
                                          <p:attrName>style.visibility</p:attrName>
                                        </p:attrNameLst>
                                      </p:cBhvr>
                                      <p:to>
                                        <p:strVal val="visible"/>
                                      </p:to>
                                    </p:set>
                                    <p:anim calcmode="lin" valueType="num">
                                      <p:cBhvr>
                                        <p:cTn id="50"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1"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2" dur="500"/>
                                        <p:tgtEl>
                                          <p:spTgt spid="3">
                                            <p:txEl>
                                              <p:pRg st="7" end="7"/>
                                            </p:txEl>
                                          </p:spTgt>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p:cTn id="5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Code the </a:t>
            </a:r>
            <a:r>
              <a:rPr lang="en-US" dirty="0">
                <a:hlinkClick r:id="rId2"/>
              </a:rPr>
              <a:t>Text Elements</a:t>
            </a:r>
            <a:endParaRPr lang="en-US" dirty="0"/>
          </a:p>
        </p:txBody>
      </p:sp>
      <p:sp>
        <p:nvSpPr>
          <p:cNvPr id="3" name="Content Placeholder 2"/>
          <p:cNvSpPr>
            <a:spLocks noGrp="1"/>
          </p:cNvSpPr>
          <p:nvPr>
            <p:ph idx="1"/>
          </p:nvPr>
        </p:nvSpPr>
        <p:spPr/>
        <p:txBody>
          <a:bodyPr/>
          <a:lstStyle/>
          <a:p>
            <a:r>
              <a:rPr lang="en-US" dirty="0"/>
              <a:t>Heading and Paragraphs</a:t>
            </a:r>
          </a:p>
          <a:p>
            <a:pPr lvl="1"/>
            <a:r>
              <a:rPr lang="en-US" dirty="0"/>
              <a:t>h1, h2, h3, h4, h5, h6, p</a:t>
            </a:r>
          </a:p>
          <a:p>
            <a:r>
              <a:rPr lang="en-US" dirty="0"/>
              <a:t>Special Blocks of Text </a:t>
            </a:r>
          </a:p>
          <a:p>
            <a:pPr lvl="1"/>
            <a:r>
              <a:rPr lang="en-US" dirty="0"/>
              <a:t>pre, </a:t>
            </a:r>
            <a:r>
              <a:rPr lang="en-US" dirty="0" err="1"/>
              <a:t>blockquote</a:t>
            </a:r>
            <a:r>
              <a:rPr lang="en-US" dirty="0"/>
              <a:t>, address</a:t>
            </a:r>
          </a:p>
          <a:p>
            <a:r>
              <a:rPr lang="en-US" dirty="0"/>
              <a:t>Inline Elements – page 95</a:t>
            </a:r>
          </a:p>
          <a:p>
            <a:r>
              <a:rPr lang="en-US" dirty="0"/>
              <a:t>Character Entities – page 97</a:t>
            </a:r>
          </a:p>
        </p:txBody>
      </p:sp>
      <p:sp>
        <p:nvSpPr>
          <p:cNvPr id="4" name="Date Placeholder 3"/>
          <p:cNvSpPr>
            <a:spLocks noGrp="1"/>
          </p:cNvSpPr>
          <p:nvPr>
            <p:ph type="dt" sz="half" idx="10"/>
          </p:nvPr>
        </p:nvSpPr>
        <p:spPr/>
        <p:txBody>
          <a:bodyPr/>
          <a:lstStyle/>
          <a:p>
            <a:fld id="{D55CC67F-BC93-4600-972D-4CFBD56A6F51}" type="datetime1">
              <a:rPr lang="en-US" smtClean="0"/>
              <a:t>1/14/2018</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25</a:t>
            </a:fld>
            <a:endParaRPr lang="en-US"/>
          </a:p>
        </p:txBody>
      </p:sp>
    </p:spTree>
    <p:extLst>
      <p:ext uri="{BB962C8B-B14F-4D97-AF65-F5344CB8AC3E}">
        <p14:creationId xmlns:p14="http://schemas.microsoft.com/office/powerpoint/2010/main" val="2134152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 calcmode="lin" valueType="num">
                                      <p:cBhvr>
                                        <p:cTn id="3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a:t>
            </a:r>
            <a:r>
              <a:rPr lang="en-US" dirty="0">
                <a:hlinkClick r:id="rId2"/>
              </a:rPr>
              <a:t>HTML Attributes</a:t>
            </a:r>
            <a:endParaRPr lang="en-US" dirty="0"/>
          </a:p>
        </p:txBody>
      </p:sp>
      <p:sp>
        <p:nvSpPr>
          <p:cNvPr id="3" name="Content Placeholder 2"/>
          <p:cNvSpPr>
            <a:spLocks noGrp="1"/>
          </p:cNvSpPr>
          <p:nvPr>
            <p:ph idx="1"/>
          </p:nvPr>
        </p:nvSpPr>
        <p:spPr/>
        <p:txBody>
          <a:bodyPr/>
          <a:lstStyle/>
          <a:p>
            <a:r>
              <a:rPr lang="en-US" dirty="0"/>
              <a:t>id – Unique identifier for element for CSS.</a:t>
            </a:r>
          </a:p>
          <a:p>
            <a:r>
              <a:rPr lang="en-US" dirty="0"/>
              <a:t>class – class name for use by CSS.</a:t>
            </a:r>
          </a:p>
          <a:p>
            <a:r>
              <a:rPr lang="en-US" dirty="0"/>
              <a:t>title – additional info for tooltip.</a:t>
            </a:r>
          </a:p>
          <a:p>
            <a:r>
              <a:rPr lang="en-US" dirty="0" err="1"/>
              <a:t>lang</a:t>
            </a:r>
            <a:r>
              <a:rPr lang="en-US" dirty="0"/>
              <a:t> – language of the content of the element.</a:t>
            </a:r>
          </a:p>
          <a:p>
            <a:endParaRPr lang="en-US" dirty="0"/>
          </a:p>
        </p:txBody>
      </p:sp>
      <p:sp>
        <p:nvSpPr>
          <p:cNvPr id="4" name="Date Placeholder 3"/>
          <p:cNvSpPr>
            <a:spLocks noGrp="1"/>
          </p:cNvSpPr>
          <p:nvPr>
            <p:ph type="dt" sz="half" idx="10"/>
          </p:nvPr>
        </p:nvSpPr>
        <p:spPr/>
        <p:txBody>
          <a:bodyPr/>
          <a:lstStyle/>
          <a:p>
            <a:fld id="{78359601-C050-4057-B5B6-DB7169F83C76}" type="datetime1">
              <a:rPr lang="en-US" smtClean="0"/>
              <a:t>1/14/2018</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26</a:t>
            </a:fld>
            <a:endParaRPr lang="en-US"/>
          </a:p>
        </p:txBody>
      </p:sp>
    </p:spTree>
    <p:extLst>
      <p:ext uri="{BB962C8B-B14F-4D97-AF65-F5344CB8AC3E}">
        <p14:creationId xmlns:p14="http://schemas.microsoft.com/office/powerpoint/2010/main" val="3988358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the Content</a:t>
            </a:r>
          </a:p>
        </p:txBody>
      </p:sp>
      <p:sp>
        <p:nvSpPr>
          <p:cNvPr id="3" name="Content Placeholder 2"/>
          <p:cNvSpPr>
            <a:spLocks noGrp="1"/>
          </p:cNvSpPr>
          <p:nvPr>
            <p:ph idx="1"/>
          </p:nvPr>
        </p:nvSpPr>
        <p:spPr/>
        <p:txBody>
          <a:bodyPr/>
          <a:lstStyle/>
          <a:p>
            <a:r>
              <a:rPr lang="en-US" dirty="0">
                <a:hlinkClick r:id="rId2"/>
              </a:rPr>
              <a:t>HTML Block Elements</a:t>
            </a:r>
            <a:endParaRPr lang="en-US" dirty="0"/>
          </a:p>
          <a:p>
            <a:pPr lvl="1"/>
            <a:r>
              <a:rPr lang="en-US" dirty="0"/>
              <a:t>&lt;div&gt; Element</a:t>
            </a:r>
          </a:p>
          <a:p>
            <a:pPr lvl="1"/>
            <a:r>
              <a:rPr lang="en-US" dirty="0"/>
              <a:t>&lt;span&gt; Element</a:t>
            </a:r>
          </a:p>
          <a:p>
            <a:r>
              <a:rPr lang="en-US" dirty="0">
                <a:hlinkClick r:id="rId3"/>
              </a:rPr>
              <a:t>HTML5 Semantic Elements</a:t>
            </a:r>
            <a:endParaRPr lang="en-US" dirty="0"/>
          </a:p>
          <a:p>
            <a:r>
              <a:rPr lang="en-US" dirty="0">
                <a:hlinkClick r:id="rId4"/>
              </a:rPr>
              <a:t>Other HTML5 Elements</a:t>
            </a:r>
            <a:endParaRPr lang="en-US" dirty="0"/>
          </a:p>
          <a:p>
            <a:endParaRPr lang="en-US" dirty="0"/>
          </a:p>
        </p:txBody>
      </p:sp>
      <p:sp>
        <p:nvSpPr>
          <p:cNvPr id="4" name="Date Placeholder 3"/>
          <p:cNvSpPr>
            <a:spLocks noGrp="1"/>
          </p:cNvSpPr>
          <p:nvPr>
            <p:ph type="dt" sz="half" idx="10"/>
          </p:nvPr>
        </p:nvSpPr>
        <p:spPr/>
        <p:txBody>
          <a:bodyPr/>
          <a:lstStyle/>
          <a:p>
            <a:fld id="{7131B1B4-3A69-43C5-B5D3-889857A0AC25}" type="datetime1">
              <a:rPr lang="en-US" smtClean="0"/>
              <a:t>1/14/2018</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27</a:t>
            </a:fld>
            <a:endParaRPr lang="en-US"/>
          </a:p>
        </p:txBody>
      </p:sp>
    </p:spTree>
    <p:extLst>
      <p:ext uri="{BB962C8B-B14F-4D97-AF65-F5344CB8AC3E}">
        <p14:creationId xmlns:p14="http://schemas.microsoft.com/office/powerpoint/2010/main" val="1943271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Code Links, List and Images</a:t>
            </a:r>
          </a:p>
        </p:txBody>
      </p:sp>
      <p:sp>
        <p:nvSpPr>
          <p:cNvPr id="9" name="Content Placeholder 8"/>
          <p:cNvSpPr>
            <a:spLocks noGrp="1"/>
          </p:cNvSpPr>
          <p:nvPr>
            <p:ph idx="1"/>
          </p:nvPr>
        </p:nvSpPr>
        <p:spPr/>
        <p:txBody>
          <a:bodyPr/>
          <a:lstStyle/>
          <a:p>
            <a:r>
              <a:rPr lang="en-US" dirty="0"/>
              <a:t>Coding for: </a:t>
            </a:r>
          </a:p>
          <a:p>
            <a:pPr lvl="1"/>
            <a:r>
              <a:rPr lang="en-US" dirty="0">
                <a:hlinkClick r:id="rId2"/>
              </a:rPr>
              <a:t>Links</a:t>
            </a:r>
            <a:endParaRPr lang="en-US" dirty="0"/>
          </a:p>
          <a:p>
            <a:pPr lvl="1"/>
            <a:r>
              <a:rPr lang="en-US" dirty="0">
                <a:hlinkClick r:id="rId3"/>
              </a:rPr>
              <a:t>List </a:t>
            </a:r>
            <a:endParaRPr lang="en-US" dirty="0"/>
          </a:p>
          <a:p>
            <a:pPr lvl="1"/>
            <a:r>
              <a:rPr lang="en-US" dirty="0">
                <a:hlinkClick r:id="rId4"/>
              </a:rPr>
              <a:t>Images</a:t>
            </a:r>
            <a:endParaRPr lang="en-US" dirty="0"/>
          </a:p>
          <a:p>
            <a:endParaRPr lang="en-US" dirty="0"/>
          </a:p>
        </p:txBody>
      </p:sp>
      <p:sp>
        <p:nvSpPr>
          <p:cNvPr id="5" name="Date Placeholder 4"/>
          <p:cNvSpPr>
            <a:spLocks noGrp="1"/>
          </p:cNvSpPr>
          <p:nvPr>
            <p:ph type="dt" sz="half" idx="10"/>
          </p:nvPr>
        </p:nvSpPr>
        <p:spPr/>
        <p:txBody>
          <a:bodyPr/>
          <a:lstStyle/>
          <a:p>
            <a:fld id="{BCFEE9CC-D316-4F4B-B40E-A3386FC7B8BD}" type="datetime1">
              <a:rPr lang="en-US" smtClean="0"/>
              <a:t>1/14/2018</a:t>
            </a:fld>
            <a:endParaRPr lang="en-US"/>
          </a:p>
        </p:txBody>
      </p:sp>
      <p:sp>
        <p:nvSpPr>
          <p:cNvPr id="7" name="Footer Placeholder 6"/>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6" name="Slide Number Placeholder 5"/>
          <p:cNvSpPr>
            <a:spLocks noGrp="1"/>
          </p:cNvSpPr>
          <p:nvPr>
            <p:ph type="sldNum" sz="quarter" idx="12"/>
          </p:nvPr>
        </p:nvSpPr>
        <p:spPr>
          <a:prstGeom prst="rect">
            <a:avLst/>
          </a:prstGeom>
        </p:spPr>
        <p:txBody>
          <a:bodyPr/>
          <a:lstStyle/>
          <a:p>
            <a:pPr>
              <a:defRPr/>
            </a:pPr>
            <a:fld id="{4EFA3DF2-4BC2-40AE-85DA-2BE629CC17CA}" type="slidenum">
              <a:rPr lang="en-US" smtClean="0"/>
              <a:pPr>
                <a:defRPr/>
              </a:pPr>
              <a:t>28</a:t>
            </a:fld>
            <a:endParaRPr lang="en-US"/>
          </a:p>
        </p:txBody>
      </p:sp>
    </p:spTree>
    <p:extLst>
      <p:ext uri="{BB962C8B-B14F-4D97-AF65-F5344CB8AC3E}">
        <p14:creationId xmlns:p14="http://schemas.microsoft.com/office/powerpoint/2010/main" val="256698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 calcmode="lin" valueType="num">
                                      <p:cBhvr>
                                        <p:cTn id="14" dur="500" fill="hold"/>
                                        <p:tgtEl>
                                          <p:spTgt spid="9">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 calcmode="lin" valueType="num">
                                      <p:cBhvr>
                                        <p:cTn id="21" dur="500" fill="hold"/>
                                        <p:tgtEl>
                                          <p:spTgt spid="9">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9">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 calcmode="lin" valueType="num">
                                      <p:cBhvr>
                                        <p:cTn id="28" dur="500" fill="hold"/>
                                        <p:tgtEl>
                                          <p:spTgt spid="9">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9">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2"/>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Structure the Web Page</a:t>
            </a:r>
          </a:p>
        </p:txBody>
      </p:sp>
      <p:sp>
        <p:nvSpPr>
          <p:cNvPr id="3" name="Content Placeholder 2"/>
          <p:cNvSpPr>
            <a:spLocks noGrp="1"/>
          </p:cNvSpPr>
          <p:nvPr>
            <p:ph idx="1"/>
          </p:nvPr>
        </p:nvSpPr>
        <p:spPr/>
        <p:txBody>
          <a:bodyPr/>
          <a:lstStyle/>
          <a:p>
            <a:r>
              <a:rPr lang="en-US" dirty="0"/>
              <a:t>Page Layout</a:t>
            </a:r>
          </a:p>
          <a:p>
            <a:r>
              <a:rPr lang="en-US" dirty="0"/>
              <a:t>HTML File</a:t>
            </a:r>
          </a:p>
        </p:txBody>
      </p:sp>
      <p:sp>
        <p:nvSpPr>
          <p:cNvPr id="4" name="Date Placeholder 3"/>
          <p:cNvSpPr>
            <a:spLocks noGrp="1"/>
          </p:cNvSpPr>
          <p:nvPr>
            <p:ph type="dt" sz="half" idx="10"/>
          </p:nvPr>
        </p:nvSpPr>
        <p:spPr/>
        <p:txBody>
          <a:bodyPr/>
          <a:lstStyle/>
          <a:p>
            <a:fld id="{5DEF734B-0543-4F92-A296-218F32F4E06D}" type="datetime1">
              <a:rPr lang="en-US" smtClean="0"/>
              <a:t>1/14/2018</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29</a:t>
            </a:fld>
            <a:endParaRPr lang="en-US"/>
          </a:p>
        </p:txBody>
      </p:sp>
    </p:spTree>
    <p:extLst>
      <p:ext uri="{BB962C8B-B14F-4D97-AF65-F5344CB8AC3E}">
        <p14:creationId xmlns:p14="http://schemas.microsoft.com/office/powerpoint/2010/main" val="401482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How to Code, Test and Validate a Web Page Outline</a:t>
            </a:r>
          </a:p>
        </p:txBody>
      </p:sp>
      <p:sp>
        <p:nvSpPr>
          <p:cNvPr id="3" name="Content Placeholder 2"/>
          <p:cNvSpPr>
            <a:spLocks noGrp="1"/>
          </p:cNvSpPr>
          <p:nvPr>
            <p:ph idx="1"/>
          </p:nvPr>
        </p:nvSpPr>
        <p:spPr/>
        <p:txBody>
          <a:bodyPr/>
          <a:lstStyle/>
          <a:p>
            <a:r>
              <a:rPr lang="en-US" dirty="0"/>
              <a:t>HTML Syntax</a:t>
            </a:r>
          </a:p>
          <a:p>
            <a:r>
              <a:rPr lang="en-US" dirty="0"/>
              <a:t>CSS Syntax</a:t>
            </a:r>
          </a:p>
          <a:p>
            <a:r>
              <a:rPr lang="en-US" dirty="0"/>
              <a:t>Debug a Webpage</a:t>
            </a:r>
          </a:p>
        </p:txBody>
      </p:sp>
      <p:sp>
        <p:nvSpPr>
          <p:cNvPr id="4" name="Date Placeholder 3"/>
          <p:cNvSpPr>
            <a:spLocks noGrp="1"/>
          </p:cNvSpPr>
          <p:nvPr>
            <p:ph type="dt" sz="half" idx="10"/>
          </p:nvPr>
        </p:nvSpPr>
        <p:spPr/>
        <p:txBody>
          <a:bodyPr/>
          <a:lstStyle/>
          <a:p>
            <a:fld id="{16E56777-F403-4C15-94CE-B087E1BD73D0}" type="datetime1">
              <a:rPr lang="en-US" smtClean="0"/>
              <a:t>1/14/2018</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3</a:t>
            </a:fld>
            <a:endParaRPr lang="en-US" dirty="0"/>
          </a:p>
        </p:txBody>
      </p:sp>
    </p:spTree>
    <p:extLst>
      <p:ext uri="{BB962C8B-B14F-4D97-AF65-F5344CB8AC3E}">
        <p14:creationId xmlns:p14="http://schemas.microsoft.com/office/powerpoint/2010/main" val="1974661279"/>
      </p:ext>
    </p:extLst>
  </p:cSld>
  <p:clrMapOvr>
    <a:masterClrMapping/>
  </p:clrMapOvr>
  <mc:AlternateContent xmlns:mc="http://schemas.openxmlformats.org/markup-compatibility/2006" xmlns:p14="http://schemas.microsoft.com/office/powerpoint/2010/main">
    <mc:Choice Requires="p14">
      <p:transition spd="med" p14:dur="700" advTm="2828">
        <p:fade/>
      </p:transition>
    </mc:Choice>
    <mc:Fallback xmlns="">
      <p:transition spd="med" advTm="2828">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Exercise 1</a:t>
            </a:r>
          </a:p>
        </p:txBody>
      </p:sp>
      <p:sp>
        <p:nvSpPr>
          <p:cNvPr id="3" name="Content Placeholder 2"/>
          <p:cNvSpPr>
            <a:spLocks noGrp="1"/>
          </p:cNvSpPr>
          <p:nvPr>
            <p:ph idx="1"/>
          </p:nvPr>
        </p:nvSpPr>
        <p:spPr/>
        <p:txBody>
          <a:bodyPr>
            <a:normAutofit/>
          </a:bodyPr>
          <a:lstStyle/>
          <a:p>
            <a:r>
              <a:rPr lang="en-US" sz="2400" dirty="0"/>
              <a:t>Complete Exercise 3-1, page 120 using Dreamweaver.</a:t>
            </a:r>
          </a:p>
          <a:p>
            <a:r>
              <a:rPr lang="en-US" sz="2400" dirty="0"/>
              <a:t>The </a:t>
            </a:r>
            <a:r>
              <a:rPr lang="en-US" sz="2400" dirty="0" err="1"/>
              <a:t>Town_Hall</a:t>
            </a:r>
            <a:r>
              <a:rPr lang="en-US" sz="2400" dirty="0"/>
              <a:t> directory listed in the book is now the root directory on your developmental site.</a:t>
            </a:r>
          </a:p>
          <a:p>
            <a:r>
              <a:rPr lang="en-US" sz="2400" dirty="0"/>
              <a:t>The c3_content.txt file listed in the book for Exercise 3-1 is located in the txt folder on your developmental site. </a:t>
            </a:r>
          </a:p>
          <a:p>
            <a:r>
              <a:rPr lang="en-US" sz="2400" dirty="0"/>
              <a:t>Upload your HTML home page file to the live site to preview. </a:t>
            </a:r>
          </a:p>
          <a:p>
            <a:r>
              <a:rPr lang="en-US" sz="2400" dirty="0"/>
              <a:t>Students will preview in browser website files</a:t>
            </a:r>
          </a:p>
        </p:txBody>
      </p:sp>
      <p:sp>
        <p:nvSpPr>
          <p:cNvPr id="4" name="Date Placeholder 3"/>
          <p:cNvSpPr>
            <a:spLocks noGrp="1"/>
          </p:cNvSpPr>
          <p:nvPr>
            <p:ph type="dt" sz="half" idx="10"/>
          </p:nvPr>
        </p:nvSpPr>
        <p:spPr/>
        <p:txBody>
          <a:bodyPr/>
          <a:lstStyle/>
          <a:p>
            <a:fld id="{01A31066-8D39-445F-9EF5-6A4C1484A48F}" type="datetime1">
              <a:rPr lang="en-US" smtClean="0"/>
              <a:t>1/14/2018</a:t>
            </a:fld>
            <a:endParaRPr lang="en-US"/>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30</a:t>
            </a:fld>
            <a:endParaRPr lang="en-US"/>
          </a:p>
        </p:txBody>
      </p:sp>
    </p:spTree>
    <p:extLst>
      <p:ext uri="{BB962C8B-B14F-4D97-AF65-F5344CB8AC3E}">
        <p14:creationId xmlns:p14="http://schemas.microsoft.com/office/powerpoint/2010/main" val="26965961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451610"/>
            <a:ext cx="8229600" cy="2110740"/>
          </a:xfrm>
        </p:spPr>
        <p:txBody>
          <a:bodyPr anchor="ctr">
            <a:noAutofit/>
          </a:bodyPr>
          <a:lstStyle/>
          <a:p>
            <a:pPr marL="0" lvl="0" indent="0" algn="ctr">
              <a:buNone/>
            </a:pPr>
            <a:r>
              <a:rPr lang="en-US" sz="8000" dirty="0">
                <a:effectLst>
                  <a:outerShdw blurRad="38100" dist="38100" dir="2700000" algn="tl">
                    <a:srgbClr val="000000">
                      <a:alpha val="43137"/>
                    </a:srgbClr>
                  </a:outerShdw>
                </a:effectLst>
              </a:rPr>
              <a:t>Break</a:t>
            </a:r>
          </a:p>
        </p:txBody>
      </p:sp>
      <p:sp>
        <p:nvSpPr>
          <p:cNvPr id="4" name="Date Placeholder 3"/>
          <p:cNvSpPr>
            <a:spLocks noGrp="1"/>
          </p:cNvSpPr>
          <p:nvPr>
            <p:ph type="dt" sz="half" idx="10"/>
          </p:nvPr>
        </p:nvSpPr>
        <p:spPr/>
        <p:txBody>
          <a:bodyPr/>
          <a:lstStyle/>
          <a:p>
            <a:fld id="{2F1BCA7D-BE35-4688-B5B2-07D3D2D783D6}" type="datetime1">
              <a:rPr lang="en-US" smtClean="0"/>
              <a:t>1/14/2018</a:t>
            </a:fld>
            <a:endParaRPr lang="en-US" dirty="0"/>
          </a:p>
        </p:txBody>
      </p:sp>
      <p:sp>
        <p:nvSpPr>
          <p:cNvPr id="6" name="Footer Placeholder 5"/>
          <p:cNvSpPr>
            <a:spLocks noGrp="1"/>
          </p:cNvSpPr>
          <p:nvPr>
            <p:ph type="ftr" sz="quarter" idx="11"/>
          </p:nvPr>
        </p:nvSpPr>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p:txBody>
          <a:bodyPr/>
          <a:lstStyle/>
          <a:p>
            <a:pPr>
              <a:defRPr/>
            </a:pPr>
            <a:fld id="{BDC207AC-44E2-4E0C-A861-3776DCCCA189}" type="slidenum">
              <a:rPr lang="en-US" smtClean="0"/>
              <a:pPr>
                <a:defRPr/>
              </a:pPr>
              <a:t>31</a:t>
            </a:fld>
            <a:endParaRPr lang="en-US" dirty="0"/>
          </a:p>
        </p:txBody>
      </p:sp>
      <p:sp>
        <p:nvSpPr>
          <p:cNvPr id="8" name="TextBox 7"/>
          <p:cNvSpPr txBox="1"/>
          <p:nvPr/>
        </p:nvSpPr>
        <p:spPr>
          <a:xfrm>
            <a:off x="141779" y="3486150"/>
            <a:ext cx="8860439" cy="461665"/>
          </a:xfrm>
          <a:prstGeom prst="rect">
            <a:avLst/>
          </a:prstGeom>
          <a:noFill/>
        </p:spPr>
        <p:txBody>
          <a:bodyPr wrap="none" rtlCol="0">
            <a:spAutoFit/>
          </a:bodyPr>
          <a:lstStyle/>
          <a:p>
            <a:pPr algn="ctr"/>
            <a:r>
              <a:rPr lang="en-US" sz="2400" b="1" i="1" dirty="0">
                <a:effectLst>
                  <a:outerShdw blurRad="38100" dist="38100" dir="2700000" algn="tl">
                    <a:srgbClr val="000000">
                      <a:alpha val="43137"/>
                    </a:srgbClr>
                  </a:outerShdw>
                </a:effectLst>
              </a:rPr>
              <a:t>Next – How to use CSS to Format the Elements of a Web Page</a:t>
            </a:r>
          </a:p>
        </p:txBody>
      </p:sp>
    </p:spTree>
    <p:extLst>
      <p:ext uri="{BB962C8B-B14F-4D97-AF65-F5344CB8AC3E}">
        <p14:creationId xmlns:p14="http://schemas.microsoft.com/office/powerpoint/2010/main" val="22725261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How to use CSS to Format the Elements of a Web Page</a:t>
            </a:r>
            <a:r>
              <a:rPr lang="en-US" sz="3200" dirty="0"/>
              <a:t> Outline</a:t>
            </a:r>
          </a:p>
        </p:txBody>
      </p:sp>
      <p:sp>
        <p:nvSpPr>
          <p:cNvPr id="3" name="Content Placeholder 2"/>
          <p:cNvSpPr>
            <a:spLocks noGrp="1"/>
          </p:cNvSpPr>
          <p:nvPr>
            <p:ph idx="1"/>
          </p:nvPr>
        </p:nvSpPr>
        <p:spPr/>
        <p:txBody>
          <a:bodyPr/>
          <a:lstStyle/>
          <a:p>
            <a:r>
              <a:rPr lang="en-US" sz="2400" dirty="0"/>
              <a:t>How to provide CSS to web pages</a:t>
            </a:r>
          </a:p>
          <a:p>
            <a:r>
              <a:rPr lang="en-US" sz="2400" dirty="0"/>
              <a:t>CSS with HTML5 Semantic Tags</a:t>
            </a:r>
          </a:p>
          <a:p>
            <a:r>
              <a:rPr lang="en-US" sz="2400" dirty="0"/>
              <a:t>How to Specify Measurements and Colors</a:t>
            </a:r>
          </a:p>
          <a:p>
            <a:r>
              <a:rPr lang="en-US" sz="2400" dirty="0"/>
              <a:t>Code Selectors</a:t>
            </a:r>
          </a:p>
          <a:p>
            <a:r>
              <a:rPr lang="en-US" sz="2400" dirty="0"/>
              <a:t>Working with Text</a:t>
            </a:r>
          </a:p>
        </p:txBody>
      </p:sp>
      <p:sp>
        <p:nvSpPr>
          <p:cNvPr id="4" name="Date Placeholder 3"/>
          <p:cNvSpPr>
            <a:spLocks noGrp="1"/>
          </p:cNvSpPr>
          <p:nvPr>
            <p:ph type="dt" sz="half" idx="10"/>
          </p:nvPr>
        </p:nvSpPr>
        <p:spPr/>
        <p:txBody>
          <a:bodyPr/>
          <a:lstStyle/>
          <a:p>
            <a:fld id="{61F0E3CE-5CED-48F5-A789-4C4BFCA5EB48}" type="datetime1">
              <a:rPr lang="en-US" smtClean="0"/>
              <a:t>1/14/2018</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32</a:t>
            </a:fld>
            <a:endParaRPr lang="en-US" dirty="0"/>
          </a:p>
        </p:txBody>
      </p:sp>
    </p:spTree>
    <p:extLst>
      <p:ext uri="{BB962C8B-B14F-4D97-AF65-F5344CB8AC3E}">
        <p14:creationId xmlns:p14="http://schemas.microsoft.com/office/powerpoint/2010/main" val="11033181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28066"/>
            <a:ext cx="8229600" cy="519684"/>
          </a:xfrm>
        </p:spPr>
        <p:txBody>
          <a:bodyPr>
            <a:noAutofit/>
          </a:bodyPr>
          <a:lstStyle/>
          <a:p>
            <a:r>
              <a:rPr lang="en-US" sz="4400" dirty="0"/>
              <a:t>Three Ways to Provide Stylization</a:t>
            </a:r>
          </a:p>
        </p:txBody>
      </p:sp>
      <p:sp>
        <p:nvSpPr>
          <p:cNvPr id="2" name="Date Placeholder 1"/>
          <p:cNvSpPr>
            <a:spLocks noGrp="1"/>
          </p:cNvSpPr>
          <p:nvPr>
            <p:ph type="dt" sz="half" idx="10"/>
          </p:nvPr>
        </p:nvSpPr>
        <p:spPr/>
        <p:txBody>
          <a:bodyPr/>
          <a:lstStyle/>
          <a:p>
            <a:fld id="{9A8CA0A2-52AE-4BBA-8487-088EF5535D32}" type="datetime1">
              <a:rPr lang="en-US" smtClean="0"/>
              <a:t>1/14/2018</a:t>
            </a:fld>
            <a:endParaRPr lang="en-US" dirty="0"/>
          </a:p>
        </p:txBody>
      </p:sp>
      <p:sp>
        <p:nvSpPr>
          <p:cNvPr id="4" name="Footer Placeholder 3"/>
          <p:cNvSpPr>
            <a:spLocks noGrp="1"/>
          </p:cNvSpPr>
          <p:nvPr>
            <p:ph type="ftr" sz="quarter" idx="11"/>
          </p:nvPr>
        </p:nvSpPr>
        <p:spPr/>
        <p:txBody>
          <a:bodyPr/>
          <a:lstStyle/>
          <a:p>
            <a:pPr>
              <a:defRPr/>
            </a:pPr>
            <a:r>
              <a:rPr lang="en-US"/>
              <a:t>Copyright © 2007 - 2018 Carl M. Burnett</a:t>
            </a:r>
            <a:endParaRPr lang="en-US" dirty="0"/>
          </a:p>
        </p:txBody>
      </p:sp>
      <p:sp>
        <p:nvSpPr>
          <p:cNvPr id="3" name="Slide Number Placeholder 2"/>
          <p:cNvSpPr>
            <a:spLocks noGrp="1"/>
          </p:cNvSpPr>
          <p:nvPr>
            <p:ph type="sldNum" sz="quarter" idx="12"/>
          </p:nvPr>
        </p:nvSpPr>
        <p:spPr/>
        <p:txBody>
          <a:bodyPr/>
          <a:lstStyle/>
          <a:p>
            <a:pPr>
              <a:defRPr/>
            </a:pPr>
            <a:fld id="{1AEC4552-FCE3-4759-9876-AA52C2615944}" type="slidenum">
              <a:rPr lang="en-US" smtClean="0"/>
              <a:pPr>
                <a:defRPr/>
              </a:pPr>
              <a:t>33</a:t>
            </a:fld>
            <a:endParaRPr lang="en-US" dirty="0"/>
          </a:p>
        </p:txBody>
      </p:sp>
      <p:sp>
        <p:nvSpPr>
          <p:cNvPr id="8" name="TextBox 7"/>
          <p:cNvSpPr txBox="1"/>
          <p:nvPr/>
        </p:nvSpPr>
        <p:spPr>
          <a:xfrm>
            <a:off x="454645" y="1167440"/>
            <a:ext cx="5125121" cy="677108"/>
          </a:xfrm>
          <a:prstGeom prst="rect">
            <a:avLst/>
          </a:prstGeom>
          <a:noFill/>
        </p:spPr>
        <p:txBody>
          <a:bodyPr wrap="none" rtlCol="0">
            <a:spAutoFit/>
          </a:bodyPr>
          <a:lstStyle/>
          <a:p>
            <a:r>
              <a:rPr lang="en-US" sz="24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External Style Sheet (External)</a:t>
            </a:r>
          </a:p>
          <a:p>
            <a:r>
              <a:rPr lang="en-US" sz="1400" b="1" dirty="0">
                <a:latin typeface="Courier New" panose="02070309020205020404" pitchFamily="49" charset="0"/>
                <a:cs typeface="Courier New" panose="02070309020205020404" pitchFamily="49" charset="0"/>
              </a:rPr>
              <a:t>&lt;link </a:t>
            </a:r>
            <a:r>
              <a:rPr lang="en-US" sz="1400" b="1" dirty="0" err="1">
                <a:latin typeface="Courier New" panose="02070309020205020404" pitchFamily="49" charset="0"/>
                <a:cs typeface="Courier New" panose="02070309020205020404" pitchFamily="49" charset="0"/>
              </a:rPr>
              <a:t>rel</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stylesheet</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href</a:t>
            </a:r>
            <a:r>
              <a:rPr lang="en-US" sz="1400" b="1" dirty="0">
                <a:latin typeface="Courier New" panose="02070309020205020404" pitchFamily="49" charset="0"/>
                <a:cs typeface="Courier New" panose="02070309020205020404" pitchFamily="49" charset="0"/>
              </a:rPr>
              <a:t>="styles/main.css"&gt;</a:t>
            </a:r>
          </a:p>
        </p:txBody>
      </p:sp>
      <p:sp>
        <p:nvSpPr>
          <p:cNvPr id="10" name="TextBox 9"/>
          <p:cNvSpPr txBox="1"/>
          <p:nvPr/>
        </p:nvSpPr>
        <p:spPr>
          <a:xfrm>
            <a:off x="454645" y="1826208"/>
            <a:ext cx="7447873" cy="1754326"/>
          </a:xfrm>
          <a:prstGeom prst="rect">
            <a:avLst/>
          </a:prstGeom>
          <a:noFill/>
        </p:spPr>
        <p:txBody>
          <a:bodyPr wrap="none" rtlCol="0">
            <a:spAutoFit/>
          </a:bodyPr>
          <a:lstStyle/>
          <a:p>
            <a:r>
              <a:rPr lang="en-US" sz="24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Embed the styles in the head section (Embedded)</a:t>
            </a:r>
          </a:p>
          <a:p>
            <a:r>
              <a:rPr lang="en-US" sz="1400" b="1" dirty="0">
                <a:latin typeface="Courier New" panose="02070309020205020404" pitchFamily="49" charset="0"/>
                <a:cs typeface="Courier New" panose="02070309020205020404" pitchFamily="49" charset="0"/>
              </a:rPr>
              <a:t>&lt;style&gt;</a:t>
            </a:r>
          </a:p>
          <a:p>
            <a:r>
              <a:rPr lang="en-US" sz="1400" b="1" dirty="0">
                <a:latin typeface="Courier New" panose="02070309020205020404" pitchFamily="49" charset="0"/>
                <a:cs typeface="Courier New" panose="02070309020205020404" pitchFamily="49" charset="0"/>
              </a:rPr>
              <a:t>    body {</a:t>
            </a:r>
          </a:p>
          <a:p>
            <a:r>
              <a:rPr lang="en-US" sz="1400" b="1" dirty="0">
                <a:latin typeface="Courier New" panose="02070309020205020404" pitchFamily="49" charset="0"/>
                <a:cs typeface="Courier New" panose="02070309020205020404" pitchFamily="49" charset="0"/>
              </a:rPr>
              <a:t>        font-family: Arial, Helvetica, sans-serif;</a:t>
            </a:r>
          </a:p>
          <a:p>
            <a:r>
              <a:rPr lang="en-US" sz="1400" b="1" dirty="0">
                <a:latin typeface="Courier New" panose="02070309020205020404" pitchFamily="49" charset="0"/>
                <a:cs typeface="Courier New" panose="02070309020205020404" pitchFamily="49" charset="0"/>
              </a:rPr>
              <a:t>        font-size: 87.5%; }</a:t>
            </a:r>
          </a:p>
          <a:p>
            <a:r>
              <a:rPr lang="en-US" sz="1400" b="1" dirty="0">
                <a:latin typeface="Courier New" panose="02070309020205020404" pitchFamily="49" charset="0"/>
                <a:cs typeface="Courier New" panose="02070309020205020404" pitchFamily="49" charset="0"/>
              </a:rPr>
              <a:t>    h1 { font-size: 250%; }</a:t>
            </a:r>
          </a:p>
          <a:p>
            <a:r>
              <a:rPr lang="en-US" sz="1400" b="1" dirty="0">
                <a:latin typeface="Courier New" panose="02070309020205020404" pitchFamily="49" charset="0"/>
                <a:cs typeface="Courier New" panose="02070309020205020404" pitchFamily="49" charset="0"/>
              </a:rPr>
              <a:t>&lt;/style&gt;</a:t>
            </a:r>
          </a:p>
        </p:txBody>
      </p:sp>
      <p:grpSp>
        <p:nvGrpSpPr>
          <p:cNvPr id="6" name="Group 5"/>
          <p:cNvGrpSpPr/>
          <p:nvPr/>
        </p:nvGrpSpPr>
        <p:grpSpPr>
          <a:xfrm>
            <a:off x="454644" y="3512098"/>
            <a:ext cx="5942652" cy="1169551"/>
            <a:chOff x="454644" y="3902331"/>
            <a:chExt cx="5942652" cy="1299501"/>
          </a:xfrm>
        </p:grpSpPr>
        <p:sp>
          <p:nvSpPr>
            <p:cNvPr id="9" name="TextBox 8"/>
            <p:cNvSpPr txBox="1"/>
            <p:nvPr/>
          </p:nvSpPr>
          <p:spPr>
            <a:xfrm>
              <a:off x="454644" y="3902331"/>
              <a:ext cx="5942652" cy="1299501"/>
            </a:xfrm>
            <a:prstGeom prst="rect">
              <a:avLst/>
            </a:prstGeom>
            <a:noFill/>
          </p:spPr>
          <p:txBody>
            <a:bodyPr wrap="none" rtlCol="0">
              <a:spAutoFit/>
            </a:bodyPr>
            <a:lstStyle/>
            <a:p>
              <a:r>
                <a:rPr lang="en-US" sz="2400" b="1" dirty="0">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Apply styles to a single element (Inline)</a:t>
              </a:r>
            </a:p>
            <a:p>
              <a:r>
                <a:rPr lang="en-US" sz="1400" b="1" dirty="0">
                  <a:latin typeface="Courier New" panose="02070309020205020404" pitchFamily="49" charset="0"/>
                  <a:cs typeface="Courier New" panose="02070309020205020404" pitchFamily="49" charset="0"/>
                </a:rPr>
                <a:t>&lt;h1 style="font-size: 500%; color: red;"&gt;</a:t>
              </a:r>
            </a:p>
            <a:p>
              <a:r>
                <a:rPr lang="en-US" sz="1400" b="1" dirty="0">
                  <a:latin typeface="Courier New" panose="02070309020205020404" pitchFamily="49" charset="0"/>
                  <a:cs typeface="Courier New" panose="02070309020205020404" pitchFamily="49" charset="0"/>
                </a:rPr>
                <a:t>    Valley Town Hall&lt;/h1&gt;</a:t>
              </a:r>
            </a:p>
            <a:p>
              <a:endParaRPr lang="en-US" dirty="0"/>
            </a:p>
          </p:txBody>
        </p:sp>
        <p:sp>
          <p:nvSpPr>
            <p:cNvPr id="11" name="Rectangle 10"/>
            <p:cNvSpPr/>
            <p:nvPr/>
          </p:nvSpPr>
          <p:spPr>
            <a:xfrm>
              <a:off x="957532" y="4313208"/>
              <a:ext cx="3856008" cy="227712"/>
            </a:xfrm>
            <a:prstGeom prst="rect">
              <a:avLst/>
            </a:prstGeom>
            <a:solidFill>
              <a:srgbClr val="FFFF00">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2113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519684"/>
          </a:xfrm>
        </p:spPr>
        <p:txBody>
          <a:bodyPr>
            <a:noAutofit/>
          </a:bodyPr>
          <a:lstStyle/>
          <a:p>
            <a:r>
              <a:rPr lang="en-US" sz="4400" dirty="0"/>
              <a:t>Head element - Two Style Sheets</a:t>
            </a:r>
          </a:p>
        </p:txBody>
      </p:sp>
      <p:sp>
        <p:nvSpPr>
          <p:cNvPr id="4" name="Date Placeholder 3"/>
          <p:cNvSpPr>
            <a:spLocks noGrp="1"/>
          </p:cNvSpPr>
          <p:nvPr>
            <p:ph type="dt" sz="half" idx="10"/>
          </p:nvPr>
        </p:nvSpPr>
        <p:spPr/>
        <p:txBody>
          <a:bodyPr/>
          <a:lstStyle/>
          <a:p>
            <a:fld id="{790CB00D-940B-433C-8E72-BE3461BB9D30}" type="datetime1">
              <a:rPr lang="en-US" smtClean="0"/>
              <a:t>1/14/2018</a:t>
            </a:fld>
            <a:endParaRPr lang="en-US" dirty="0"/>
          </a:p>
        </p:txBody>
      </p:sp>
      <p:sp>
        <p:nvSpPr>
          <p:cNvPr id="6" name="Footer Placeholder 5"/>
          <p:cNvSpPr>
            <a:spLocks noGrp="1"/>
          </p:cNvSpPr>
          <p:nvPr>
            <p:ph type="ftr" sz="quarter" idx="11"/>
          </p:nvPr>
        </p:nvSpPr>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p:txBody>
          <a:bodyPr/>
          <a:lstStyle/>
          <a:p>
            <a:pPr>
              <a:defRPr/>
            </a:pPr>
            <a:fld id="{BDC207AC-44E2-4E0C-A861-3776DCCCA189}" type="slidenum">
              <a:rPr lang="en-US" smtClean="0"/>
              <a:pPr>
                <a:defRPr/>
              </a:pPr>
              <a:t>34</a:t>
            </a:fld>
            <a:endParaRPr lang="en-US" dirty="0"/>
          </a:p>
        </p:txBody>
      </p:sp>
      <p:sp>
        <p:nvSpPr>
          <p:cNvPr id="8" name="TextBox 7"/>
          <p:cNvSpPr txBox="1"/>
          <p:nvPr/>
        </p:nvSpPr>
        <p:spPr>
          <a:xfrm>
            <a:off x="531004" y="1570869"/>
            <a:ext cx="6199133" cy="1169551"/>
          </a:xfrm>
          <a:prstGeom prst="rect">
            <a:avLst/>
          </a:prstGeom>
          <a:noFill/>
        </p:spPr>
        <p:txBody>
          <a:bodyPr wrap="none" rtlCol="0">
            <a:spAutoFit/>
          </a:bodyPr>
          <a:lstStyle/>
          <a:p>
            <a:pPr marL="0" indent="0">
              <a:buNone/>
            </a:pPr>
            <a:r>
              <a:rPr lang="en-US" sz="1400" b="1" dirty="0">
                <a:latin typeface="Courier New" panose="02070309020205020404" pitchFamily="49" charset="0"/>
                <a:cs typeface="Courier New" panose="02070309020205020404" pitchFamily="49" charset="0"/>
              </a:rPr>
              <a:t>&lt;head&gt;</a:t>
            </a:r>
          </a:p>
          <a:p>
            <a:pPr marL="0" indent="0">
              <a:buNone/>
            </a:pPr>
            <a:r>
              <a:rPr lang="en-US" sz="1400" b="1" dirty="0">
                <a:latin typeface="Courier New" panose="02070309020205020404" pitchFamily="49" charset="0"/>
                <a:cs typeface="Courier New" panose="02070309020205020404" pitchFamily="49" charset="0"/>
              </a:rPr>
              <a:t>    &lt;title&gt;San Joaquin Valley Town Hall&lt;/title&gt;</a:t>
            </a:r>
          </a:p>
          <a:p>
            <a:pPr marL="0" indent="0">
              <a:buNone/>
            </a:pPr>
            <a:r>
              <a:rPr lang="en-US" sz="1400" b="1" dirty="0">
                <a:latin typeface="Courier New" panose="02070309020205020404" pitchFamily="49" charset="0"/>
                <a:cs typeface="Courier New" panose="02070309020205020404" pitchFamily="49" charset="0"/>
              </a:rPr>
              <a:t>    &lt;link </a:t>
            </a:r>
            <a:r>
              <a:rPr lang="en-US" sz="1400" b="1" dirty="0" err="1">
                <a:latin typeface="Courier New" panose="02070309020205020404" pitchFamily="49" charset="0"/>
                <a:cs typeface="Courier New" panose="02070309020205020404" pitchFamily="49" charset="0"/>
              </a:rPr>
              <a:t>rel</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stylesheet</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href</a:t>
            </a:r>
            <a:r>
              <a:rPr lang="en-US" sz="1400" b="1" dirty="0">
                <a:latin typeface="Courier New" panose="02070309020205020404" pitchFamily="49" charset="0"/>
                <a:cs typeface="Courier New" panose="02070309020205020404" pitchFamily="49" charset="0"/>
              </a:rPr>
              <a:t>="../styles/main.css"&gt;</a:t>
            </a:r>
          </a:p>
          <a:p>
            <a:pPr marL="0" indent="0">
              <a:buNone/>
            </a:pPr>
            <a:r>
              <a:rPr lang="en-US" sz="1400" b="1" dirty="0">
                <a:latin typeface="Courier New" panose="02070309020205020404" pitchFamily="49" charset="0"/>
                <a:cs typeface="Courier New" panose="02070309020205020404" pitchFamily="49" charset="0"/>
              </a:rPr>
              <a:t>    &lt;link </a:t>
            </a:r>
            <a:r>
              <a:rPr lang="en-US" sz="1400" b="1" dirty="0" err="1">
                <a:latin typeface="Courier New" panose="02070309020205020404" pitchFamily="49" charset="0"/>
                <a:cs typeface="Courier New" panose="02070309020205020404" pitchFamily="49" charset="0"/>
              </a:rPr>
              <a:t>rel</a:t>
            </a:r>
            <a:r>
              <a:rPr lang="en-US" sz="1400" b="1" dirty="0">
                <a:latin typeface="Courier New" panose="02070309020205020404" pitchFamily="49" charset="0"/>
                <a:cs typeface="Courier New" panose="02070309020205020404" pitchFamily="49" charset="0"/>
              </a:rPr>
              <a:t>="</a:t>
            </a:r>
            <a:r>
              <a:rPr lang="en-US" sz="1400" b="1" dirty="0" err="1">
                <a:latin typeface="Courier New" panose="02070309020205020404" pitchFamily="49" charset="0"/>
                <a:cs typeface="Courier New" panose="02070309020205020404" pitchFamily="49" charset="0"/>
              </a:rPr>
              <a:t>stylesheet</a:t>
            </a:r>
            <a:r>
              <a:rPr lang="en-US" sz="1400" b="1" dirty="0">
                <a:latin typeface="Courier New" panose="02070309020205020404" pitchFamily="49" charset="0"/>
                <a:cs typeface="Courier New" panose="02070309020205020404" pitchFamily="49" charset="0"/>
              </a:rPr>
              <a:t>" </a:t>
            </a:r>
            <a:r>
              <a:rPr lang="en-US" sz="1400" b="1" dirty="0" err="1">
                <a:latin typeface="Courier New" panose="02070309020205020404" pitchFamily="49" charset="0"/>
                <a:cs typeface="Courier New" panose="02070309020205020404" pitchFamily="49" charset="0"/>
              </a:rPr>
              <a:t>href</a:t>
            </a:r>
            <a:r>
              <a:rPr lang="en-US" sz="1400" b="1" dirty="0">
                <a:latin typeface="Courier New" panose="02070309020205020404" pitchFamily="49" charset="0"/>
                <a:cs typeface="Courier New" panose="02070309020205020404" pitchFamily="49" charset="0"/>
              </a:rPr>
              <a:t>="../styles/speaker.css"&gt;</a:t>
            </a:r>
          </a:p>
          <a:p>
            <a:pPr marL="0" indent="0">
              <a:buNone/>
            </a:pPr>
            <a:r>
              <a:rPr lang="en-US" sz="1400" b="1" dirty="0">
                <a:latin typeface="Courier New" panose="02070309020205020404" pitchFamily="49" charset="0"/>
                <a:cs typeface="Courier New" panose="02070309020205020404" pitchFamily="49" charset="0"/>
              </a:rPr>
              <a:t>&lt;/head&gt;</a:t>
            </a:r>
          </a:p>
        </p:txBody>
      </p:sp>
      <p:sp>
        <p:nvSpPr>
          <p:cNvPr id="9" name="TextBox 8"/>
          <p:cNvSpPr txBox="1"/>
          <p:nvPr/>
        </p:nvSpPr>
        <p:spPr>
          <a:xfrm>
            <a:off x="531003" y="2960370"/>
            <a:ext cx="5382692" cy="1015663"/>
          </a:xfrm>
          <a:prstGeom prst="rect">
            <a:avLst/>
          </a:prstGeom>
          <a:noFill/>
        </p:spPr>
        <p:txBody>
          <a:bodyPr wrap="none" rtlCol="0">
            <a:spAutoFit/>
          </a:bodyPr>
          <a:lstStyle/>
          <a:p>
            <a:pPr marL="0" indent="0">
              <a:buNone/>
            </a:pPr>
            <a:r>
              <a:rPr lang="en-US" sz="2400" b="1" dirty="0">
                <a:solidFill>
                  <a:srgbClr val="002060"/>
                </a:solidFill>
                <a:effectLst>
                  <a:outerShdw blurRad="38100" dist="38100" dir="2700000" algn="tl">
                    <a:srgbClr val="000000">
                      <a:alpha val="43137"/>
                    </a:srgbClr>
                  </a:outerShdw>
                </a:effectLst>
                <a:latin typeface="+mj-lt"/>
              </a:rPr>
              <a:t>The sequence in which styles are applied</a:t>
            </a:r>
          </a:p>
          <a:p>
            <a:pPr marL="800100" lvl="1" indent="-342900">
              <a:buAutoNum type="arabicPeriod"/>
            </a:pPr>
            <a:r>
              <a:rPr lang="en-US" b="1" dirty="0">
                <a:latin typeface="+mj-lt"/>
              </a:rPr>
              <a:t>First external style sheet </a:t>
            </a:r>
          </a:p>
          <a:p>
            <a:pPr marL="800100" lvl="1" indent="-342900">
              <a:buFontTx/>
              <a:buAutoNum type="arabicPeriod"/>
            </a:pPr>
            <a:r>
              <a:rPr lang="en-US" b="1" dirty="0">
                <a:latin typeface="+mj-lt"/>
              </a:rPr>
              <a:t>Last external style sheet </a:t>
            </a:r>
          </a:p>
        </p:txBody>
      </p:sp>
    </p:spTree>
    <p:extLst>
      <p:ext uri="{BB962C8B-B14F-4D97-AF65-F5344CB8AC3E}">
        <p14:creationId xmlns:p14="http://schemas.microsoft.com/office/powerpoint/2010/main" val="30017512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Cascading Works</a:t>
            </a:r>
          </a:p>
        </p:txBody>
      </p:sp>
      <p:sp>
        <p:nvSpPr>
          <p:cNvPr id="3" name="Content Placeholder 2"/>
          <p:cNvSpPr>
            <a:spLocks noGrp="1"/>
          </p:cNvSpPr>
          <p:nvPr>
            <p:ph idx="1"/>
          </p:nvPr>
        </p:nvSpPr>
        <p:spPr/>
        <p:txBody>
          <a:bodyPr/>
          <a:lstStyle/>
          <a:p>
            <a:pPr marL="0" indent="0">
              <a:buNone/>
            </a:pPr>
            <a:r>
              <a:rPr lang="en-US" dirty="0"/>
              <a:t>1. Default rule (Browser default)</a:t>
            </a:r>
          </a:p>
          <a:p>
            <a:pPr marL="0" indent="0">
              <a:buNone/>
            </a:pPr>
            <a:r>
              <a:rPr lang="en-US" dirty="0"/>
              <a:t>2. External style sheet</a:t>
            </a:r>
          </a:p>
          <a:p>
            <a:pPr marL="0" indent="0">
              <a:buNone/>
            </a:pPr>
            <a:r>
              <a:rPr lang="en-US" dirty="0"/>
              <a:t>3. Internal style sheet (in the head section)</a:t>
            </a:r>
          </a:p>
          <a:p>
            <a:pPr marL="0" indent="0">
              <a:buNone/>
            </a:pPr>
            <a:r>
              <a:rPr lang="en-US" dirty="0"/>
              <a:t>4. Inline style (inside an HTML element)</a:t>
            </a:r>
          </a:p>
          <a:p>
            <a:pPr marL="0" indent="0">
              <a:buNone/>
            </a:pPr>
            <a:r>
              <a:rPr lang="en-US" dirty="0"/>
              <a:t>5. !important rule for web page (head section)</a:t>
            </a:r>
          </a:p>
          <a:p>
            <a:pPr marL="0" indent="0">
              <a:buNone/>
            </a:pPr>
            <a:r>
              <a:rPr lang="en-US" dirty="0"/>
              <a:t>6. !important rule for user style (inline style)</a:t>
            </a:r>
          </a:p>
          <a:p>
            <a:endParaRPr lang="en-US" dirty="0"/>
          </a:p>
        </p:txBody>
      </p:sp>
      <p:sp>
        <p:nvSpPr>
          <p:cNvPr id="4" name="Date Placeholder 3"/>
          <p:cNvSpPr>
            <a:spLocks noGrp="1"/>
          </p:cNvSpPr>
          <p:nvPr>
            <p:ph type="dt" sz="half" idx="10"/>
          </p:nvPr>
        </p:nvSpPr>
        <p:spPr/>
        <p:txBody>
          <a:bodyPr/>
          <a:lstStyle/>
          <a:p>
            <a:fld id="{9283B269-0E4A-4B42-B9FE-0E59A54C660B}" type="datetime1">
              <a:rPr lang="en-US" smtClean="0"/>
              <a:t>1/14/2018</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35</a:t>
            </a:fld>
            <a:endParaRPr lang="en-US" dirty="0"/>
          </a:p>
        </p:txBody>
      </p:sp>
      <p:sp>
        <p:nvSpPr>
          <p:cNvPr id="7" name="Curved Left Arrow 6"/>
          <p:cNvSpPr/>
          <p:nvPr/>
        </p:nvSpPr>
        <p:spPr>
          <a:xfrm>
            <a:off x="7795260" y="1577340"/>
            <a:ext cx="640080" cy="428625"/>
          </a:xfrm>
          <a:prstGeom prst="curvedLef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urved Left Arrow 13"/>
          <p:cNvSpPr/>
          <p:nvPr/>
        </p:nvSpPr>
        <p:spPr>
          <a:xfrm>
            <a:off x="7844790" y="2434590"/>
            <a:ext cx="640080" cy="428625"/>
          </a:xfrm>
          <a:prstGeom prst="curvedLef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Curved Left Arrow 14"/>
          <p:cNvSpPr/>
          <p:nvPr/>
        </p:nvSpPr>
        <p:spPr>
          <a:xfrm>
            <a:off x="7844790" y="2863215"/>
            <a:ext cx="640080" cy="428625"/>
          </a:xfrm>
          <a:prstGeom prst="curvedLef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Curved Left Arrow 15"/>
          <p:cNvSpPr/>
          <p:nvPr/>
        </p:nvSpPr>
        <p:spPr>
          <a:xfrm>
            <a:off x="7844790" y="3291840"/>
            <a:ext cx="640080" cy="428625"/>
          </a:xfrm>
          <a:prstGeom prst="curvedLef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 name="Curved Left Arrow 16"/>
          <p:cNvSpPr/>
          <p:nvPr/>
        </p:nvSpPr>
        <p:spPr>
          <a:xfrm>
            <a:off x="7795260" y="2005965"/>
            <a:ext cx="640080" cy="428625"/>
          </a:xfrm>
          <a:prstGeom prst="curvedLeft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48918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fade">
                                      <p:cBhvr>
                                        <p:cTn id="22" dur="5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fade">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Effect transition="in" filter="fade">
                                      <p:cBhvr>
                                        <p:cTn id="47" dur="5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fade">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5" end="5"/>
                                            </p:txEl>
                                          </p:spTgt>
                                        </p:tgtEl>
                                        <p:attrNameLst>
                                          <p:attrName>style.visibility</p:attrName>
                                        </p:attrNameLst>
                                      </p:cBhvr>
                                      <p:to>
                                        <p:strVal val="visible"/>
                                      </p:to>
                                    </p:set>
                                    <p:animEffect transition="in" filter="fade">
                                      <p:cBhvr>
                                        <p:cTn id="5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14" grpId="0" animBg="1"/>
      <p:bldP spid="15" grpId="0" animBg="1"/>
      <p:bldP spid="16" grpId="0" animBg="1"/>
      <p:bldP spid="17"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85750"/>
            <a:ext cx="8229600" cy="672540"/>
          </a:xfrm>
        </p:spPr>
        <p:txBody>
          <a:bodyPr>
            <a:normAutofit fontScale="90000"/>
          </a:bodyPr>
          <a:lstStyle/>
          <a:p>
            <a:r>
              <a:rPr lang="en-US" sz="4800" dirty="0"/>
              <a:t>CSS with HTML Semantic Tags</a:t>
            </a:r>
          </a:p>
        </p:txBody>
      </p:sp>
      <p:sp>
        <p:nvSpPr>
          <p:cNvPr id="4" name="Date Placeholder 3"/>
          <p:cNvSpPr>
            <a:spLocks noGrp="1"/>
          </p:cNvSpPr>
          <p:nvPr>
            <p:ph type="dt" sz="half" idx="10"/>
          </p:nvPr>
        </p:nvSpPr>
        <p:spPr/>
        <p:txBody>
          <a:bodyPr/>
          <a:lstStyle/>
          <a:p>
            <a:fld id="{87607CEA-68A1-4A6E-BA66-9883BB20B58E}" type="datetime1">
              <a:rPr lang="en-US" smtClean="0"/>
              <a:t>1/14/2018</a:t>
            </a:fld>
            <a:endParaRPr lang="en-US" dirty="0"/>
          </a:p>
        </p:txBody>
      </p:sp>
      <p:sp>
        <p:nvSpPr>
          <p:cNvPr id="6" name="Footer Placeholder 5"/>
          <p:cNvSpPr>
            <a:spLocks noGrp="1"/>
          </p:cNvSpPr>
          <p:nvPr>
            <p:ph type="ftr" sz="quarter" idx="11"/>
          </p:nvPr>
        </p:nvSpPr>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p:txBody>
          <a:bodyPr/>
          <a:lstStyle/>
          <a:p>
            <a:pPr>
              <a:defRPr/>
            </a:pPr>
            <a:fld id="{BDC207AC-44E2-4E0C-A861-3776DCCCA189}" type="slidenum">
              <a:rPr lang="en-US" smtClean="0"/>
              <a:pPr>
                <a:defRPr/>
              </a:pPr>
              <a:t>36</a:t>
            </a:fld>
            <a:endParaRPr lang="en-US" dirty="0"/>
          </a:p>
        </p:txBody>
      </p:sp>
      <p:sp>
        <p:nvSpPr>
          <p:cNvPr id="10" name="TextBox 9"/>
          <p:cNvSpPr txBox="1"/>
          <p:nvPr/>
        </p:nvSpPr>
        <p:spPr>
          <a:xfrm>
            <a:off x="4953000" y="1047750"/>
            <a:ext cx="3321935" cy="3046988"/>
          </a:xfrm>
          <a:prstGeom prst="rect">
            <a:avLst/>
          </a:prstGeom>
          <a:noFill/>
        </p:spPr>
        <p:txBody>
          <a:bodyPr wrap="none" rtlCol="0">
            <a:spAutoFit/>
          </a:bodyPr>
          <a:lstStyle/>
          <a:p>
            <a:r>
              <a:rPr lang="en-US" sz="2400" b="1" dirty="0">
                <a:solidFill>
                  <a:srgbClr val="002060"/>
                </a:solidFill>
                <a:effectLst>
                  <a:outerShdw blurRad="38100" dist="38100" dir="2700000" algn="tl">
                    <a:srgbClr val="000000">
                      <a:alpha val="43137"/>
                    </a:srgbClr>
                  </a:outerShdw>
                </a:effectLst>
                <a:latin typeface="+mj-lt"/>
                <a:cs typeface="Courier New" panose="02070309020205020404" pitchFamily="49" charset="0"/>
              </a:rPr>
              <a:t>JavaScript for HTML5 </a:t>
            </a:r>
            <a:br>
              <a:rPr lang="en-US" sz="2400" b="1" dirty="0">
                <a:solidFill>
                  <a:srgbClr val="002060"/>
                </a:solidFill>
                <a:effectLst>
                  <a:outerShdw blurRad="38100" dist="38100" dir="2700000" algn="tl">
                    <a:srgbClr val="000000">
                      <a:alpha val="43137"/>
                    </a:srgbClr>
                  </a:outerShdw>
                </a:effectLst>
                <a:latin typeface="+mj-lt"/>
                <a:cs typeface="Courier New" panose="02070309020205020404" pitchFamily="49" charset="0"/>
              </a:rPr>
            </a:br>
            <a:r>
              <a:rPr lang="en-US" sz="2400" b="1" dirty="0">
                <a:solidFill>
                  <a:srgbClr val="002060"/>
                </a:solidFill>
                <a:effectLst>
                  <a:outerShdw blurRad="38100" dist="38100" dir="2700000" algn="tl">
                    <a:srgbClr val="000000">
                      <a:alpha val="43137"/>
                    </a:srgbClr>
                  </a:outerShdw>
                </a:effectLst>
                <a:latin typeface="+mj-lt"/>
                <a:cs typeface="Courier New" panose="02070309020205020404" pitchFamily="49" charset="0"/>
              </a:rPr>
              <a:t>Semantic Tags</a:t>
            </a:r>
          </a:p>
          <a:p>
            <a:endParaRPr lang="en-US" sz="1200" b="1" dirty="0">
              <a:latin typeface="+mj-lt"/>
              <a:cs typeface="Courier New" panose="02070309020205020404" pitchFamily="49" charset="0"/>
            </a:endParaRPr>
          </a:p>
          <a:p>
            <a:r>
              <a:rPr lang="en-US" sz="1200" b="1" dirty="0">
                <a:latin typeface="+mj-lt"/>
                <a:cs typeface="Courier New" panose="02070309020205020404" pitchFamily="49" charset="0"/>
              </a:rPr>
              <a:t>&lt;head&gt;</a:t>
            </a:r>
          </a:p>
          <a:p>
            <a:r>
              <a:rPr lang="en-US" sz="1200" b="1" dirty="0">
                <a:latin typeface="+mj-lt"/>
                <a:cs typeface="Courier New" panose="02070309020205020404" pitchFamily="49" charset="0"/>
              </a:rPr>
              <a:t>    &lt;script&gt;</a:t>
            </a:r>
          </a:p>
          <a:p>
            <a:r>
              <a:rPr lang="en-US" sz="1200" b="1" dirty="0">
                <a:latin typeface="+mj-lt"/>
                <a:cs typeface="Courier New" panose="02070309020205020404" pitchFamily="49" charset="0"/>
              </a:rPr>
              <a:t>    	</a:t>
            </a:r>
            <a:r>
              <a:rPr lang="en-US" sz="1200" b="1" dirty="0" err="1">
                <a:latin typeface="+mj-lt"/>
                <a:cs typeface="Courier New" panose="02070309020205020404" pitchFamily="49" charset="0"/>
              </a:rPr>
              <a:t>document.createElement</a:t>
            </a:r>
            <a:r>
              <a:rPr lang="en-US" sz="1200" b="1" dirty="0">
                <a:latin typeface="+mj-lt"/>
                <a:cs typeface="Courier New" panose="02070309020205020404" pitchFamily="49" charset="0"/>
              </a:rPr>
              <a:t>(article);</a:t>
            </a:r>
          </a:p>
          <a:p>
            <a:r>
              <a:rPr lang="en-US" sz="1200" b="1" dirty="0">
                <a:latin typeface="+mj-lt"/>
                <a:cs typeface="Courier New" panose="02070309020205020404" pitchFamily="49" charset="0"/>
              </a:rPr>
              <a:t>	</a:t>
            </a:r>
            <a:r>
              <a:rPr lang="en-US" sz="1200" b="1" dirty="0" err="1">
                <a:latin typeface="+mj-lt"/>
                <a:cs typeface="Courier New" panose="02070309020205020404" pitchFamily="49" charset="0"/>
              </a:rPr>
              <a:t>document.createElement</a:t>
            </a:r>
            <a:r>
              <a:rPr lang="en-US" sz="1200" b="1" dirty="0">
                <a:latin typeface="+mj-lt"/>
                <a:cs typeface="Courier New" panose="02070309020205020404" pitchFamily="49" charset="0"/>
              </a:rPr>
              <a:t>(aside);</a:t>
            </a:r>
          </a:p>
          <a:p>
            <a:r>
              <a:rPr lang="en-US" sz="1200" b="1" dirty="0">
                <a:latin typeface="+mj-lt"/>
                <a:cs typeface="Courier New" panose="02070309020205020404" pitchFamily="49" charset="0"/>
              </a:rPr>
              <a:t>	</a:t>
            </a:r>
            <a:r>
              <a:rPr lang="en-US" sz="1200" b="1" dirty="0" err="1">
                <a:latin typeface="+mj-lt"/>
                <a:cs typeface="Courier New" panose="02070309020205020404" pitchFamily="49" charset="0"/>
              </a:rPr>
              <a:t>document.createElement</a:t>
            </a:r>
            <a:r>
              <a:rPr lang="en-US" sz="1200" b="1" dirty="0">
                <a:latin typeface="+mj-lt"/>
                <a:cs typeface="Courier New" panose="02070309020205020404" pitchFamily="49" charset="0"/>
              </a:rPr>
              <a:t>(figure);</a:t>
            </a:r>
          </a:p>
          <a:p>
            <a:r>
              <a:rPr lang="en-US" sz="1200" b="1" dirty="0">
                <a:latin typeface="+mj-lt"/>
                <a:cs typeface="Courier New" panose="02070309020205020404" pitchFamily="49" charset="0"/>
              </a:rPr>
              <a:t>	</a:t>
            </a:r>
            <a:r>
              <a:rPr lang="en-US" sz="1200" b="1" dirty="0" err="1">
                <a:latin typeface="+mj-lt"/>
                <a:cs typeface="Courier New" panose="02070309020205020404" pitchFamily="49" charset="0"/>
              </a:rPr>
              <a:t>document.createElement</a:t>
            </a:r>
            <a:r>
              <a:rPr lang="en-US" sz="1200" b="1" dirty="0">
                <a:latin typeface="+mj-lt"/>
                <a:cs typeface="Courier New" panose="02070309020205020404" pitchFamily="49" charset="0"/>
              </a:rPr>
              <a:t>(footer);</a:t>
            </a:r>
          </a:p>
          <a:p>
            <a:r>
              <a:rPr lang="en-US" sz="1200" b="1" dirty="0">
                <a:latin typeface="+mj-lt"/>
                <a:cs typeface="Courier New" panose="02070309020205020404" pitchFamily="49" charset="0"/>
              </a:rPr>
              <a:t>	</a:t>
            </a:r>
            <a:r>
              <a:rPr lang="en-US" sz="1200" b="1" dirty="0" err="1">
                <a:latin typeface="+mj-lt"/>
                <a:cs typeface="Courier New" panose="02070309020205020404" pitchFamily="49" charset="0"/>
              </a:rPr>
              <a:t>document.createElement</a:t>
            </a:r>
            <a:r>
              <a:rPr lang="en-US" sz="1200" b="1" dirty="0">
                <a:latin typeface="+mj-lt"/>
                <a:cs typeface="Courier New" panose="02070309020205020404" pitchFamily="49" charset="0"/>
              </a:rPr>
              <a:t>(header);</a:t>
            </a:r>
          </a:p>
          <a:p>
            <a:r>
              <a:rPr lang="en-US" sz="1200" b="1" dirty="0">
                <a:latin typeface="+mj-lt"/>
                <a:cs typeface="Courier New" panose="02070309020205020404" pitchFamily="49" charset="0"/>
              </a:rPr>
              <a:t>	</a:t>
            </a:r>
            <a:r>
              <a:rPr lang="en-US" sz="1200" b="1" dirty="0" err="1">
                <a:latin typeface="+mj-lt"/>
                <a:cs typeface="Courier New" panose="02070309020205020404" pitchFamily="49" charset="0"/>
              </a:rPr>
              <a:t>document.createElement</a:t>
            </a:r>
            <a:r>
              <a:rPr lang="en-US" sz="1200" b="1" dirty="0">
                <a:latin typeface="+mj-lt"/>
                <a:cs typeface="Courier New" panose="02070309020205020404" pitchFamily="49" charset="0"/>
              </a:rPr>
              <a:t>(</a:t>
            </a:r>
            <a:r>
              <a:rPr lang="en-US" sz="1200" b="1" dirty="0" err="1">
                <a:latin typeface="+mj-lt"/>
                <a:cs typeface="Courier New" panose="02070309020205020404" pitchFamily="49" charset="0"/>
              </a:rPr>
              <a:t>nav</a:t>
            </a:r>
            <a:r>
              <a:rPr lang="en-US" sz="1200" b="1" dirty="0">
                <a:latin typeface="+mj-lt"/>
                <a:cs typeface="Courier New" panose="02070309020205020404" pitchFamily="49" charset="0"/>
              </a:rPr>
              <a:t>);</a:t>
            </a:r>
          </a:p>
          <a:p>
            <a:r>
              <a:rPr lang="en-US" sz="1200" b="1" dirty="0">
                <a:latin typeface="+mj-lt"/>
                <a:cs typeface="Courier New" panose="02070309020205020404" pitchFamily="49" charset="0"/>
              </a:rPr>
              <a:t>	</a:t>
            </a:r>
            <a:r>
              <a:rPr lang="en-US" sz="1200" b="1" dirty="0" err="1">
                <a:latin typeface="+mj-lt"/>
                <a:cs typeface="Courier New" panose="02070309020205020404" pitchFamily="49" charset="0"/>
              </a:rPr>
              <a:t>document.createElement</a:t>
            </a:r>
            <a:r>
              <a:rPr lang="en-US" sz="1200" b="1" dirty="0">
                <a:latin typeface="+mj-lt"/>
                <a:cs typeface="Courier New" panose="02070309020205020404" pitchFamily="49" charset="0"/>
              </a:rPr>
              <a:t>(section);</a:t>
            </a:r>
          </a:p>
          <a:p>
            <a:r>
              <a:rPr lang="en-US" sz="1200" b="1" dirty="0">
                <a:latin typeface="+mj-lt"/>
                <a:cs typeface="Courier New" panose="02070309020205020404" pitchFamily="49" charset="0"/>
              </a:rPr>
              <a:t>    &lt;/script&gt;</a:t>
            </a:r>
          </a:p>
          <a:p>
            <a:r>
              <a:rPr lang="en-US" sz="1200" b="1" dirty="0">
                <a:latin typeface="+mj-lt"/>
                <a:cs typeface="Courier New" panose="02070309020205020404" pitchFamily="49" charset="0"/>
              </a:rPr>
              <a:t>&lt;/head&gt;</a:t>
            </a:r>
          </a:p>
        </p:txBody>
      </p:sp>
      <p:sp>
        <p:nvSpPr>
          <p:cNvPr id="7" name="Rectangle 6"/>
          <p:cNvSpPr/>
          <p:nvPr/>
        </p:nvSpPr>
        <p:spPr>
          <a:xfrm>
            <a:off x="309419" y="1047750"/>
            <a:ext cx="4262581" cy="2677656"/>
          </a:xfrm>
          <a:prstGeom prst="rect">
            <a:avLst/>
          </a:prstGeom>
        </p:spPr>
        <p:txBody>
          <a:bodyPr wrap="square">
            <a:spAutoFit/>
          </a:bodyPr>
          <a:lstStyle/>
          <a:p>
            <a:r>
              <a:rPr lang="en-US" sz="2400" b="1" dirty="0">
                <a:solidFill>
                  <a:srgbClr val="002060"/>
                </a:solidFill>
                <a:effectLst>
                  <a:outerShdw blurRad="38100" dist="38100" dir="2700000" algn="tl">
                    <a:srgbClr val="000000">
                      <a:alpha val="43137"/>
                    </a:srgbClr>
                  </a:outerShdw>
                </a:effectLst>
                <a:latin typeface="+mj-lt"/>
              </a:rPr>
              <a:t>Older browsers cannot interpret HTML5 elements</a:t>
            </a:r>
            <a:br>
              <a:rPr lang="en-US" sz="2400" b="1" dirty="0">
                <a:solidFill>
                  <a:srgbClr val="002060"/>
                </a:solidFill>
                <a:effectLst>
                  <a:outerShdw blurRad="38100" dist="38100" dir="2700000" algn="tl">
                    <a:srgbClr val="000000">
                      <a:alpha val="43137"/>
                    </a:srgbClr>
                  </a:outerShdw>
                </a:effectLst>
                <a:latin typeface="+mj-lt"/>
              </a:rPr>
            </a:br>
            <a:endParaRPr lang="en-US" sz="2400" b="1" dirty="0">
              <a:solidFill>
                <a:srgbClr val="002060"/>
              </a:solidFill>
              <a:effectLst>
                <a:outerShdw blurRad="38100" dist="38100" dir="2700000" algn="tl">
                  <a:srgbClr val="000000">
                    <a:alpha val="43137"/>
                  </a:srgbClr>
                </a:outerShdw>
              </a:effectLst>
              <a:latin typeface="+mj-lt"/>
            </a:endParaRPr>
          </a:p>
          <a:p>
            <a:pPr marL="285750" indent="-285750">
              <a:buFont typeface="Arial" panose="020B0604020202020204" pitchFamily="34" charset="0"/>
              <a:buChar char="•"/>
            </a:pPr>
            <a:r>
              <a:rPr lang="en-US" sz="1600" b="1" dirty="0">
                <a:latin typeface="+mj-lt"/>
                <a:cs typeface="Courier New" panose="02070309020205020404" pitchFamily="49" charset="0"/>
              </a:rPr>
              <a:t>article</a:t>
            </a:r>
          </a:p>
          <a:p>
            <a:pPr marL="285750" indent="-285750">
              <a:buFont typeface="Arial" panose="020B0604020202020204" pitchFamily="34" charset="0"/>
              <a:buChar char="•"/>
            </a:pPr>
            <a:r>
              <a:rPr lang="en-US" sz="1600" b="1" dirty="0">
                <a:latin typeface="+mj-lt"/>
                <a:cs typeface="Courier New" panose="02070309020205020404" pitchFamily="49" charset="0"/>
              </a:rPr>
              <a:t>aside</a:t>
            </a:r>
          </a:p>
          <a:p>
            <a:pPr marL="285750" indent="-285750">
              <a:buFont typeface="Arial" panose="020B0604020202020204" pitchFamily="34" charset="0"/>
              <a:buChar char="•"/>
            </a:pPr>
            <a:r>
              <a:rPr lang="en-US" sz="1600" b="1" dirty="0">
                <a:latin typeface="+mj-lt"/>
                <a:cs typeface="Courier New" panose="02070309020205020404" pitchFamily="49" charset="0"/>
              </a:rPr>
              <a:t>figure</a:t>
            </a:r>
          </a:p>
          <a:p>
            <a:pPr marL="285750" indent="-285750">
              <a:buFont typeface="Arial" panose="020B0604020202020204" pitchFamily="34" charset="0"/>
              <a:buChar char="•"/>
            </a:pPr>
            <a:r>
              <a:rPr lang="en-US" sz="1600" b="1" dirty="0">
                <a:latin typeface="+mj-lt"/>
                <a:cs typeface="Courier New" panose="02070309020205020404" pitchFamily="49" charset="0"/>
              </a:rPr>
              <a:t>header</a:t>
            </a:r>
          </a:p>
          <a:p>
            <a:pPr marL="285750" indent="-285750">
              <a:buFont typeface="Arial" panose="020B0604020202020204" pitchFamily="34" charset="0"/>
              <a:buChar char="•"/>
            </a:pPr>
            <a:r>
              <a:rPr lang="en-US" sz="1600" b="1" dirty="0" err="1">
                <a:latin typeface="+mj-lt"/>
                <a:cs typeface="Courier New" panose="02070309020205020404" pitchFamily="49" charset="0"/>
              </a:rPr>
              <a:t>nav</a:t>
            </a:r>
            <a:endParaRPr lang="en-US" sz="1600" b="1" dirty="0">
              <a:latin typeface="+mj-lt"/>
              <a:cs typeface="Courier New" panose="02070309020205020404" pitchFamily="49" charset="0"/>
            </a:endParaRPr>
          </a:p>
          <a:p>
            <a:pPr marL="285750" indent="-285750">
              <a:buFont typeface="Arial" panose="020B0604020202020204" pitchFamily="34" charset="0"/>
              <a:buChar char="•"/>
            </a:pPr>
            <a:r>
              <a:rPr lang="en-US" sz="1600" b="1" dirty="0">
                <a:latin typeface="+mj-lt"/>
                <a:cs typeface="Courier New" panose="02070309020205020404" pitchFamily="49" charset="0"/>
              </a:rPr>
              <a:t>section</a:t>
            </a:r>
          </a:p>
        </p:txBody>
      </p:sp>
      <p:sp>
        <p:nvSpPr>
          <p:cNvPr id="3" name="TextBox 2"/>
          <p:cNvSpPr txBox="1"/>
          <p:nvPr/>
        </p:nvSpPr>
        <p:spPr>
          <a:xfrm>
            <a:off x="381000" y="3745433"/>
            <a:ext cx="3911264" cy="1107996"/>
          </a:xfrm>
          <a:prstGeom prst="rect">
            <a:avLst/>
          </a:prstGeom>
          <a:noFill/>
        </p:spPr>
        <p:txBody>
          <a:bodyPr wrap="none" rtlCol="0">
            <a:spAutoFit/>
          </a:bodyPr>
          <a:lstStyle/>
          <a:p>
            <a:r>
              <a:rPr lang="en-US" sz="2400" b="1" dirty="0">
                <a:solidFill>
                  <a:srgbClr val="002060"/>
                </a:solidFill>
                <a:effectLst>
                  <a:outerShdw blurRad="38100" dist="38100" dir="2700000" algn="tl">
                    <a:srgbClr val="000000">
                      <a:alpha val="43137"/>
                    </a:srgbClr>
                  </a:outerShdw>
                </a:effectLst>
                <a:latin typeface="+mj-lt"/>
                <a:cs typeface="Courier New" panose="02070309020205020404" pitchFamily="49" charset="0"/>
              </a:rPr>
              <a:t>CSS for HTML5 Semantic Tags</a:t>
            </a:r>
          </a:p>
          <a:p>
            <a:r>
              <a:rPr lang="en-US" sz="1400" b="1" dirty="0">
                <a:latin typeface="+mj-lt"/>
                <a:cs typeface="Courier New" panose="02070309020205020404" pitchFamily="49" charset="0"/>
              </a:rPr>
              <a:t>article, aside, figure, header, </a:t>
            </a:r>
            <a:r>
              <a:rPr lang="en-US" sz="1400" b="1" dirty="0" err="1">
                <a:latin typeface="+mj-lt"/>
                <a:cs typeface="Courier New" panose="02070309020205020404" pitchFamily="49" charset="0"/>
              </a:rPr>
              <a:t>nav</a:t>
            </a:r>
            <a:r>
              <a:rPr lang="en-US" sz="1400" b="1" dirty="0">
                <a:latin typeface="+mj-lt"/>
                <a:cs typeface="Courier New" panose="02070309020205020404" pitchFamily="49" charset="0"/>
              </a:rPr>
              <a:t>, section {</a:t>
            </a:r>
          </a:p>
          <a:p>
            <a:r>
              <a:rPr lang="en-US" sz="1400" b="1" dirty="0">
                <a:latin typeface="+mj-lt"/>
                <a:cs typeface="Courier New" panose="02070309020205020404" pitchFamily="49" charset="0"/>
              </a:rPr>
              <a:t>display: block; </a:t>
            </a:r>
          </a:p>
          <a:p>
            <a:r>
              <a:rPr lang="en-US" sz="1400" b="1" dirty="0">
                <a:latin typeface="+mj-lt"/>
                <a:cs typeface="Courier New" panose="02070309020205020404" pitchFamily="49" charset="0"/>
              </a:rPr>
              <a:t>} </a:t>
            </a:r>
          </a:p>
        </p:txBody>
      </p:sp>
    </p:spTree>
    <p:extLst>
      <p:ext uri="{BB962C8B-B14F-4D97-AF65-F5344CB8AC3E}">
        <p14:creationId xmlns:p14="http://schemas.microsoft.com/office/powerpoint/2010/main" val="1312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Normalizer.css</a:t>
            </a:r>
          </a:p>
        </p:txBody>
      </p:sp>
      <p:sp>
        <p:nvSpPr>
          <p:cNvPr id="3" name="Content Placeholder 2"/>
          <p:cNvSpPr>
            <a:spLocks noGrp="1"/>
          </p:cNvSpPr>
          <p:nvPr>
            <p:ph idx="1"/>
          </p:nvPr>
        </p:nvSpPr>
        <p:spPr/>
        <p:txBody>
          <a:bodyPr/>
          <a:lstStyle/>
          <a:p>
            <a:r>
              <a:rPr lang="en-US" dirty="0"/>
              <a:t>Ensures all browsers have a base stylesheet. </a:t>
            </a:r>
          </a:p>
          <a:p>
            <a:r>
              <a:rPr lang="en-US" dirty="0"/>
              <a:t>CSS does the following: </a:t>
            </a:r>
          </a:p>
          <a:p>
            <a:pPr lvl="1"/>
            <a:r>
              <a:rPr lang="en-US" dirty="0"/>
              <a:t>Preserves browser defaults.</a:t>
            </a:r>
          </a:p>
          <a:p>
            <a:pPr lvl="1"/>
            <a:r>
              <a:rPr lang="en-US" dirty="0"/>
              <a:t>Normalize HTML styles.</a:t>
            </a:r>
          </a:p>
          <a:p>
            <a:pPr lvl="1"/>
            <a:r>
              <a:rPr lang="en-US" dirty="0"/>
              <a:t>Correct browser bugs and inconsistencies.</a:t>
            </a:r>
          </a:p>
          <a:p>
            <a:pPr lvl="1"/>
            <a:r>
              <a:rPr lang="en-US" dirty="0"/>
              <a:t>Improve usability.</a:t>
            </a:r>
          </a:p>
        </p:txBody>
      </p:sp>
      <p:sp>
        <p:nvSpPr>
          <p:cNvPr id="4" name="Date Placeholder 3">
            <a:extLst>
              <a:ext uri="{FF2B5EF4-FFF2-40B4-BE49-F238E27FC236}">
                <a16:creationId xmlns:a16="http://schemas.microsoft.com/office/drawing/2014/main" id="{6FC0CB6C-9B98-4F30-B462-48CD4528225B}"/>
              </a:ext>
            </a:extLst>
          </p:cNvPr>
          <p:cNvSpPr>
            <a:spLocks noGrp="1"/>
          </p:cNvSpPr>
          <p:nvPr>
            <p:ph type="dt" sz="half" idx="10"/>
          </p:nvPr>
        </p:nvSpPr>
        <p:spPr/>
        <p:txBody>
          <a:bodyPr/>
          <a:lstStyle/>
          <a:p>
            <a:fld id="{160EE71D-CB35-4F47-9B15-960CC0799129}" type="datetime1">
              <a:rPr lang="en-US" smtClean="0"/>
              <a:t>1/14/2018</a:t>
            </a:fld>
            <a:endParaRPr lang="en-US"/>
          </a:p>
        </p:txBody>
      </p:sp>
      <p:sp>
        <p:nvSpPr>
          <p:cNvPr id="6" name="Footer Placeholder 5">
            <a:extLst>
              <a:ext uri="{FF2B5EF4-FFF2-40B4-BE49-F238E27FC236}">
                <a16:creationId xmlns:a16="http://schemas.microsoft.com/office/drawing/2014/main" id="{CA862028-B73E-4514-B807-B107D656461A}"/>
              </a:ext>
            </a:extLst>
          </p:cNvPr>
          <p:cNvSpPr>
            <a:spLocks noGrp="1"/>
          </p:cNvSpPr>
          <p:nvPr>
            <p:ph type="ftr" sz="quarter" idx="11"/>
          </p:nvPr>
        </p:nvSpPr>
        <p:spPr/>
        <p:txBody>
          <a:bodyPr/>
          <a:lstStyle/>
          <a:p>
            <a:r>
              <a:rPr lang="en-US"/>
              <a:t>Copyright © 2007 - 2018 Carl M. Burnett</a:t>
            </a:r>
          </a:p>
        </p:txBody>
      </p:sp>
      <p:sp>
        <p:nvSpPr>
          <p:cNvPr id="7" name="Slide Number Placeholder 6">
            <a:extLst>
              <a:ext uri="{FF2B5EF4-FFF2-40B4-BE49-F238E27FC236}">
                <a16:creationId xmlns:a16="http://schemas.microsoft.com/office/drawing/2014/main" id="{3164AD5A-14C5-42AD-BCE4-7BF6F741C3F2}"/>
              </a:ext>
            </a:extLst>
          </p:cNvPr>
          <p:cNvSpPr>
            <a:spLocks noGrp="1"/>
          </p:cNvSpPr>
          <p:nvPr>
            <p:ph type="sldNum" sz="quarter" idx="12"/>
          </p:nvPr>
        </p:nvSpPr>
        <p:spPr/>
        <p:txBody>
          <a:bodyPr/>
          <a:lstStyle/>
          <a:p>
            <a:fld id="{3D46CBA2-ECE5-4BE9-B546-6761E0E67089}" type="slidenum">
              <a:rPr lang="en-US" smtClean="0"/>
              <a:t>37</a:t>
            </a:fld>
            <a:endParaRPr lang="en-US"/>
          </a:p>
        </p:txBody>
      </p:sp>
    </p:spTree>
    <p:extLst>
      <p:ext uri="{BB962C8B-B14F-4D97-AF65-F5344CB8AC3E}">
        <p14:creationId xmlns:p14="http://schemas.microsoft.com/office/powerpoint/2010/main" val="16679976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Modernizr</a:t>
            </a:r>
            <a:endParaRPr lang="en-US" dirty="0"/>
          </a:p>
        </p:txBody>
      </p:sp>
      <p:sp>
        <p:nvSpPr>
          <p:cNvPr id="3" name="Content Placeholder 2"/>
          <p:cNvSpPr>
            <a:spLocks noGrp="1"/>
          </p:cNvSpPr>
          <p:nvPr>
            <p:ph idx="1"/>
          </p:nvPr>
        </p:nvSpPr>
        <p:spPr/>
        <p:txBody>
          <a:bodyPr/>
          <a:lstStyle/>
          <a:p>
            <a:r>
              <a:rPr lang="en-US" dirty="0"/>
              <a:t>JavaScript library </a:t>
            </a:r>
          </a:p>
          <a:p>
            <a:r>
              <a:rPr lang="en-US" dirty="0"/>
              <a:t>Detects HTML5 and CSS3 features </a:t>
            </a:r>
          </a:p>
          <a:p>
            <a:r>
              <a:rPr lang="en-US" dirty="0"/>
              <a:t>Based on user’s web browser</a:t>
            </a:r>
            <a:endParaRPr lang="en-US" dirty="0">
              <a:hlinkClick r:id="rId3"/>
            </a:endParaRPr>
          </a:p>
        </p:txBody>
      </p:sp>
      <p:sp>
        <p:nvSpPr>
          <p:cNvPr id="4" name="Date Placeholder 3"/>
          <p:cNvSpPr>
            <a:spLocks noGrp="1"/>
          </p:cNvSpPr>
          <p:nvPr>
            <p:ph type="dt" sz="half" idx="10"/>
          </p:nvPr>
        </p:nvSpPr>
        <p:spPr/>
        <p:txBody>
          <a:bodyPr/>
          <a:lstStyle/>
          <a:p>
            <a:fld id="{2D33B2A2-62F7-40C4-8EB0-B40811369243}" type="datetime1">
              <a:rPr lang="en-US" smtClean="0"/>
              <a:t>1/14/2018</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38</a:t>
            </a:fld>
            <a:endParaRPr lang="en-US" dirty="0"/>
          </a:p>
        </p:txBody>
      </p:sp>
    </p:spTree>
    <p:extLst>
      <p:ext uri="{BB962C8B-B14F-4D97-AF65-F5344CB8AC3E}">
        <p14:creationId xmlns:p14="http://schemas.microsoft.com/office/powerpoint/2010/main" val="27660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How to Specify Measurements and Colors</a:t>
            </a:r>
          </a:p>
        </p:txBody>
      </p:sp>
      <p:sp>
        <p:nvSpPr>
          <p:cNvPr id="3" name="Content Placeholder 2"/>
          <p:cNvSpPr>
            <a:spLocks noGrp="1"/>
          </p:cNvSpPr>
          <p:nvPr>
            <p:ph idx="1"/>
          </p:nvPr>
        </p:nvSpPr>
        <p:spPr/>
        <p:txBody>
          <a:bodyPr/>
          <a:lstStyle/>
          <a:p>
            <a:r>
              <a:rPr lang="en-US" dirty="0">
                <a:hlinkClick r:id="rId3"/>
              </a:rPr>
              <a:t>CSS Units and Measurement Values</a:t>
            </a:r>
            <a:endParaRPr lang="en-US" dirty="0"/>
          </a:p>
          <a:p>
            <a:r>
              <a:rPr lang="en-US" dirty="0">
                <a:hlinkClick r:id="rId4"/>
              </a:rPr>
              <a:t>CSS Color Values</a:t>
            </a:r>
            <a:endParaRPr lang="en-US" dirty="0"/>
          </a:p>
          <a:p>
            <a:r>
              <a:rPr lang="en-US" dirty="0">
                <a:hlinkClick r:id="rId5"/>
              </a:rPr>
              <a:t>CSS Colors</a:t>
            </a:r>
            <a:endParaRPr lang="en-US" dirty="0"/>
          </a:p>
          <a:p>
            <a:r>
              <a:rPr lang="en-US" dirty="0">
                <a:hlinkClick r:id="rId6"/>
              </a:rPr>
              <a:t>CSS Color Names</a:t>
            </a:r>
            <a:endParaRPr lang="en-US" dirty="0"/>
          </a:p>
          <a:p>
            <a:r>
              <a:rPr lang="en-US" dirty="0">
                <a:hlinkClick r:id="rId7"/>
              </a:rPr>
              <a:t>CSS Color HEX</a:t>
            </a:r>
            <a:endParaRPr lang="en-US" dirty="0"/>
          </a:p>
        </p:txBody>
      </p:sp>
      <p:sp>
        <p:nvSpPr>
          <p:cNvPr id="4" name="Date Placeholder 3"/>
          <p:cNvSpPr>
            <a:spLocks noGrp="1"/>
          </p:cNvSpPr>
          <p:nvPr>
            <p:ph type="dt" sz="half" idx="10"/>
          </p:nvPr>
        </p:nvSpPr>
        <p:spPr/>
        <p:txBody>
          <a:bodyPr/>
          <a:lstStyle/>
          <a:p>
            <a:fld id="{A4858089-F0F0-44B9-B41A-3A7995F66C8D}" type="datetime1">
              <a:rPr lang="en-US" smtClean="0"/>
              <a:t>1/14/2018</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39</a:t>
            </a:fld>
            <a:endParaRPr lang="en-US" dirty="0"/>
          </a:p>
        </p:txBody>
      </p:sp>
    </p:spTree>
    <p:extLst>
      <p:ext uri="{BB962C8B-B14F-4D97-AF65-F5344CB8AC3E}">
        <p14:creationId xmlns:p14="http://schemas.microsoft.com/office/powerpoint/2010/main" val="93686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chor="ctr"/>
          <a:lstStyle/>
          <a:p>
            <a:pPr algn="r"/>
            <a:r>
              <a:rPr lang="en-US" dirty="0"/>
              <a:t>HTML Syntax</a:t>
            </a:r>
          </a:p>
        </p:txBody>
      </p:sp>
      <p:sp>
        <p:nvSpPr>
          <p:cNvPr id="6" name="Text Placeholder 5"/>
          <p:cNvSpPr>
            <a:spLocks noGrp="1"/>
          </p:cNvSpPr>
          <p:nvPr>
            <p:ph type="body" idx="1"/>
          </p:nvPr>
        </p:nvSpPr>
        <p:spPr/>
        <p:txBody>
          <a:bodyPr/>
          <a:lstStyle/>
          <a:p>
            <a:endParaRPr lang="en-US" dirty="0"/>
          </a:p>
        </p:txBody>
      </p:sp>
      <p:sp>
        <p:nvSpPr>
          <p:cNvPr id="2" name="Date Placeholder 1"/>
          <p:cNvSpPr>
            <a:spLocks noGrp="1"/>
          </p:cNvSpPr>
          <p:nvPr>
            <p:ph type="dt" sz="half" idx="10"/>
          </p:nvPr>
        </p:nvSpPr>
        <p:spPr/>
        <p:txBody>
          <a:bodyPr/>
          <a:lstStyle/>
          <a:p>
            <a:fld id="{3BC49E16-A4BA-4D19-885F-4AF251E68EFF}" type="datetime1">
              <a:rPr lang="en-US" smtClean="0"/>
              <a:t>1/14/2018</a:t>
            </a:fld>
            <a:endParaRPr lang="en-US" dirty="0"/>
          </a:p>
        </p:txBody>
      </p:sp>
      <p:sp>
        <p:nvSpPr>
          <p:cNvPr id="4" name="Footer Placeholder 3"/>
          <p:cNvSpPr>
            <a:spLocks noGrp="1"/>
          </p:cNvSpPr>
          <p:nvPr>
            <p:ph type="ftr" sz="quarter" idx="11"/>
          </p:nvPr>
        </p:nvSpPr>
        <p:spPr>
          <a:prstGeom prst="rect">
            <a:avLst/>
          </a:prstGeom>
        </p:spPr>
        <p:txBody>
          <a:bodyPr/>
          <a:lstStyle/>
          <a:p>
            <a:pPr>
              <a:defRPr/>
            </a:pPr>
            <a:r>
              <a:rPr lang="en-US"/>
              <a:t>Copyright © 2007 - 2018 Carl M. Burnett</a:t>
            </a:r>
            <a:endParaRPr lang="en-US" dirty="0"/>
          </a:p>
        </p:txBody>
      </p:sp>
      <p:sp>
        <p:nvSpPr>
          <p:cNvPr id="3" name="Slide Number Placeholder 2"/>
          <p:cNvSpPr>
            <a:spLocks noGrp="1"/>
          </p:cNvSpPr>
          <p:nvPr>
            <p:ph type="sldNum" sz="quarter" idx="12"/>
          </p:nvPr>
        </p:nvSpPr>
        <p:spPr>
          <a:prstGeom prst="rect">
            <a:avLst/>
          </a:prstGeom>
        </p:spPr>
        <p:txBody>
          <a:bodyPr/>
          <a:lstStyle/>
          <a:p>
            <a:pPr>
              <a:defRPr/>
            </a:pPr>
            <a:fld id="{1AEC4552-FCE3-4759-9876-AA52C2615944}" type="slidenum">
              <a:rPr lang="en-US" smtClean="0"/>
              <a:pPr>
                <a:defRPr/>
              </a:pPr>
              <a:t>4</a:t>
            </a:fld>
            <a:endParaRPr lang="en-US" dirty="0"/>
          </a:p>
        </p:txBody>
      </p:sp>
    </p:spTree>
    <p:extLst>
      <p:ext uri="{BB962C8B-B14F-4D97-AF65-F5344CB8AC3E}">
        <p14:creationId xmlns:p14="http://schemas.microsoft.com/office/powerpoint/2010/main" val="2752285868"/>
      </p:ext>
    </p:extLst>
  </p:cSld>
  <p:clrMapOvr>
    <a:masterClrMapping/>
  </p:clrMapOvr>
  <mc:AlternateContent xmlns:mc="http://schemas.openxmlformats.org/markup-compatibility/2006" xmlns:p14="http://schemas.microsoft.com/office/powerpoint/2010/main">
    <mc:Choice Requires="p14">
      <p:transition spd="med" p14:dur="700" advTm="3975">
        <p:fade/>
      </p:transition>
    </mc:Choice>
    <mc:Fallback xmlns="">
      <p:transition spd="med" advTm="3975">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a:effectLst/>
              </a:rPr>
              <a:t>CSS Colors </a:t>
            </a:r>
            <a:endParaRPr lang="en-US" dirty="0"/>
          </a:p>
        </p:txBody>
      </p:sp>
      <p:graphicFrame>
        <p:nvGraphicFramePr>
          <p:cNvPr id="8" name="Content Placeholder 7"/>
          <p:cNvGraphicFramePr>
            <a:graphicFrameLocks noGrp="1"/>
          </p:cNvGraphicFramePr>
          <p:nvPr>
            <p:ph idx="1"/>
            <p:extLst/>
          </p:nvPr>
        </p:nvGraphicFramePr>
        <p:xfrm>
          <a:off x="457200" y="1450975"/>
          <a:ext cx="8229600" cy="513820"/>
        </p:xfrm>
        <a:graphic>
          <a:graphicData uri="http://schemas.openxmlformats.org/drawingml/2006/table">
            <a:tbl>
              <a:tblPr firstRow="1" bandRow="1">
                <a:tableStyleId>{5940675A-B579-460E-94D1-54222C63F5DA}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5138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dirty="0">
                          <a:effectLst/>
                          <a:latin typeface="+mj-lt"/>
                        </a:rPr>
                        <a:t>CSS Colors by Hex, RGB and Name</a:t>
                      </a:r>
                    </a:p>
                  </a:txBody>
                  <a:tcPr marL="85999" marR="85999" marT="41148" marB="41148" anchor="ctr"/>
                </a:tc>
                <a:tc>
                  <a:txBody>
                    <a:bodyPr/>
                    <a:lstStyle/>
                    <a:p>
                      <a:endParaRPr lang="en-US" sz="1600" dirty="0">
                        <a:latin typeface="+mj-lt"/>
                      </a:endParaRPr>
                    </a:p>
                  </a:txBody>
                  <a:tcPr marL="85999" marR="85999" marT="41148" marB="41148"/>
                </a:tc>
                <a:extLst>
                  <a:ext uri="{0D108BD9-81ED-4DB2-BD59-A6C34878D82A}">
                    <a16:rowId xmlns:a16="http://schemas.microsoft.com/office/drawing/2014/main" val="10000"/>
                  </a:ext>
                </a:extLst>
              </a:tr>
            </a:tbl>
          </a:graphicData>
        </a:graphic>
      </p:graphicFrame>
      <p:sp>
        <p:nvSpPr>
          <p:cNvPr id="4" name="Date Placeholder 3"/>
          <p:cNvSpPr>
            <a:spLocks noGrp="1"/>
          </p:cNvSpPr>
          <p:nvPr>
            <p:ph type="dt" sz="half" idx="10"/>
          </p:nvPr>
        </p:nvSpPr>
        <p:spPr/>
        <p:txBody>
          <a:bodyPr/>
          <a:lstStyle/>
          <a:p>
            <a:fld id="{21C6E1F0-648D-433B-A0C5-F5A801C01AF6}" type="datetime1">
              <a:rPr lang="en-US" smtClean="0"/>
              <a:t>1/14/2018</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40</a:t>
            </a:fld>
            <a:endParaRPr lang="en-US" dirty="0"/>
          </a:p>
        </p:txBody>
      </p:sp>
      <p:sp>
        <p:nvSpPr>
          <p:cNvPr id="10" name="Rounded Rectangle 9">
            <a:hlinkClick r:id="rId3"/>
          </p:cNvPr>
          <p:cNvSpPr/>
          <p:nvPr/>
        </p:nvSpPr>
        <p:spPr>
          <a:xfrm>
            <a:off x="5533959" y="1504950"/>
            <a:ext cx="2503283" cy="352751"/>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W3C Example</a:t>
            </a:r>
          </a:p>
        </p:txBody>
      </p:sp>
    </p:spTree>
    <p:extLst>
      <p:ext uri="{BB962C8B-B14F-4D97-AF65-F5344CB8AC3E}">
        <p14:creationId xmlns:p14="http://schemas.microsoft.com/office/powerpoint/2010/main" val="292788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CSS Code Selectors</a:t>
            </a:r>
          </a:p>
        </p:txBody>
      </p:sp>
      <p:sp>
        <p:nvSpPr>
          <p:cNvPr id="3" name="Content Placeholder 2"/>
          <p:cNvSpPr>
            <a:spLocks noGrp="1"/>
          </p:cNvSpPr>
          <p:nvPr>
            <p:ph idx="1"/>
          </p:nvPr>
        </p:nvSpPr>
        <p:spPr/>
        <p:txBody>
          <a:bodyPr>
            <a:normAutofit lnSpcReduction="10000"/>
          </a:bodyPr>
          <a:lstStyle/>
          <a:p>
            <a:r>
              <a:rPr lang="en-US" dirty="0"/>
              <a:t>All Elements - *</a:t>
            </a:r>
          </a:p>
          <a:p>
            <a:r>
              <a:rPr lang="en-US" dirty="0"/>
              <a:t>By Element Type</a:t>
            </a:r>
          </a:p>
          <a:p>
            <a:pPr lvl="1"/>
            <a:r>
              <a:rPr lang="en-US" sz="2000" dirty="0">
                <a:latin typeface="Courier New" panose="02070309020205020404" pitchFamily="49" charset="0"/>
                <a:cs typeface="Courier New" panose="02070309020205020404" pitchFamily="49" charset="0"/>
              </a:rPr>
              <a:t>h1</a:t>
            </a:r>
          </a:p>
          <a:p>
            <a:pPr lvl="1"/>
            <a:r>
              <a:rPr lang="en-US" sz="2000" dirty="0">
                <a:latin typeface="Courier New" panose="02070309020205020404" pitchFamily="49" charset="0"/>
                <a:cs typeface="Courier New" panose="02070309020205020404" pitchFamily="49" charset="0"/>
              </a:rPr>
              <a:t>p </a:t>
            </a:r>
          </a:p>
          <a:p>
            <a:r>
              <a:rPr lang="en-US" dirty="0"/>
              <a:t>By id</a:t>
            </a:r>
          </a:p>
          <a:p>
            <a:pPr lvl="1"/>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mainsection</a:t>
            </a:r>
            <a:endParaRPr lang="en-US" sz="2000" dirty="0">
              <a:latin typeface="Courier New" panose="02070309020205020404" pitchFamily="49" charset="0"/>
              <a:cs typeface="Courier New" panose="02070309020205020404" pitchFamily="49" charset="0"/>
            </a:endParaRPr>
          </a:p>
          <a:p>
            <a:r>
              <a:rPr lang="en-US" dirty="0"/>
              <a:t>By Class</a:t>
            </a:r>
          </a:p>
          <a:p>
            <a:pPr lvl="1"/>
            <a:r>
              <a:rPr lang="en-US"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maintag</a:t>
            </a:r>
            <a:endParaRPr lang="en-US" dirty="0">
              <a:latin typeface="Courier New" panose="02070309020205020404" pitchFamily="49" charset="0"/>
              <a:cs typeface="Courier New" panose="02070309020205020404" pitchFamily="49" charset="0"/>
            </a:endParaRPr>
          </a:p>
        </p:txBody>
      </p:sp>
      <p:sp>
        <p:nvSpPr>
          <p:cNvPr id="4" name="Date Placeholder 3"/>
          <p:cNvSpPr>
            <a:spLocks noGrp="1"/>
          </p:cNvSpPr>
          <p:nvPr>
            <p:ph type="dt" sz="half" idx="10"/>
          </p:nvPr>
        </p:nvSpPr>
        <p:spPr/>
        <p:txBody>
          <a:bodyPr/>
          <a:lstStyle/>
          <a:p>
            <a:fld id="{A0156FB3-565E-4D9D-AA40-E2DD84B9E7A1}" type="datetime1">
              <a:rPr lang="en-US" smtClean="0"/>
              <a:t>1/14/2018</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41</a:t>
            </a:fld>
            <a:endParaRPr lang="en-US" dirty="0"/>
          </a:p>
        </p:txBody>
      </p:sp>
      <p:sp>
        <p:nvSpPr>
          <p:cNvPr id="7" name="Rounded Rectangle 6">
            <a:hlinkClick r:id="rId3"/>
          </p:cNvPr>
          <p:cNvSpPr/>
          <p:nvPr/>
        </p:nvSpPr>
        <p:spPr>
          <a:xfrm>
            <a:off x="5100078" y="2571750"/>
            <a:ext cx="3343907" cy="352751"/>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CSS Code Selector Tester</a:t>
            </a:r>
          </a:p>
        </p:txBody>
      </p:sp>
      <p:sp>
        <p:nvSpPr>
          <p:cNvPr id="8" name="Rounded Rectangle 7">
            <a:hlinkClick r:id="rId4"/>
          </p:cNvPr>
          <p:cNvSpPr/>
          <p:nvPr/>
        </p:nvSpPr>
        <p:spPr>
          <a:xfrm>
            <a:off x="5100077" y="1617229"/>
            <a:ext cx="3343907" cy="352751"/>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CSS Code Selectors</a:t>
            </a:r>
          </a:p>
        </p:txBody>
      </p:sp>
    </p:spTree>
    <p:extLst>
      <p:ext uri="{BB962C8B-B14F-4D97-AF65-F5344CB8AC3E}">
        <p14:creationId xmlns:p14="http://schemas.microsoft.com/office/powerpoint/2010/main" val="1431934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8"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595884"/>
          </a:xfrm>
        </p:spPr>
        <p:txBody>
          <a:bodyPr>
            <a:normAutofit fontScale="90000"/>
          </a:bodyPr>
          <a:lstStyle/>
          <a:p>
            <a:r>
              <a:rPr lang="en-US" dirty="0" err="1"/>
              <a:t>Combinator</a:t>
            </a:r>
            <a:r>
              <a:rPr lang="en-US" dirty="0"/>
              <a:t> Relational Selectors</a:t>
            </a:r>
          </a:p>
        </p:txBody>
      </p:sp>
      <p:sp>
        <p:nvSpPr>
          <p:cNvPr id="3" name="Content Placeholder 2"/>
          <p:cNvSpPr>
            <a:spLocks noGrp="1"/>
          </p:cNvSpPr>
          <p:nvPr>
            <p:ph idx="1"/>
          </p:nvPr>
        </p:nvSpPr>
        <p:spPr/>
        <p:txBody>
          <a:bodyPr>
            <a:normAutofit fontScale="77500" lnSpcReduction="20000"/>
          </a:bodyPr>
          <a:lstStyle/>
          <a:p>
            <a:r>
              <a:rPr lang="en-US"/>
              <a:t>Descendant - Selects all &lt;p&gt; elements inside &lt;div&gt; elements</a:t>
            </a:r>
          </a:p>
          <a:p>
            <a:pPr lvl="1"/>
            <a:r>
              <a:rPr lang="en-US"/>
              <a:t>div p</a:t>
            </a:r>
          </a:p>
          <a:p>
            <a:r>
              <a:rPr lang="en-US"/>
              <a:t>Adjacent Sibling - Selects all &lt;p&gt; elements that are placed immediately after &lt;div&gt; elements</a:t>
            </a:r>
          </a:p>
          <a:p>
            <a:pPr lvl="1"/>
            <a:r>
              <a:rPr lang="en-US"/>
              <a:t>Div + p</a:t>
            </a:r>
          </a:p>
          <a:p>
            <a:r>
              <a:rPr lang="en-US"/>
              <a:t>Child - Selects all &lt;p&gt; elements where the parent is a &lt;div&gt; element</a:t>
            </a:r>
          </a:p>
          <a:p>
            <a:pPr lvl="1"/>
            <a:r>
              <a:rPr lang="en-US"/>
              <a:t>Div &gt; p</a:t>
            </a:r>
          </a:p>
          <a:p>
            <a:r>
              <a:rPr lang="en-US"/>
              <a:t>General Sibling - Selects any &lt;p&gt; elements where the child is sibling to a &lt;div&gt; element (CSS3 only)</a:t>
            </a:r>
          </a:p>
          <a:p>
            <a:pPr lvl="2"/>
            <a:r>
              <a:rPr lang="en-US"/>
              <a:t>Div ~ p</a:t>
            </a:r>
          </a:p>
          <a:p>
            <a:endParaRPr lang="en-US" dirty="0"/>
          </a:p>
        </p:txBody>
      </p:sp>
      <p:sp>
        <p:nvSpPr>
          <p:cNvPr id="4" name="Date Placeholder 3"/>
          <p:cNvSpPr>
            <a:spLocks noGrp="1"/>
          </p:cNvSpPr>
          <p:nvPr>
            <p:ph type="dt" sz="half" idx="10"/>
          </p:nvPr>
        </p:nvSpPr>
        <p:spPr/>
        <p:txBody>
          <a:bodyPr/>
          <a:lstStyle/>
          <a:p>
            <a:fld id="{91DF038F-30F3-4F81-96FE-028B3C72B08A}" type="datetime1">
              <a:rPr lang="en-US" smtClean="0"/>
              <a:t>1/14/2018</a:t>
            </a:fld>
            <a:endParaRPr lang="en-US" dirty="0"/>
          </a:p>
        </p:txBody>
      </p:sp>
      <p:sp>
        <p:nvSpPr>
          <p:cNvPr id="6" name="Footer Placeholder 5"/>
          <p:cNvSpPr>
            <a:spLocks noGrp="1"/>
          </p:cNvSpPr>
          <p:nvPr>
            <p:ph type="ftr" sz="quarter" idx="11"/>
          </p:nvPr>
        </p:nvSpPr>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42</a:t>
            </a:fld>
            <a:endParaRPr lang="en-US" dirty="0"/>
          </a:p>
        </p:txBody>
      </p:sp>
      <p:sp>
        <p:nvSpPr>
          <p:cNvPr id="8" name="Rounded Rectangle 7">
            <a:hlinkClick r:id="rId3"/>
          </p:cNvPr>
          <p:cNvSpPr/>
          <p:nvPr/>
        </p:nvSpPr>
        <p:spPr>
          <a:xfrm>
            <a:off x="5264590" y="4159947"/>
            <a:ext cx="2503283" cy="352751"/>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W3C Example</a:t>
            </a:r>
          </a:p>
        </p:txBody>
      </p:sp>
    </p:spTree>
    <p:extLst>
      <p:ext uri="{BB962C8B-B14F-4D97-AF65-F5344CB8AC3E}">
        <p14:creationId xmlns:p14="http://schemas.microsoft.com/office/powerpoint/2010/main" val="305101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500" fill="hold"/>
                                        <p:tgtEl>
                                          <p:spTgt spid="8"/>
                                        </p:tgtEl>
                                        <p:attrNameLst>
                                          <p:attrName>ppt_w</p:attrName>
                                        </p:attrNameLst>
                                      </p:cBhvr>
                                      <p:tavLst>
                                        <p:tav tm="0">
                                          <p:val>
                                            <p:fltVal val="0"/>
                                          </p:val>
                                        </p:tav>
                                        <p:tav tm="100000">
                                          <p:val>
                                            <p:strVal val="#ppt_w"/>
                                          </p:val>
                                        </p:tav>
                                      </p:tavLst>
                                    </p:anim>
                                    <p:anim calcmode="lin" valueType="num">
                                      <p:cBhvr>
                                        <p:cTn id="40" dur="500" fill="hold"/>
                                        <p:tgtEl>
                                          <p:spTgt spid="8"/>
                                        </p:tgtEl>
                                        <p:attrNameLst>
                                          <p:attrName>ppt_h</p:attrName>
                                        </p:attrNameLst>
                                      </p:cBhvr>
                                      <p:tavLst>
                                        <p:tav tm="0">
                                          <p:val>
                                            <p:fltVal val="0"/>
                                          </p:val>
                                        </p:tav>
                                        <p:tav tm="100000">
                                          <p:val>
                                            <p:strVal val="#ppt_h"/>
                                          </p:val>
                                        </p:tav>
                                      </p:tavLst>
                                    </p:anim>
                                    <p:animEffect transition="in" filter="fade">
                                      <p:cBhvr>
                                        <p:cTn id="4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Combination of Selectors</a:t>
            </a:r>
          </a:p>
        </p:txBody>
      </p:sp>
      <p:sp>
        <p:nvSpPr>
          <p:cNvPr id="3" name="Content Placeholder 2"/>
          <p:cNvSpPr>
            <a:spLocks noGrp="1"/>
          </p:cNvSpPr>
          <p:nvPr>
            <p:ph idx="1"/>
          </p:nvPr>
        </p:nvSpPr>
        <p:spPr/>
        <p:txBody>
          <a:bodyPr/>
          <a:lstStyle/>
          <a:p>
            <a:r>
              <a:rPr lang="en-US" dirty="0"/>
              <a:t>Class within Element</a:t>
            </a:r>
          </a:p>
          <a:p>
            <a:pPr lvl="1"/>
            <a:r>
              <a:rPr lang="en-US" sz="2000" dirty="0" err="1">
                <a:latin typeface="Courier New" panose="02070309020205020404" pitchFamily="49" charset="0"/>
                <a:cs typeface="Courier New" panose="02070309020205020404" pitchFamily="49" charset="0"/>
              </a:rPr>
              <a:t>ul.speakers</a:t>
            </a:r>
            <a:endParaRPr lang="en-US" sz="2000" dirty="0">
              <a:latin typeface="Courier New" panose="02070309020205020404" pitchFamily="49" charset="0"/>
              <a:cs typeface="Courier New" panose="02070309020205020404" pitchFamily="49" charset="0"/>
            </a:endParaRPr>
          </a:p>
          <a:p>
            <a:r>
              <a:rPr lang="en-US" dirty="0"/>
              <a:t>Multiple Selectors</a:t>
            </a:r>
          </a:p>
          <a:p>
            <a:pPr lvl="1"/>
            <a:r>
              <a:rPr lang="en-US" sz="2000" dirty="0">
                <a:latin typeface="Courier New" panose="02070309020205020404" pitchFamily="49" charset="0"/>
                <a:cs typeface="Courier New" panose="02070309020205020404" pitchFamily="49" charset="0"/>
              </a:rPr>
              <a:t>h1, h2, h3</a:t>
            </a:r>
          </a:p>
          <a:p>
            <a:r>
              <a:rPr lang="en-US" dirty="0"/>
              <a:t>Attribute Selectors</a:t>
            </a:r>
          </a:p>
          <a:p>
            <a:pPr lvl="1"/>
            <a:r>
              <a:rPr lang="en-US" sz="2000" dirty="0">
                <a:latin typeface="Courier New" panose="02070309020205020404" pitchFamily="49" charset="0"/>
                <a:cs typeface="Courier New" panose="02070309020205020404" pitchFamily="49" charset="0"/>
              </a:rPr>
              <a:t>*[</a:t>
            </a:r>
            <a:r>
              <a:rPr lang="en-US" sz="2000" dirty="0" err="1">
                <a:latin typeface="Courier New" panose="02070309020205020404" pitchFamily="49" charset="0"/>
                <a:cs typeface="Courier New" panose="02070309020205020404" pitchFamily="49" charset="0"/>
              </a:rPr>
              <a:t>href</a:t>
            </a:r>
            <a:r>
              <a:rPr lang="en-US" sz="2000" dirty="0">
                <a:latin typeface="Courier New" panose="02070309020205020404" pitchFamily="49" charset="0"/>
                <a:cs typeface="Courier New" panose="02070309020205020404" pitchFamily="49" charset="0"/>
              </a:rPr>
              <a:t>]</a:t>
            </a:r>
          </a:p>
          <a:p>
            <a:pPr lvl="1"/>
            <a:r>
              <a:rPr lang="en-US" sz="2000" dirty="0">
                <a:latin typeface="Courier New" panose="02070309020205020404" pitchFamily="49" charset="0"/>
                <a:cs typeface="Courier New" panose="02070309020205020404" pitchFamily="49" charset="0"/>
              </a:rPr>
              <a:t>a[</a:t>
            </a:r>
            <a:r>
              <a:rPr lang="en-US" sz="2000" dirty="0" err="1">
                <a:latin typeface="Courier New" panose="02070309020205020404" pitchFamily="49" charset="0"/>
                <a:cs typeface="Courier New" panose="02070309020205020404" pitchFamily="49" charset="0"/>
              </a:rPr>
              <a:t>href</a:t>
            </a:r>
            <a:r>
              <a:rPr lang="en-US" sz="2000" dirty="0">
                <a:latin typeface="Courier New" panose="02070309020205020404" pitchFamily="49" charset="0"/>
                <a:cs typeface="Courier New" panose="02070309020205020404" pitchFamily="49" charset="0"/>
              </a:rPr>
              <a:t>]</a:t>
            </a:r>
          </a:p>
          <a:p>
            <a:pPr lvl="1"/>
            <a:r>
              <a:rPr lang="en-US" sz="2000" dirty="0">
                <a:latin typeface="Courier New" panose="02070309020205020404" pitchFamily="49" charset="0"/>
                <a:cs typeface="Courier New" panose="02070309020205020404" pitchFamily="49" charset="0"/>
              </a:rPr>
              <a:t>input [type=“submit”]</a:t>
            </a:r>
            <a:endParaRPr lang="en-US" dirty="0">
              <a:latin typeface="Courier New" panose="02070309020205020404" pitchFamily="49" charset="0"/>
              <a:cs typeface="Courier New" panose="02070309020205020404" pitchFamily="49" charset="0"/>
            </a:endParaRPr>
          </a:p>
          <a:p>
            <a:endParaRPr lang="en-US" dirty="0"/>
          </a:p>
        </p:txBody>
      </p:sp>
      <p:sp>
        <p:nvSpPr>
          <p:cNvPr id="4" name="Date Placeholder 3"/>
          <p:cNvSpPr>
            <a:spLocks noGrp="1"/>
          </p:cNvSpPr>
          <p:nvPr>
            <p:ph type="dt" sz="half" idx="10"/>
          </p:nvPr>
        </p:nvSpPr>
        <p:spPr/>
        <p:txBody>
          <a:bodyPr/>
          <a:lstStyle/>
          <a:p>
            <a:fld id="{A072D970-C239-400C-AB1D-4101C5D3CC54}" type="datetime1">
              <a:rPr lang="en-US" smtClean="0"/>
              <a:t>1/14/2018</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43</a:t>
            </a:fld>
            <a:endParaRPr lang="en-US" dirty="0"/>
          </a:p>
        </p:txBody>
      </p:sp>
    </p:spTree>
    <p:extLst>
      <p:ext uri="{BB962C8B-B14F-4D97-AF65-F5344CB8AC3E}">
        <p14:creationId xmlns:p14="http://schemas.microsoft.com/office/powerpoint/2010/main" val="2188380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p:cNvGraphicFramePr>
            <a:graphicFrameLocks noGrp="1"/>
          </p:cNvGraphicFramePr>
          <p:nvPr>
            <p:extLst/>
          </p:nvPr>
        </p:nvGraphicFramePr>
        <p:xfrm>
          <a:off x="761687" y="2419350"/>
          <a:ext cx="8005664" cy="2133600"/>
        </p:xfrm>
        <a:graphic>
          <a:graphicData uri="http://schemas.openxmlformats.org/drawingml/2006/table">
            <a:tbl>
              <a:tblPr firstRow="1" bandRow="1">
                <a:tableStyleId>{93296810-A885-4BE3-A3E7-6D5BEEA58F35}</a:tableStyleId>
              </a:tblPr>
              <a:tblGrid>
                <a:gridCol w="1740445">
                  <a:extLst>
                    <a:ext uri="{9D8B030D-6E8A-4147-A177-3AD203B41FA5}">
                      <a16:colId xmlns:a16="http://schemas.microsoft.com/office/drawing/2014/main" val="20000"/>
                    </a:ext>
                  </a:extLst>
                </a:gridCol>
                <a:gridCol w="1740445">
                  <a:extLst>
                    <a:ext uri="{9D8B030D-6E8A-4147-A177-3AD203B41FA5}">
                      <a16:colId xmlns:a16="http://schemas.microsoft.com/office/drawing/2014/main" val="20001"/>
                    </a:ext>
                  </a:extLst>
                </a:gridCol>
                <a:gridCol w="4524774">
                  <a:extLst>
                    <a:ext uri="{9D8B030D-6E8A-4147-A177-3AD203B41FA5}">
                      <a16:colId xmlns:a16="http://schemas.microsoft.com/office/drawing/2014/main" val="20002"/>
                    </a:ext>
                  </a:extLst>
                </a:gridCol>
              </a:tblGrid>
              <a:tr h="333756">
                <a:tc>
                  <a:txBody>
                    <a:bodyPr/>
                    <a:lstStyle/>
                    <a:p>
                      <a:r>
                        <a:rPr lang="en-US" sz="1800" dirty="0">
                          <a:solidFill>
                            <a:schemeClr val="tx1"/>
                          </a:solidFill>
                          <a:effectLst/>
                          <a:latin typeface="+mj-lt"/>
                        </a:rPr>
                        <a:t>Selector</a:t>
                      </a:r>
                      <a:endParaRPr lang="en-US" sz="1800" dirty="0">
                        <a:solidFill>
                          <a:schemeClr val="tx1"/>
                        </a:solidFill>
                        <a:latin typeface="+mj-lt"/>
                      </a:endParaRPr>
                    </a:p>
                  </a:txBody>
                  <a:tcPr marT="41148" marB="41148"/>
                </a:tc>
                <a:tc>
                  <a:txBody>
                    <a:bodyPr/>
                    <a:lstStyle/>
                    <a:p>
                      <a:r>
                        <a:rPr lang="en-US" sz="1800" dirty="0">
                          <a:solidFill>
                            <a:schemeClr val="tx1"/>
                          </a:solidFill>
                          <a:effectLst/>
                          <a:latin typeface="+mj-lt"/>
                        </a:rPr>
                        <a:t>Example</a:t>
                      </a:r>
                      <a:endParaRPr lang="en-US" sz="1800" dirty="0">
                        <a:solidFill>
                          <a:schemeClr val="tx1"/>
                        </a:solidFill>
                        <a:latin typeface="+mj-lt"/>
                      </a:endParaRPr>
                    </a:p>
                  </a:txBody>
                  <a:tcPr marT="41148" marB="41148"/>
                </a:tc>
                <a:tc>
                  <a:txBody>
                    <a:bodyPr/>
                    <a:lstStyle/>
                    <a:p>
                      <a:r>
                        <a:rPr lang="en-US" sz="1800" dirty="0">
                          <a:solidFill>
                            <a:schemeClr val="tx1"/>
                          </a:solidFill>
                          <a:effectLst/>
                          <a:latin typeface="+mj-lt"/>
                        </a:rPr>
                        <a:t>Description</a:t>
                      </a:r>
                      <a:endParaRPr lang="en-US" sz="1800" dirty="0">
                        <a:solidFill>
                          <a:schemeClr val="tx1"/>
                        </a:solidFill>
                        <a:latin typeface="+mj-lt"/>
                      </a:endParaRPr>
                    </a:p>
                  </a:txBody>
                  <a:tcPr marT="41148" marB="41148"/>
                </a:tc>
                <a:extLst>
                  <a:ext uri="{0D108BD9-81ED-4DB2-BD59-A6C34878D82A}">
                    <a16:rowId xmlns:a16="http://schemas.microsoft.com/office/drawing/2014/main" val="10000"/>
                  </a:ext>
                </a:extLst>
              </a:tr>
              <a:tr h="333756">
                <a:tc>
                  <a:txBody>
                    <a:bodyPr/>
                    <a:lstStyle/>
                    <a:p>
                      <a:endParaRPr lang="en-US" sz="1600">
                        <a:solidFill>
                          <a:schemeClr val="tx1"/>
                        </a:solidFill>
                        <a:latin typeface="+mj-lt"/>
                      </a:endParaRPr>
                    </a:p>
                  </a:txBody>
                  <a:tcPr marT="41148" marB="41148"/>
                </a:tc>
                <a:tc>
                  <a:txBody>
                    <a:bodyPr/>
                    <a:lstStyle/>
                    <a:p>
                      <a:endParaRPr lang="en-US" sz="1600">
                        <a:solidFill>
                          <a:schemeClr val="tx1"/>
                        </a:solidFill>
                        <a:latin typeface="+mj-lt"/>
                      </a:endParaRPr>
                    </a:p>
                  </a:txBody>
                  <a:tcPr marT="41148" marB="41148"/>
                </a:tc>
                <a:tc>
                  <a:txBody>
                    <a:bodyPr/>
                    <a:lstStyle/>
                    <a:p>
                      <a:endParaRPr lang="en-US" sz="1600" dirty="0">
                        <a:solidFill>
                          <a:schemeClr val="tx1"/>
                        </a:solidFill>
                        <a:latin typeface="+mj-lt"/>
                      </a:endParaRPr>
                    </a:p>
                  </a:txBody>
                  <a:tcPr marT="41148" marB="41148"/>
                </a:tc>
                <a:extLst>
                  <a:ext uri="{0D108BD9-81ED-4DB2-BD59-A6C34878D82A}">
                    <a16:rowId xmlns:a16="http://schemas.microsoft.com/office/drawing/2014/main" val="10001"/>
                  </a:ext>
                </a:extLst>
              </a:tr>
              <a:tr h="333756">
                <a:tc>
                  <a:txBody>
                    <a:bodyPr/>
                    <a:lstStyle/>
                    <a:p>
                      <a:endParaRPr lang="en-US" sz="1600">
                        <a:solidFill>
                          <a:schemeClr val="tx1"/>
                        </a:solidFill>
                        <a:latin typeface="+mj-lt"/>
                      </a:endParaRPr>
                    </a:p>
                  </a:txBody>
                  <a:tcPr marT="41148" marB="41148"/>
                </a:tc>
                <a:tc>
                  <a:txBody>
                    <a:bodyPr/>
                    <a:lstStyle/>
                    <a:p>
                      <a:endParaRPr lang="en-US" sz="1600" dirty="0">
                        <a:solidFill>
                          <a:schemeClr val="tx1"/>
                        </a:solidFill>
                        <a:latin typeface="+mj-lt"/>
                      </a:endParaRPr>
                    </a:p>
                  </a:txBody>
                  <a:tcPr marT="41148" marB="41148"/>
                </a:tc>
                <a:tc>
                  <a:txBody>
                    <a:bodyPr/>
                    <a:lstStyle/>
                    <a:p>
                      <a:endParaRPr lang="en-US" sz="1600">
                        <a:solidFill>
                          <a:schemeClr val="tx1"/>
                        </a:solidFill>
                        <a:latin typeface="+mj-lt"/>
                      </a:endParaRPr>
                    </a:p>
                  </a:txBody>
                  <a:tcPr marT="41148" marB="41148"/>
                </a:tc>
                <a:extLst>
                  <a:ext uri="{0D108BD9-81ED-4DB2-BD59-A6C34878D82A}">
                    <a16:rowId xmlns:a16="http://schemas.microsoft.com/office/drawing/2014/main" val="10002"/>
                  </a:ext>
                </a:extLst>
              </a:tr>
              <a:tr h="333756">
                <a:tc>
                  <a:txBody>
                    <a:bodyPr/>
                    <a:lstStyle/>
                    <a:p>
                      <a:endParaRPr lang="en-US" sz="1600" dirty="0">
                        <a:solidFill>
                          <a:schemeClr val="tx1"/>
                        </a:solidFill>
                        <a:latin typeface="+mj-lt"/>
                      </a:endParaRPr>
                    </a:p>
                  </a:txBody>
                  <a:tcPr marT="41148" marB="41148"/>
                </a:tc>
                <a:tc>
                  <a:txBody>
                    <a:bodyPr/>
                    <a:lstStyle/>
                    <a:p>
                      <a:endParaRPr lang="en-US" sz="1600" dirty="0">
                        <a:solidFill>
                          <a:schemeClr val="tx1"/>
                        </a:solidFill>
                        <a:latin typeface="+mj-lt"/>
                      </a:endParaRPr>
                    </a:p>
                  </a:txBody>
                  <a:tcPr marT="41148" marB="41148"/>
                </a:tc>
                <a:tc>
                  <a:txBody>
                    <a:bodyPr/>
                    <a:lstStyle/>
                    <a:p>
                      <a:endParaRPr lang="en-US" sz="1600" dirty="0">
                        <a:solidFill>
                          <a:schemeClr val="tx1"/>
                        </a:solidFill>
                        <a:latin typeface="+mj-lt"/>
                      </a:endParaRPr>
                    </a:p>
                  </a:txBody>
                  <a:tcPr marT="41148" marB="41148"/>
                </a:tc>
                <a:extLst>
                  <a:ext uri="{0D108BD9-81ED-4DB2-BD59-A6C34878D82A}">
                    <a16:rowId xmlns:a16="http://schemas.microsoft.com/office/drawing/2014/main" val="10003"/>
                  </a:ext>
                </a:extLst>
              </a:tr>
              <a:tr h="333756">
                <a:tc>
                  <a:txBody>
                    <a:bodyPr/>
                    <a:lstStyle/>
                    <a:p>
                      <a:endParaRPr lang="en-US" sz="1600" dirty="0">
                        <a:solidFill>
                          <a:schemeClr val="tx1"/>
                        </a:solidFill>
                        <a:latin typeface="+mj-lt"/>
                      </a:endParaRPr>
                    </a:p>
                  </a:txBody>
                  <a:tcPr marT="41148" marB="41148"/>
                </a:tc>
                <a:tc>
                  <a:txBody>
                    <a:bodyPr/>
                    <a:lstStyle/>
                    <a:p>
                      <a:endParaRPr lang="en-US" sz="1600" dirty="0">
                        <a:solidFill>
                          <a:schemeClr val="tx1"/>
                        </a:solidFill>
                        <a:latin typeface="+mj-lt"/>
                      </a:endParaRPr>
                    </a:p>
                  </a:txBody>
                  <a:tcPr marT="41148" marB="41148"/>
                </a:tc>
                <a:tc>
                  <a:txBody>
                    <a:bodyPr/>
                    <a:lstStyle/>
                    <a:p>
                      <a:endParaRPr lang="en-US" sz="1600" dirty="0">
                        <a:solidFill>
                          <a:schemeClr val="tx1"/>
                        </a:solidFill>
                        <a:latin typeface="+mj-lt"/>
                      </a:endParaRPr>
                    </a:p>
                  </a:txBody>
                  <a:tcPr marT="41148" marB="41148"/>
                </a:tc>
                <a:extLst>
                  <a:ext uri="{0D108BD9-81ED-4DB2-BD59-A6C34878D82A}">
                    <a16:rowId xmlns:a16="http://schemas.microsoft.com/office/drawing/2014/main" val="10004"/>
                  </a:ext>
                </a:extLst>
              </a:tr>
              <a:tr h="441960">
                <a:tc>
                  <a:txBody>
                    <a:bodyPr/>
                    <a:lstStyle/>
                    <a:p>
                      <a:endParaRPr lang="en-US" sz="1600" dirty="0">
                        <a:solidFill>
                          <a:schemeClr val="tx1"/>
                        </a:solidFill>
                        <a:latin typeface="+mj-lt"/>
                      </a:endParaRPr>
                    </a:p>
                  </a:txBody>
                  <a:tcPr marT="41148" marB="41148"/>
                </a:tc>
                <a:tc>
                  <a:txBody>
                    <a:bodyPr/>
                    <a:lstStyle/>
                    <a:p>
                      <a:endParaRPr lang="en-US" sz="1600" dirty="0">
                        <a:solidFill>
                          <a:schemeClr val="tx1"/>
                        </a:solidFill>
                        <a:latin typeface="+mj-lt"/>
                      </a:endParaRPr>
                    </a:p>
                  </a:txBody>
                  <a:tcPr marT="41148" marB="41148"/>
                </a:tc>
                <a:tc>
                  <a:txBody>
                    <a:bodyPr/>
                    <a:lstStyle/>
                    <a:p>
                      <a:endParaRPr lang="en-US" sz="1600" dirty="0">
                        <a:solidFill>
                          <a:schemeClr val="tx1"/>
                        </a:solidFill>
                        <a:latin typeface="+mj-lt"/>
                      </a:endParaRPr>
                    </a:p>
                  </a:txBody>
                  <a:tcPr marT="41148" marB="41148"/>
                </a:tc>
                <a:extLst>
                  <a:ext uri="{0D108BD9-81ED-4DB2-BD59-A6C34878D82A}">
                    <a16:rowId xmlns:a16="http://schemas.microsoft.com/office/drawing/2014/main" val="10005"/>
                  </a:ext>
                </a:extLst>
              </a:tr>
            </a:tbl>
          </a:graphicData>
        </a:graphic>
      </p:graphicFrame>
      <p:sp>
        <p:nvSpPr>
          <p:cNvPr id="2" name="Title 1"/>
          <p:cNvSpPr>
            <a:spLocks noGrp="1"/>
          </p:cNvSpPr>
          <p:nvPr>
            <p:ph type="title"/>
          </p:nvPr>
        </p:nvSpPr>
        <p:spPr>
          <a:xfrm>
            <a:off x="419100" y="528066"/>
            <a:ext cx="8305800" cy="647591"/>
          </a:xfrm>
        </p:spPr>
        <p:txBody>
          <a:bodyPr>
            <a:normAutofit fontScale="90000"/>
          </a:bodyPr>
          <a:lstStyle/>
          <a:p>
            <a:r>
              <a:rPr lang="en-US" sz="4400" b="1" dirty="0">
                <a:effectLst>
                  <a:outerShdw blurRad="38100" dist="38100" dir="2700000" algn="tl">
                    <a:srgbClr val="000000">
                      <a:alpha val="43137"/>
                    </a:srgbClr>
                  </a:outerShdw>
                </a:effectLst>
              </a:rPr>
              <a:t>CSS Pseudo-Class Selectors</a:t>
            </a:r>
          </a:p>
        </p:txBody>
      </p:sp>
      <p:sp>
        <p:nvSpPr>
          <p:cNvPr id="4" name="Date Placeholder 3"/>
          <p:cNvSpPr>
            <a:spLocks noGrp="1"/>
          </p:cNvSpPr>
          <p:nvPr>
            <p:ph type="dt" sz="half" idx="10"/>
          </p:nvPr>
        </p:nvSpPr>
        <p:spPr/>
        <p:txBody>
          <a:bodyPr/>
          <a:lstStyle/>
          <a:p>
            <a:fld id="{77CD76C1-FDA1-4A46-A82A-BD8DD0AA4ED8}" type="datetime1">
              <a:rPr lang="en-US" smtClean="0"/>
              <a:t>1/14/2018</a:t>
            </a:fld>
            <a:endParaRPr lang="en-US" dirty="0"/>
          </a:p>
        </p:txBody>
      </p:sp>
      <p:sp>
        <p:nvSpPr>
          <p:cNvPr id="6" name="Footer Placeholder 5"/>
          <p:cNvSpPr>
            <a:spLocks noGrp="1"/>
          </p:cNvSpPr>
          <p:nvPr>
            <p:ph type="ftr" sz="quarter" idx="11"/>
          </p:nvPr>
        </p:nvSpPr>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p:txBody>
          <a:bodyPr/>
          <a:lstStyle/>
          <a:p>
            <a:pPr>
              <a:defRPr/>
            </a:pPr>
            <a:fld id="{BDC207AC-44E2-4E0C-A861-3776DCCCA189}" type="slidenum">
              <a:rPr lang="en-US" smtClean="0"/>
              <a:pPr>
                <a:defRPr/>
              </a:pPr>
              <a:t>44</a:t>
            </a:fld>
            <a:endParaRPr lang="en-US" dirty="0"/>
          </a:p>
        </p:txBody>
      </p:sp>
      <p:sp>
        <p:nvSpPr>
          <p:cNvPr id="13" name="Content Placeholder 2"/>
          <p:cNvSpPr>
            <a:spLocks noGrp="1"/>
          </p:cNvSpPr>
          <p:nvPr>
            <p:ph sz="half" idx="4294967295"/>
          </p:nvPr>
        </p:nvSpPr>
        <p:spPr>
          <a:xfrm>
            <a:off x="742272" y="4171951"/>
            <a:ext cx="8034337" cy="381000"/>
          </a:xfrm>
        </p:spPr>
        <p:txBody>
          <a:bodyPr>
            <a:noAutofit/>
          </a:bodyPr>
          <a:lstStyle/>
          <a:p>
            <a:pPr marL="57150" indent="0">
              <a:buNone/>
            </a:pPr>
            <a:r>
              <a:rPr lang="en-US" sz="1600" dirty="0">
                <a:cs typeface="Courier New" panose="02070309020205020404" pitchFamily="49" charset="0"/>
              </a:rPr>
              <a:t>:focus                           a:focus                        </a:t>
            </a:r>
            <a:r>
              <a:rPr lang="en-US" sz="1600" dirty="0"/>
              <a:t>Selects the input element which has focus</a:t>
            </a:r>
            <a:endParaRPr lang="en-US" sz="1600" dirty="0">
              <a:cs typeface="Courier New" panose="02070309020205020404" pitchFamily="49" charset="0"/>
            </a:endParaRPr>
          </a:p>
        </p:txBody>
      </p:sp>
      <p:sp>
        <p:nvSpPr>
          <p:cNvPr id="14" name="Content Placeholder 2"/>
          <p:cNvSpPr>
            <a:spLocks noGrp="1"/>
          </p:cNvSpPr>
          <p:nvPr>
            <p:ph sz="half" idx="4294967295"/>
          </p:nvPr>
        </p:nvSpPr>
        <p:spPr>
          <a:xfrm>
            <a:off x="762000" y="3790950"/>
            <a:ext cx="8075613" cy="360361"/>
          </a:xfrm>
        </p:spPr>
        <p:txBody>
          <a:bodyPr>
            <a:noAutofit/>
          </a:bodyPr>
          <a:lstStyle/>
          <a:p>
            <a:pPr marL="57150" indent="0">
              <a:buNone/>
            </a:pPr>
            <a:r>
              <a:rPr lang="en-US" sz="1600" dirty="0">
                <a:cs typeface="Courier New" panose="02070309020205020404" pitchFamily="49" charset="0"/>
              </a:rPr>
              <a:t>:hover                          a:hover                       </a:t>
            </a:r>
            <a:r>
              <a:rPr lang="en-US" sz="1600" dirty="0"/>
              <a:t>Selects links on mouse over</a:t>
            </a:r>
            <a:endParaRPr lang="en-US" sz="1600" dirty="0">
              <a:cs typeface="Courier New" panose="02070309020205020404" pitchFamily="49" charset="0"/>
            </a:endParaRPr>
          </a:p>
        </p:txBody>
      </p:sp>
      <p:sp>
        <p:nvSpPr>
          <p:cNvPr id="15" name="Content Placeholder 2"/>
          <p:cNvSpPr>
            <a:spLocks noGrp="1"/>
          </p:cNvSpPr>
          <p:nvPr>
            <p:ph sz="half" idx="4294967295"/>
          </p:nvPr>
        </p:nvSpPr>
        <p:spPr>
          <a:xfrm>
            <a:off x="762000" y="3486150"/>
            <a:ext cx="8053387" cy="347662"/>
          </a:xfrm>
        </p:spPr>
        <p:txBody>
          <a:bodyPr>
            <a:noAutofit/>
          </a:bodyPr>
          <a:lstStyle/>
          <a:p>
            <a:pPr marL="57150" indent="0">
              <a:buNone/>
            </a:pPr>
            <a:r>
              <a:rPr lang="en-US" sz="1600" dirty="0">
                <a:cs typeface="Courier New" panose="02070309020205020404" pitchFamily="49" charset="0"/>
              </a:rPr>
              <a:t>:active                         a:active                       </a:t>
            </a:r>
            <a:r>
              <a:rPr lang="en-US" sz="1600" dirty="0"/>
              <a:t>Selects the active link</a:t>
            </a:r>
            <a:endParaRPr lang="en-US" sz="1600" dirty="0">
              <a:cs typeface="Courier New" panose="02070309020205020404" pitchFamily="49" charset="0"/>
            </a:endParaRPr>
          </a:p>
        </p:txBody>
      </p:sp>
      <p:sp>
        <p:nvSpPr>
          <p:cNvPr id="16" name="Content Placeholder 2"/>
          <p:cNvSpPr>
            <a:spLocks noGrp="1"/>
          </p:cNvSpPr>
          <p:nvPr>
            <p:ph sz="half" idx="4294967295"/>
          </p:nvPr>
        </p:nvSpPr>
        <p:spPr>
          <a:xfrm>
            <a:off x="754062" y="3165475"/>
            <a:ext cx="7856538" cy="320675"/>
          </a:xfrm>
        </p:spPr>
        <p:txBody>
          <a:bodyPr>
            <a:normAutofit lnSpcReduction="10000"/>
          </a:bodyPr>
          <a:lstStyle/>
          <a:p>
            <a:pPr marL="57150" indent="0">
              <a:buNone/>
            </a:pPr>
            <a:r>
              <a:rPr lang="en-US" sz="1600" dirty="0">
                <a:cs typeface="Courier New" panose="02070309020205020404" pitchFamily="49" charset="0"/>
              </a:rPr>
              <a:t>:visited                        a:visited                      </a:t>
            </a:r>
            <a:r>
              <a:rPr lang="en-US" sz="1600" dirty="0"/>
              <a:t>Selects all visited links</a:t>
            </a:r>
            <a:endParaRPr lang="en-US" sz="1600" dirty="0">
              <a:cs typeface="Courier New" panose="02070309020205020404" pitchFamily="49" charset="0"/>
            </a:endParaRPr>
          </a:p>
        </p:txBody>
      </p:sp>
      <p:sp>
        <p:nvSpPr>
          <p:cNvPr id="17" name="Content Placeholder 2"/>
          <p:cNvSpPr>
            <a:spLocks noGrp="1"/>
          </p:cNvSpPr>
          <p:nvPr>
            <p:ph sz="half" idx="4294967295"/>
          </p:nvPr>
        </p:nvSpPr>
        <p:spPr>
          <a:xfrm>
            <a:off x="762000" y="2800350"/>
            <a:ext cx="8305800" cy="304800"/>
          </a:xfrm>
        </p:spPr>
        <p:txBody>
          <a:bodyPr>
            <a:noAutofit/>
          </a:bodyPr>
          <a:lstStyle/>
          <a:p>
            <a:pPr marL="57150" indent="0">
              <a:buNone/>
            </a:pPr>
            <a:r>
              <a:rPr lang="en-US" sz="1600" dirty="0">
                <a:cs typeface="Courier New" panose="02070309020205020404" pitchFamily="49" charset="0"/>
              </a:rPr>
              <a:t>:link                              a:link                           </a:t>
            </a:r>
            <a:r>
              <a:rPr lang="en-US" sz="1600" dirty="0"/>
              <a:t>Selects all unvisited links</a:t>
            </a:r>
            <a:endParaRPr lang="en-US" sz="1600" dirty="0">
              <a:cs typeface="Courier New" panose="02070309020205020404" pitchFamily="49" charset="0"/>
            </a:endParaRPr>
          </a:p>
        </p:txBody>
      </p:sp>
      <p:sp>
        <p:nvSpPr>
          <p:cNvPr id="11" name="TextBox 10"/>
          <p:cNvSpPr txBox="1"/>
          <p:nvPr/>
        </p:nvSpPr>
        <p:spPr>
          <a:xfrm>
            <a:off x="559846" y="1108436"/>
            <a:ext cx="3355406" cy="1292662"/>
          </a:xfrm>
          <a:prstGeom prst="rect">
            <a:avLst/>
          </a:prstGeom>
          <a:noFill/>
        </p:spPr>
        <p:txBody>
          <a:bodyPr wrap="none" rtlCol="0">
            <a:spAutoFit/>
          </a:bodyPr>
          <a:lstStyle/>
          <a:p>
            <a:r>
              <a:rPr lang="en-US" sz="2400" b="1" dirty="0">
                <a:solidFill>
                  <a:srgbClr val="002060"/>
                </a:solidFill>
                <a:effectLst>
                  <a:outerShdw blurRad="38100" dist="38100" dir="2700000" algn="tl">
                    <a:srgbClr val="000000">
                      <a:alpha val="43137"/>
                    </a:srgbClr>
                  </a:outerShdw>
                </a:effectLst>
                <a:latin typeface="+mj-lt"/>
              </a:rPr>
              <a:t>Syntax – </a:t>
            </a:r>
          </a:p>
          <a:p>
            <a:r>
              <a:rPr lang="en-US" dirty="0" err="1">
                <a:latin typeface="Courier New" panose="02070309020205020404" pitchFamily="49" charset="0"/>
                <a:cs typeface="Courier New" panose="02070309020205020404" pitchFamily="49" charset="0"/>
              </a:rPr>
              <a:t>Selector:pseudo-class</a:t>
            </a:r>
            <a:r>
              <a:rPr lang="en-US" dirty="0">
                <a:latin typeface="Courier New" panose="02070309020205020404" pitchFamily="49" charset="0"/>
                <a:cs typeface="Courier New" panose="02070309020205020404" pitchFamily="49" charset="0"/>
              </a:rPr>
              <a:t> {</a:t>
            </a:r>
          </a:p>
          <a:p>
            <a:r>
              <a:rPr lang="en-US" dirty="0" err="1">
                <a:latin typeface="Courier New" panose="02070309020205020404" pitchFamily="49" charset="0"/>
                <a:cs typeface="Courier New" panose="02070309020205020404" pitchFamily="49" charset="0"/>
              </a:rPr>
              <a:t>property:value</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a:t>
            </a:r>
          </a:p>
        </p:txBody>
      </p:sp>
      <p:sp>
        <p:nvSpPr>
          <p:cNvPr id="18" name="TextBox 17"/>
          <p:cNvSpPr txBox="1"/>
          <p:nvPr/>
        </p:nvSpPr>
        <p:spPr>
          <a:xfrm>
            <a:off x="4584796" y="1175657"/>
            <a:ext cx="4182555" cy="1200329"/>
          </a:xfrm>
          <a:prstGeom prst="rect">
            <a:avLst/>
          </a:prstGeom>
          <a:noFill/>
        </p:spPr>
        <p:txBody>
          <a:bodyPr wrap="none" rtlCol="0">
            <a:spAutoFit/>
          </a:bodyPr>
          <a:lstStyle/>
          <a:p>
            <a:br>
              <a:rPr lang="en-US" dirty="0">
                <a:latin typeface="Courier New" panose="02070309020205020404" pitchFamily="49" charset="0"/>
                <a:cs typeface="Courier New" panose="02070309020205020404" pitchFamily="49" charset="0"/>
              </a:rPr>
            </a:br>
            <a:r>
              <a:rPr lang="en-US" dirty="0" err="1">
                <a:latin typeface="Courier New" panose="02070309020205020404" pitchFamily="49" charset="0"/>
                <a:cs typeface="Courier New" panose="02070309020205020404" pitchFamily="49" charset="0"/>
              </a:rPr>
              <a:t>Selector.class:pseudo-class</a:t>
            </a:r>
            <a:r>
              <a:rPr lang="en-US" dirty="0">
                <a:latin typeface="Courier New" panose="02070309020205020404" pitchFamily="49" charset="0"/>
                <a:cs typeface="Courier New" panose="02070309020205020404" pitchFamily="49" charset="0"/>
              </a:rPr>
              <a:t> {</a:t>
            </a:r>
          </a:p>
          <a:p>
            <a:r>
              <a:rPr lang="en-US" dirty="0" err="1">
                <a:latin typeface="Courier New" panose="02070309020205020404" pitchFamily="49" charset="0"/>
                <a:cs typeface="Courier New" panose="02070309020205020404" pitchFamily="49" charset="0"/>
              </a:rPr>
              <a:t>property:value</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a:t>
            </a:r>
          </a:p>
        </p:txBody>
      </p:sp>
    </p:spTree>
    <p:extLst>
      <p:ext uri="{BB962C8B-B14F-4D97-AF65-F5344CB8AC3E}">
        <p14:creationId xmlns:p14="http://schemas.microsoft.com/office/powerpoint/2010/main" val="327556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500"/>
                                        <p:tgtEl>
                                          <p:spTgt spid="1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xEl>
                                              <p:pRg st="0" end="0"/>
                                            </p:txEl>
                                          </p:spTgt>
                                        </p:tgtEl>
                                        <p:attrNameLst>
                                          <p:attrName>style.visibility</p:attrName>
                                        </p:attrNameLst>
                                      </p:cBhvr>
                                      <p:to>
                                        <p:strVal val="visible"/>
                                      </p:to>
                                    </p:set>
                                    <p:animEffect transition="in" filter="fade">
                                      <p:cBhvr>
                                        <p:cTn id="12" dur="500"/>
                                        <p:tgtEl>
                                          <p:spTgt spid="1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xEl>
                                              <p:pRg st="0" end="0"/>
                                            </p:txEl>
                                          </p:spTgt>
                                        </p:tgtEl>
                                        <p:attrNameLst>
                                          <p:attrName>style.visibility</p:attrName>
                                        </p:attrNameLst>
                                      </p:cBhvr>
                                      <p:to>
                                        <p:strVal val="visible"/>
                                      </p:to>
                                    </p:set>
                                    <p:animEffect transition="in" filter="fade">
                                      <p:cBhvr>
                                        <p:cTn id="17" dur="500"/>
                                        <p:tgtEl>
                                          <p:spTgt spid="1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0" end="0"/>
                                            </p:txEl>
                                          </p:spTgt>
                                        </p:tgtEl>
                                        <p:attrNameLst>
                                          <p:attrName>style.visibility</p:attrName>
                                        </p:attrNameLst>
                                      </p:cBhvr>
                                      <p:to>
                                        <p:strVal val="visible"/>
                                      </p:to>
                                    </p:set>
                                    <p:animEffect transition="in" filter="fade">
                                      <p:cBhvr>
                                        <p:cTn id="22" dur="500"/>
                                        <p:tgtEl>
                                          <p:spTgt spid="1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xEl>
                                              <p:pRg st="0" end="0"/>
                                            </p:txEl>
                                          </p:spTgt>
                                        </p:tgtEl>
                                        <p:attrNameLst>
                                          <p:attrName>style.visibility</p:attrName>
                                        </p:attrNameLst>
                                      </p:cBhvr>
                                      <p:to>
                                        <p:strVal val="visible"/>
                                      </p:to>
                                    </p:set>
                                    <p:animEffect transition="in" filter="fade">
                                      <p:cBhvr>
                                        <p:cTn id="27" dur="500"/>
                                        <p:tgtEl>
                                          <p:spTgt spid="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4" grpId="0" build="p"/>
      <p:bldP spid="15" grpId="0" build="p"/>
      <p:bldP spid="16" grpId="0" build="p"/>
      <p:bldP spid="17"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229600" cy="685800"/>
          </a:xfrm>
        </p:spPr>
        <p:txBody>
          <a:bodyPr>
            <a:normAutofit fontScale="90000"/>
          </a:bodyPr>
          <a:lstStyle/>
          <a:p>
            <a:r>
              <a:rPr lang="en-US" sz="4400" dirty="0"/>
              <a:t>CSS3 Pseudo-Class Selectors</a:t>
            </a:r>
          </a:p>
        </p:txBody>
      </p:sp>
      <p:sp>
        <p:nvSpPr>
          <p:cNvPr id="4" name="Date Placeholder 3"/>
          <p:cNvSpPr>
            <a:spLocks noGrp="1"/>
          </p:cNvSpPr>
          <p:nvPr>
            <p:ph type="dt" sz="half" idx="10"/>
          </p:nvPr>
        </p:nvSpPr>
        <p:spPr/>
        <p:txBody>
          <a:bodyPr/>
          <a:lstStyle/>
          <a:p>
            <a:fld id="{BC564FEC-B046-4ED4-9EFC-E2874913AE1A}" type="datetime1">
              <a:rPr lang="en-US" smtClean="0"/>
              <a:t>1/14/2018</a:t>
            </a:fld>
            <a:endParaRPr lang="en-US" dirty="0"/>
          </a:p>
        </p:txBody>
      </p:sp>
      <p:sp>
        <p:nvSpPr>
          <p:cNvPr id="6" name="Footer Placeholder 5"/>
          <p:cNvSpPr>
            <a:spLocks noGrp="1"/>
          </p:cNvSpPr>
          <p:nvPr>
            <p:ph type="ftr" sz="quarter" idx="11"/>
          </p:nvPr>
        </p:nvSpPr>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p:txBody>
          <a:bodyPr/>
          <a:lstStyle/>
          <a:p>
            <a:pPr>
              <a:defRPr/>
            </a:pPr>
            <a:fld id="{BDC207AC-44E2-4E0C-A861-3776DCCCA189}" type="slidenum">
              <a:rPr lang="en-US" smtClean="0"/>
              <a:pPr>
                <a:defRPr/>
              </a:pPr>
              <a:t>45</a:t>
            </a:fld>
            <a:endParaRPr lang="en-US" dirty="0"/>
          </a:p>
        </p:txBody>
      </p:sp>
      <p:graphicFrame>
        <p:nvGraphicFramePr>
          <p:cNvPr id="12" name="Table 11"/>
          <p:cNvGraphicFramePr>
            <a:graphicFrameLocks noGrp="1"/>
          </p:cNvGraphicFramePr>
          <p:nvPr>
            <p:extLst/>
          </p:nvPr>
        </p:nvGraphicFramePr>
        <p:xfrm>
          <a:off x="279920" y="1428750"/>
          <a:ext cx="8565500" cy="2394481"/>
        </p:xfrm>
        <a:graphic>
          <a:graphicData uri="http://schemas.openxmlformats.org/drawingml/2006/table">
            <a:tbl>
              <a:tblPr firstRow="1" bandRow="1">
                <a:tableStyleId>{93296810-A885-4BE3-A3E7-6D5BEEA58F35}</a:tableStyleId>
              </a:tblPr>
              <a:tblGrid>
                <a:gridCol w="2108717">
                  <a:extLst>
                    <a:ext uri="{9D8B030D-6E8A-4147-A177-3AD203B41FA5}">
                      <a16:colId xmlns:a16="http://schemas.microsoft.com/office/drawing/2014/main" val="20000"/>
                    </a:ext>
                  </a:extLst>
                </a:gridCol>
                <a:gridCol w="1922106">
                  <a:extLst>
                    <a:ext uri="{9D8B030D-6E8A-4147-A177-3AD203B41FA5}">
                      <a16:colId xmlns:a16="http://schemas.microsoft.com/office/drawing/2014/main" val="20001"/>
                    </a:ext>
                  </a:extLst>
                </a:gridCol>
                <a:gridCol w="4534677">
                  <a:extLst>
                    <a:ext uri="{9D8B030D-6E8A-4147-A177-3AD203B41FA5}">
                      <a16:colId xmlns:a16="http://schemas.microsoft.com/office/drawing/2014/main" val="20002"/>
                    </a:ext>
                  </a:extLst>
                </a:gridCol>
              </a:tblGrid>
              <a:tr h="333756">
                <a:tc>
                  <a:txBody>
                    <a:bodyPr/>
                    <a:lstStyle/>
                    <a:p>
                      <a:r>
                        <a:rPr lang="en-US" sz="1800" dirty="0">
                          <a:solidFill>
                            <a:schemeClr val="tx1"/>
                          </a:solidFill>
                          <a:effectLst/>
                          <a:latin typeface="+mj-lt"/>
                        </a:rPr>
                        <a:t>Selector</a:t>
                      </a:r>
                      <a:endParaRPr lang="en-US" sz="1800" dirty="0">
                        <a:solidFill>
                          <a:schemeClr val="tx1"/>
                        </a:solidFill>
                        <a:latin typeface="+mj-lt"/>
                      </a:endParaRPr>
                    </a:p>
                  </a:txBody>
                  <a:tcPr marT="41148" marB="41148"/>
                </a:tc>
                <a:tc>
                  <a:txBody>
                    <a:bodyPr/>
                    <a:lstStyle/>
                    <a:p>
                      <a:r>
                        <a:rPr lang="en-US" sz="1800" dirty="0">
                          <a:solidFill>
                            <a:schemeClr val="tx1"/>
                          </a:solidFill>
                          <a:effectLst/>
                          <a:latin typeface="+mj-lt"/>
                        </a:rPr>
                        <a:t>Example</a:t>
                      </a:r>
                      <a:endParaRPr lang="en-US" sz="1800" dirty="0">
                        <a:solidFill>
                          <a:schemeClr val="tx1"/>
                        </a:solidFill>
                        <a:latin typeface="+mj-lt"/>
                      </a:endParaRPr>
                    </a:p>
                  </a:txBody>
                  <a:tcPr marT="41148" marB="41148"/>
                </a:tc>
                <a:tc>
                  <a:txBody>
                    <a:bodyPr/>
                    <a:lstStyle/>
                    <a:p>
                      <a:r>
                        <a:rPr lang="en-US" sz="1800" dirty="0">
                          <a:solidFill>
                            <a:schemeClr val="tx1"/>
                          </a:solidFill>
                          <a:effectLst/>
                          <a:latin typeface="+mj-lt"/>
                        </a:rPr>
                        <a:t>Description</a:t>
                      </a:r>
                      <a:endParaRPr lang="en-US" sz="1800" dirty="0">
                        <a:solidFill>
                          <a:schemeClr val="tx1"/>
                        </a:solidFill>
                        <a:latin typeface="+mj-lt"/>
                      </a:endParaRPr>
                    </a:p>
                  </a:txBody>
                  <a:tcPr marT="41148" marB="41148"/>
                </a:tc>
                <a:extLst>
                  <a:ext uri="{0D108BD9-81ED-4DB2-BD59-A6C34878D82A}">
                    <a16:rowId xmlns:a16="http://schemas.microsoft.com/office/drawing/2014/main" val="10000"/>
                  </a:ext>
                </a:extLst>
              </a:tr>
              <a:tr h="677462">
                <a:tc>
                  <a:txBody>
                    <a:bodyPr/>
                    <a:lstStyle/>
                    <a:p>
                      <a:endParaRPr lang="en-US" sz="1600" dirty="0">
                        <a:latin typeface="+mj-lt"/>
                      </a:endParaRPr>
                    </a:p>
                  </a:txBody>
                  <a:tcPr marT="41148" marB="41148"/>
                </a:tc>
                <a:tc>
                  <a:txBody>
                    <a:bodyPr/>
                    <a:lstStyle/>
                    <a:p>
                      <a:endParaRPr lang="en-US" sz="1600" dirty="0">
                        <a:latin typeface="+mj-lt"/>
                      </a:endParaRPr>
                    </a:p>
                  </a:txBody>
                  <a:tcPr marT="41148" marB="41148"/>
                </a:tc>
                <a:tc>
                  <a:txBody>
                    <a:bodyPr/>
                    <a:lstStyle/>
                    <a:p>
                      <a:endParaRPr lang="en-US" sz="1600" dirty="0">
                        <a:latin typeface="+mj-lt"/>
                      </a:endParaRPr>
                    </a:p>
                  </a:txBody>
                  <a:tcPr marT="41148" marB="41148"/>
                </a:tc>
                <a:extLst>
                  <a:ext uri="{0D108BD9-81ED-4DB2-BD59-A6C34878D82A}">
                    <a16:rowId xmlns:a16="http://schemas.microsoft.com/office/drawing/2014/main" val="10001"/>
                  </a:ext>
                </a:extLst>
              </a:tr>
              <a:tr h="655009">
                <a:tc>
                  <a:txBody>
                    <a:bodyPr/>
                    <a:lstStyle/>
                    <a:p>
                      <a:endParaRPr lang="en-US" sz="1600">
                        <a:latin typeface="+mj-lt"/>
                      </a:endParaRPr>
                    </a:p>
                  </a:txBody>
                  <a:tcPr marT="41148" marB="41148"/>
                </a:tc>
                <a:tc>
                  <a:txBody>
                    <a:bodyPr/>
                    <a:lstStyle/>
                    <a:p>
                      <a:endParaRPr lang="en-US" sz="1600" dirty="0">
                        <a:latin typeface="+mj-lt"/>
                      </a:endParaRPr>
                    </a:p>
                  </a:txBody>
                  <a:tcPr marT="41148" marB="41148"/>
                </a:tc>
                <a:tc>
                  <a:txBody>
                    <a:bodyPr/>
                    <a:lstStyle/>
                    <a:p>
                      <a:endParaRPr lang="en-US" sz="1600" dirty="0">
                        <a:latin typeface="+mj-lt"/>
                      </a:endParaRPr>
                    </a:p>
                  </a:txBody>
                  <a:tcPr marT="41148" marB="41148"/>
                </a:tc>
                <a:extLst>
                  <a:ext uri="{0D108BD9-81ED-4DB2-BD59-A6C34878D82A}">
                    <a16:rowId xmlns:a16="http://schemas.microsoft.com/office/drawing/2014/main" val="10002"/>
                  </a:ext>
                </a:extLst>
              </a:tr>
              <a:tr h="705394">
                <a:tc>
                  <a:txBody>
                    <a:bodyPr/>
                    <a:lstStyle/>
                    <a:p>
                      <a:endParaRPr lang="en-US" sz="1600" dirty="0">
                        <a:latin typeface="+mj-lt"/>
                      </a:endParaRPr>
                    </a:p>
                  </a:txBody>
                  <a:tcPr marT="41148" marB="41148"/>
                </a:tc>
                <a:tc>
                  <a:txBody>
                    <a:bodyPr/>
                    <a:lstStyle/>
                    <a:p>
                      <a:endParaRPr lang="en-US" sz="1600" dirty="0">
                        <a:latin typeface="+mj-lt"/>
                      </a:endParaRPr>
                    </a:p>
                  </a:txBody>
                  <a:tcPr marT="41148" marB="41148"/>
                </a:tc>
                <a:tc>
                  <a:txBody>
                    <a:bodyPr/>
                    <a:lstStyle/>
                    <a:p>
                      <a:endParaRPr lang="en-US" sz="1600" dirty="0">
                        <a:latin typeface="+mj-lt"/>
                      </a:endParaRPr>
                    </a:p>
                  </a:txBody>
                  <a:tcPr marT="41148" marB="41148"/>
                </a:tc>
                <a:extLst>
                  <a:ext uri="{0D108BD9-81ED-4DB2-BD59-A6C34878D82A}">
                    <a16:rowId xmlns:a16="http://schemas.microsoft.com/office/drawing/2014/main" val="10003"/>
                  </a:ext>
                </a:extLst>
              </a:tr>
            </a:tbl>
          </a:graphicData>
        </a:graphic>
      </p:graphicFrame>
      <p:sp>
        <p:nvSpPr>
          <p:cNvPr id="20" name="TextBox 19"/>
          <p:cNvSpPr txBox="1"/>
          <p:nvPr/>
        </p:nvSpPr>
        <p:spPr>
          <a:xfrm>
            <a:off x="242597" y="1867304"/>
            <a:ext cx="7983789" cy="584775"/>
          </a:xfrm>
          <a:prstGeom prst="rect">
            <a:avLst/>
          </a:prstGeom>
          <a:noFill/>
        </p:spPr>
        <p:txBody>
          <a:bodyPr wrap="none" rtlCol="0">
            <a:spAutoFit/>
          </a:bodyPr>
          <a:lstStyle/>
          <a:p>
            <a:pPr marL="0" lvl="1"/>
            <a:r>
              <a:rPr lang="en-US" sz="1600" b="1" kern="0" dirty="0">
                <a:latin typeface="+mj-lt"/>
                <a:cs typeface="Courier New" panose="02070309020205020404" pitchFamily="49" charset="0"/>
              </a:rPr>
              <a:t>:first-child</a:t>
            </a:r>
            <a:r>
              <a:rPr lang="en-US" sz="1600" b="1" dirty="0">
                <a:latin typeface="+mj-lt"/>
              </a:rPr>
              <a:t>                            a:</a:t>
            </a:r>
            <a:r>
              <a:rPr lang="en-US" sz="1600" b="1" kern="0" dirty="0">
                <a:latin typeface="+mj-lt"/>
                <a:cs typeface="Courier New" panose="02070309020205020404" pitchFamily="49" charset="0"/>
              </a:rPr>
              <a:t>first-child                      </a:t>
            </a:r>
            <a:r>
              <a:rPr lang="en-US" sz="1600" b="1" dirty="0">
                <a:latin typeface="+mj-lt"/>
              </a:rPr>
              <a:t>Selects every &lt;p&gt; elements that is the first </a:t>
            </a:r>
            <a:br>
              <a:rPr lang="en-US" sz="1600" b="1" dirty="0">
                <a:latin typeface="+mj-lt"/>
              </a:rPr>
            </a:br>
            <a:r>
              <a:rPr lang="en-US" sz="1600" b="1" dirty="0">
                <a:latin typeface="+mj-lt"/>
              </a:rPr>
              <a:t>                                                                                          child of its parent</a:t>
            </a:r>
            <a:r>
              <a:rPr lang="en-US" sz="1600" b="1" kern="0" dirty="0">
                <a:latin typeface="+mj-lt"/>
                <a:cs typeface="Courier New" panose="02070309020205020404" pitchFamily="49" charset="0"/>
              </a:rPr>
              <a:t> </a:t>
            </a:r>
          </a:p>
        </p:txBody>
      </p:sp>
      <p:sp>
        <p:nvSpPr>
          <p:cNvPr id="21" name="TextBox 20"/>
          <p:cNvSpPr txBox="1"/>
          <p:nvPr/>
        </p:nvSpPr>
        <p:spPr>
          <a:xfrm>
            <a:off x="270152" y="2504163"/>
            <a:ext cx="8010334" cy="584775"/>
          </a:xfrm>
          <a:prstGeom prst="rect">
            <a:avLst/>
          </a:prstGeom>
          <a:noFill/>
        </p:spPr>
        <p:txBody>
          <a:bodyPr wrap="none" rtlCol="0">
            <a:spAutoFit/>
          </a:bodyPr>
          <a:lstStyle/>
          <a:p>
            <a:pPr marL="0" lvl="1"/>
            <a:r>
              <a:rPr lang="en-US" sz="1600" b="1" kern="0" dirty="0">
                <a:latin typeface="+mj-lt"/>
                <a:cs typeface="Courier New" panose="02070309020205020404" pitchFamily="49" charset="0"/>
              </a:rPr>
              <a:t>:last-child </a:t>
            </a:r>
            <a:r>
              <a:rPr lang="en-US" sz="1600" b="1" dirty="0">
                <a:latin typeface="+mj-lt"/>
              </a:rPr>
              <a:t>                           a:</a:t>
            </a:r>
            <a:r>
              <a:rPr lang="en-US" sz="1600" b="1" kern="0" dirty="0">
                <a:latin typeface="+mj-lt"/>
                <a:cs typeface="Courier New" panose="02070309020205020404" pitchFamily="49" charset="0"/>
              </a:rPr>
              <a:t>last-child                        </a:t>
            </a:r>
            <a:r>
              <a:rPr lang="en-US" sz="1600" b="1" dirty="0">
                <a:latin typeface="+mj-lt"/>
              </a:rPr>
              <a:t>Selects every &lt;p&gt; elements that is the last  </a:t>
            </a:r>
            <a:br>
              <a:rPr lang="en-US" sz="1600" b="1" dirty="0">
                <a:latin typeface="+mj-lt"/>
              </a:rPr>
            </a:br>
            <a:r>
              <a:rPr lang="en-US" sz="1600" b="1" dirty="0">
                <a:latin typeface="+mj-lt"/>
              </a:rPr>
              <a:t>                                                                                          child of its parent</a:t>
            </a:r>
            <a:r>
              <a:rPr lang="en-US" sz="1600" b="1" kern="0" dirty="0">
                <a:latin typeface="+mj-lt"/>
                <a:cs typeface="Courier New" panose="02070309020205020404" pitchFamily="49" charset="0"/>
              </a:rPr>
              <a:t> </a:t>
            </a:r>
          </a:p>
        </p:txBody>
      </p:sp>
      <p:sp>
        <p:nvSpPr>
          <p:cNvPr id="22" name="TextBox 21"/>
          <p:cNvSpPr txBox="1"/>
          <p:nvPr/>
        </p:nvSpPr>
        <p:spPr>
          <a:xfrm>
            <a:off x="270153" y="3206175"/>
            <a:ext cx="8539621" cy="584775"/>
          </a:xfrm>
          <a:prstGeom prst="rect">
            <a:avLst/>
          </a:prstGeom>
          <a:noFill/>
        </p:spPr>
        <p:txBody>
          <a:bodyPr wrap="square" rtlCol="0">
            <a:spAutoFit/>
          </a:bodyPr>
          <a:lstStyle/>
          <a:p>
            <a:pPr marL="0" lvl="1"/>
            <a:r>
              <a:rPr lang="en-US" sz="1600" b="1" kern="0" dirty="0">
                <a:latin typeface="+mj-lt"/>
                <a:cs typeface="Courier New" panose="02070309020205020404" pitchFamily="49" charset="0"/>
              </a:rPr>
              <a:t>:only-child </a:t>
            </a:r>
            <a:r>
              <a:rPr lang="en-US" sz="1600" b="1" dirty="0">
                <a:latin typeface="+mj-lt"/>
              </a:rPr>
              <a:t>                          a:</a:t>
            </a:r>
            <a:r>
              <a:rPr lang="en-US" sz="1600" b="1" kern="0" dirty="0">
                <a:latin typeface="+mj-lt"/>
                <a:cs typeface="Courier New" panose="02070309020205020404" pitchFamily="49" charset="0"/>
              </a:rPr>
              <a:t>only-child                      </a:t>
            </a:r>
            <a:r>
              <a:rPr lang="en-US" sz="1600" b="1" dirty="0">
                <a:latin typeface="+mj-lt"/>
              </a:rPr>
              <a:t>Selects every &lt;p&gt; elements that is the only   </a:t>
            </a:r>
            <a:br>
              <a:rPr lang="en-US" sz="1600" b="1" dirty="0">
                <a:latin typeface="+mj-lt"/>
              </a:rPr>
            </a:br>
            <a:r>
              <a:rPr lang="en-US" sz="1600" b="1" dirty="0">
                <a:latin typeface="+mj-lt"/>
              </a:rPr>
              <a:t>                                                                                          child of its parent</a:t>
            </a:r>
            <a:r>
              <a:rPr lang="en-US" sz="1600" b="1" kern="0" dirty="0">
                <a:latin typeface="+mj-lt"/>
                <a:cs typeface="Courier New" panose="02070309020205020404" pitchFamily="49" charset="0"/>
              </a:rPr>
              <a:t> </a:t>
            </a:r>
          </a:p>
        </p:txBody>
      </p:sp>
      <p:sp>
        <p:nvSpPr>
          <p:cNvPr id="24" name="Rounded Rectangle 23">
            <a:hlinkClick r:id="rId3"/>
          </p:cNvPr>
          <p:cNvSpPr/>
          <p:nvPr/>
        </p:nvSpPr>
        <p:spPr>
          <a:xfrm>
            <a:off x="6306491" y="4171230"/>
            <a:ext cx="2503283" cy="352751"/>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W3C Example</a:t>
            </a:r>
          </a:p>
        </p:txBody>
      </p:sp>
    </p:spTree>
    <p:extLst>
      <p:ext uri="{BB962C8B-B14F-4D97-AF65-F5344CB8AC3E}">
        <p14:creationId xmlns:p14="http://schemas.microsoft.com/office/powerpoint/2010/main" val="148873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fade">
                                      <p:cBhvr>
                                        <p:cTn id="17" dur="500"/>
                                        <p:tgtEl>
                                          <p:spTgt spid="22"/>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24"/>
                                        </p:tgtEl>
                                        <p:attrNameLst>
                                          <p:attrName>style.visibility</p:attrName>
                                        </p:attrNameLst>
                                      </p:cBhvr>
                                      <p:to>
                                        <p:strVal val="visible"/>
                                      </p:to>
                                    </p:set>
                                    <p:anim calcmode="lin" valueType="num">
                                      <p:cBhvr>
                                        <p:cTn id="22" dur="500" fill="hold"/>
                                        <p:tgtEl>
                                          <p:spTgt spid="24"/>
                                        </p:tgtEl>
                                        <p:attrNameLst>
                                          <p:attrName>ppt_w</p:attrName>
                                        </p:attrNameLst>
                                      </p:cBhvr>
                                      <p:tavLst>
                                        <p:tav tm="0">
                                          <p:val>
                                            <p:fltVal val="0"/>
                                          </p:val>
                                        </p:tav>
                                        <p:tav tm="100000">
                                          <p:val>
                                            <p:strVal val="#ppt_w"/>
                                          </p:val>
                                        </p:tav>
                                      </p:tavLst>
                                    </p:anim>
                                    <p:anim calcmode="lin" valueType="num">
                                      <p:cBhvr>
                                        <p:cTn id="23" dur="500" fill="hold"/>
                                        <p:tgtEl>
                                          <p:spTgt spid="24"/>
                                        </p:tgtEl>
                                        <p:attrNameLst>
                                          <p:attrName>ppt_h</p:attrName>
                                        </p:attrNameLst>
                                      </p:cBhvr>
                                      <p:tavLst>
                                        <p:tav tm="0">
                                          <p:val>
                                            <p:fltVal val="0"/>
                                          </p:val>
                                        </p:tav>
                                        <p:tav tm="100000">
                                          <p:val>
                                            <p:strVal val="#ppt_h"/>
                                          </p:val>
                                        </p:tav>
                                      </p:tavLst>
                                    </p:anim>
                                    <p:animEffect transition="in" filter="fade">
                                      <p:cBhvr>
                                        <p:cTn id="2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P spid="2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1950"/>
            <a:ext cx="8229600" cy="822075"/>
          </a:xfrm>
        </p:spPr>
        <p:txBody>
          <a:bodyPr>
            <a:normAutofit/>
          </a:bodyPr>
          <a:lstStyle/>
          <a:p>
            <a:r>
              <a:rPr lang="en-US" sz="4400" dirty="0"/>
              <a:t>CSS Pseudo-Element Selectors</a:t>
            </a:r>
          </a:p>
        </p:txBody>
      </p:sp>
      <p:sp>
        <p:nvSpPr>
          <p:cNvPr id="5" name="Date Placeholder 4"/>
          <p:cNvSpPr>
            <a:spLocks noGrp="1"/>
          </p:cNvSpPr>
          <p:nvPr>
            <p:ph type="dt" sz="half" idx="10"/>
          </p:nvPr>
        </p:nvSpPr>
        <p:spPr/>
        <p:txBody>
          <a:bodyPr/>
          <a:lstStyle/>
          <a:p>
            <a:fld id="{88273966-DCA5-442F-B986-F51546B69925}" type="datetime1">
              <a:rPr lang="en-US" smtClean="0"/>
              <a:t>1/14/2018</a:t>
            </a:fld>
            <a:endParaRPr lang="en-US" dirty="0"/>
          </a:p>
        </p:txBody>
      </p:sp>
      <p:sp>
        <p:nvSpPr>
          <p:cNvPr id="7" name="Footer Placeholder 6"/>
          <p:cNvSpPr>
            <a:spLocks noGrp="1"/>
          </p:cNvSpPr>
          <p:nvPr>
            <p:ph type="ftr" sz="quarter" idx="11"/>
          </p:nvPr>
        </p:nvSpPr>
        <p:spPr/>
        <p:txBody>
          <a:bodyPr/>
          <a:lstStyle/>
          <a:p>
            <a:r>
              <a:rPr lang="en-US"/>
              <a:t>Copyright © 2007 - 2018 Carl M. Burnett</a:t>
            </a:r>
            <a:endParaRPr lang="en-US" dirty="0"/>
          </a:p>
        </p:txBody>
      </p:sp>
      <p:sp>
        <p:nvSpPr>
          <p:cNvPr id="6" name="Slide Number Placeholder 5"/>
          <p:cNvSpPr>
            <a:spLocks noGrp="1"/>
          </p:cNvSpPr>
          <p:nvPr>
            <p:ph type="sldNum" sz="quarter" idx="12"/>
          </p:nvPr>
        </p:nvSpPr>
        <p:spPr/>
        <p:txBody>
          <a:bodyPr/>
          <a:lstStyle/>
          <a:p>
            <a:pPr>
              <a:defRPr/>
            </a:pPr>
            <a:fld id="{4EFA3DF2-4BC2-40AE-85DA-2BE629CC17CA}" type="slidenum">
              <a:rPr lang="en-US" smtClean="0"/>
              <a:pPr>
                <a:defRPr/>
              </a:pPr>
              <a:t>46</a:t>
            </a:fld>
            <a:endParaRPr lang="en-US" dirty="0"/>
          </a:p>
        </p:txBody>
      </p:sp>
      <p:graphicFrame>
        <p:nvGraphicFramePr>
          <p:cNvPr id="9" name="Table 8"/>
          <p:cNvGraphicFramePr>
            <a:graphicFrameLocks noGrp="1"/>
          </p:cNvGraphicFramePr>
          <p:nvPr>
            <p:extLst/>
          </p:nvPr>
        </p:nvGraphicFramePr>
        <p:xfrm>
          <a:off x="218282" y="2521366"/>
          <a:ext cx="8565500" cy="2034083"/>
        </p:xfrm>
        <a:graphic>
          <a:graphicData uri="http://schemas.openxmlformats.org/drawingml/2006/table">
            <a:tbl>
              <a:tblPr firstRow="1" bandRow="1">
                <a:tableStyleId>{93296810-A885-4BE3-A3E7-6D5BEEA58F35}</a:tableStyleId>
              </a:tblPr>
              <a:tblGrid>
                <a:gridCol w="2108717">
                  <a:extLst>
                    <a:ext uri="{9D8B030D-6E8A-4147-A177-3AD203B41FA5}">
                      <a16:colId xmlns:a16="http://schemas.microsoft.com/office/drawing/2014/main" val="20000"/>
                    </a:ext>
                  </a:extLst>
                </a:gridCol>
                <a:gridCol w="1922106">
                  <a:extLst>
                    <a:ext uri="{9D8B030D-6E8A-4147-A177-3AD203B41FA5}">
                      <a16:colId xmlns:a16="http://schemas.microsoft.com/office/drawing/2014/main" val="20001"/>
                    </a:ext>
                  </a:extLst>
                </a:gridCol>
                <a:gridCol w="4534677">
                  <a:extLst>
                    <a:ext uri="{9D8B030D-6E8A-4147-A177-3AD203B41FA5}">
                      <a16:colId xmlns:a16="http://schemas.microsoft.com/office/drawing/2014/main" val="20002"/>
                    </a:ext>
                  </a:extLst>
                </a:gridCol>
              </a:tblGrid>
              <a:tr h="350120">
                <a:tc>
                  <a:txBody>
                    <a:bodyPr/>
                    <a:lstStyle/>
                    <a:p>
                      <a:r>
                        <a:rPr lang="en-US" sz="1800" dirty="0">
                          <a:solidFill>
                            <a:schemeClr val="tx1"/>
                          </a:solidFill>
                          <a:effectLst/>
                          <a:latin typeface="+mj-lt"/>
                        </a:rPr>
                        <a:t>Selector</a:t>
                      </a:r>
                      <a:endParaRPr lang="en-US" sz="1800" dirty="0">
                        <a:solidFill>
                          <a:schemeClr val="tx1"/>
                        </a:solidFill>
                        <a:latin typeface="+mj-lt"/>
                      </a:endParaRPr>
                    </a:p>
                  </a:txBody>
                  <a:tcPr marT="41148" marB="41148"/>
                </a:tc>
                <a:tc>
                  <a:txBody>
                    <a:bodyPr/>
                    <a:lstStyle/>
                    <a:p>
                      <a:r>
                        <a:rPr lang="en-US" sz="1800" dirty="0">
                          <a:solidFill>
                            <a:schemeClr val="tx1"/>
                          </a:solidFill>
                          <a:effectLst/>
                          <a:latin typeface="+mj-lt"/>
                        </a:rPr>
                        <a:t>Example</a:t>
                      </a:r>
                      <a:endParaRPr lang="en-US" sz="1800" dirty="0">
                        <a:solidFill>
                          <a:schemeClr val="tx1"/>
                        </a:solidFill>
                        <a:latin typeface="+mj-lt"/>
                      </a:endParaRPr>
                    </a:p>
                  </a:txBody>
                  <a:tcPr marT="41148" marB="41148"/>
                </a:tc>
                <a:tc>
                  <a:txBody>
                    <a:bodyPr/>
                    <a:lstStyle/>
                    <a:p>
                      <a:r>
                        <a:rPr lang="en-US" sz="1800" dirty="0">
                          <a:solidFill>
                            <a:schemeClr val="tx1"/>
                          </a:solidFill>
                          <a:effectLst/>
                          <a:latin typeface="+mj-lt"/>
                        </a:rPr>
                        <a:t>Description</a:t>
                      </a:r>
                      <a:endParaRPr lang="en-US" sz="1800" dirty="0">
                        <a:solidFill>
                          <a:schemeClr val="tx1"/>
                        </a:solidFill>
                        <a:latin typeface="+mj-lt"/>
                      </a:endParaRPr>
                    </a:p>
                  </a:txBody>
                  <a:tcPr marT="41148" marB="41148"/>
                </a:tc>
                <a:extLst>
                  <a:ext uri="{0D108BD9-81ED-4DB2-BD59-A6C34878D82A}">
                    <a16:rowId xmlns:a16="http://schemas.microsoft.com/office/drawing/2014/main" val="10000"/>
                  </a:ext>
                </a:extLst>
              </a:tr>
              <a:tr h="449814">
                <a:tc>
                  <a:txBody>
                    <a:bodyPr/>
                    <a:lstStyle/>
                    <a:p>
                      <a:endParaRPr lang="en-US" sz="1800" dirty="0">
                        <a:solidFill>
                          <a:schemeClr val="tx1"/>
                        </a:solidFill>
                        <a:latin typeface="+mj-lt"/>
                      </a:endParaRPr>
                    </a:p>
                  </a:txBody>
                  <a:tcPr marT="41148" marB="41148"/>
                </a:tc>
                <a:tc>
                  <a:txBody>
                    <a:bodyPr/>
                    <a:lstStyle/>
                    <a:p>
                      <a:endParaRPr lang="en-US" sz="1800" dirty="0">
                        <a:solidFill>
                          <a:schemeClr val="tx1"/>
                        </a:solidFill>
                        <a:latin typeface="+mj-lt"/>
                      </a:endParaRPr>
                    </a:p>
                  </a:txBody>
                  <a:tcPr marT="41148" marB="41148"/>
                </a:tc>
                <a:tc>
                  <a:txBody>
                    <a:bodyPr/>
                    <a:lstStyle/>
                    <a:p>
                      <a:endParaRPr lang="en-US" sz="1800" dirty="0">
                        <a:solidFill>
                          <a:schemeClr val="tx1"/>
                        </a:solidFill>
                        <a:latin typeface="+mj-lt"/>
                      </a:endParaRPr>
                    </a:p>
                  </a:txBody>
                  <a:tcPr marT="41148" marB="41148"/>
                </a:tc>
                <a:extLst>
                  <a:ext uri="{0D108BD9-81ED-4DB2-BD59-A6C34878D82A}">
                    <a16:rowId xmlns:a16="http://schemas.microsoft.com/office/drawing/2014/main" val="10001"/>
                  </a:ext>
                </a:extLst>
              </a:tr>
              <a:tr h="426979">
                <a:tc>
                  <a:txBody>
                    <a:bodyPr/>
                    <a:lstStyle/>
                    <a:p>
                      <a:endParaRPr lang="en-US" sz="1800">
                        <a:solidFill>
                          <a:schemeClr val="tx1"/>
                        </a:solidFill>
                        <a:latin typeface="+mj-lt"/>
                      </a:endParaRPr>
                    </a:p>
                  </a:txBody>
                  <a:tcPr marT="41148" marB="41148"/>
                </a:tc>
                <a:tc>
                  <a:txBody>
                    <a:bodyPr/>
                    <a:lstStyle/>
                    <a:p>
                      <a:endParaRPr lang="en-US" sz="1800" dirty="0">
                        <a:solidFill>
                          <a:schemeClr val="tx1"/>
                        </a:solidFill>
                        <a:latin typeface="+mj-lt"/>
                      </a:endParaRPr>
                    </a:p>
                  </a:txBody>
                  <a:tcPr marT="41148" marB="41148"/>
                </a:tc>
                <a:tc>
                  <a:txBody>
                    <a:bodyPr/>
                    <a:lstStyle/>
                    <a:p>
                      <a:endParaRPr lang="en-US" sz="1800" dirty="0">
                        <a:solidFill>
                          <a:schemeClr val="tx1"/>
                        </a:solidFill>
                        <a:latin typeface="+mj-lt"/>
                      </a:endParaRPr>
                    </a:p>
                  </a:txBody>
                  <a:tcPr marT="41148" marB="41148"/>
                </a:tc>
                <a:extLst>
                  <a:ext uri="{0D108BD9-81ED-4DB2-BD59-A6C34878D82A}">
                    <a16:rowId xmlns:a16="http://schemas.microsoft.com/office/drawing/2014/main" val="10002"/>
                  </a:ext>
                </a:extLst>
              </a:tr>
              <a:tr h="444058">
                <a:tc>
                  <a:txBody>
                    <a:bodyPr/>
                    <a:lstStyle/>
                    <a:p>
                      <a:endParaRPr lang="en-US" sz="1800" dirty="0">
                        <a:solidFill>
                          <a:schemeClr val="tx1"/>
                        </a:solidFill>
                        <a:latin typeface="+mj-lt"/>
                      </a:endParaRPr>
                    </a:p>
                  </a:txBody>
                  <a:tcPr marT="41148" marB="41148"/>
                </a:tc>
                <a:tc>
                  <a:txBody>
                    <a:bodyPr/>
                    <a:lstStyle/>
                    <a:p>
                      <a:endParaRPr lang="en-US" sz="1800" dirty="0">
                        <a:solidFill>
                          <a:schemeClr val="tx1"/>
                        </a:solidFill>
                        <a:latin typeface="+mj-lt"/>
                      </a:endParaRPr>
                    </a:p>
                  </a:txBody>
                  <a:tcPr marT="41148" marB="41148"/>
                </a:tc>
                <a:tc>
                  <a:txBody>
                    <a:bodyPr/>
                    <a:lstStyle/>
                    <a:p>
                      <a:endParaRPr lang="en-US" sz="1800" dirty="0">
                        <a:solidFill>
                          <a:schemeClr val="tx1"/>
                        </a:solidFill>
                        <a:latin typeface="+mj-lt"/>
                      </a:endParaRPr>
                    </a:p>
                  </a:txBody>
                  <a:tcPr marT="41148" marB="41148"/>
                </a:tc>
                <a:extLst>
                  <a:ext uri="{0D108BD9-81ED-4DB2-BD59-A6C34878D82A}">
                    <a16:rowId xmlns:a16="http://schemas.microsoft.com/office/drawing/2014/main" val="10003"/>
                  </a:ext>
                </a:extLst>
              </a:tr>
              <a:tr h="350120">
                <a:tc>
                  <a:txBody>
                    <a:bodyPr/>
                    <a:lstStyle/>
                    <a:p>
                      <a:endParaRPr lang="en-US" sz="1800" dirty="0">
                        <a:solidFill>
                          <a:schemeClr val="tx1"/>
                        </a:solidFill>
                        <a:latin typeface="+mj-lt"/>
                      </a:endParaRPr>
                    </a:p>
                  </a:txBody>
                  <a:tcPr marT="41148" marB="41148"/>
                </a:tc>
                <a:tc>
                  <a:txBody>
                    <a:bodyPr/>
                    <a:lstStyle/>
                    <a:p>
                      <a:endParaRPr lang="en-US" sz="1800" dirty="0">
                        <a:solidFill>
                          <a:schemeClr val="tx1"/>
                        </a:solidFill>
                        <a:latin typeface="+mj-lt"/>
                      </a:endParaRPr>
                    </a:p>
                  </a:txBody>
                  <a:tcPr marT="41148" marB="41148"/>
                </a:tc>
                <a:tc>
                  <a:txBody>
                    <a:bodyPr/>
                    <a:lstStyle/>
                    <a:p>
                      <a:endParaRPr lang="en-US" sz="1800" dirty="0">
                        <a:solidFill>
                          <a:schemeClr val="tx1"/>
                        </a:solidFill>
                        <a:latin typeface="+mj-lt"/>
                      </a:endParaRPr>
                    </a:p>
                  </a:txBody>
                  <a:tcPr marT="41148" marB="41148"/>
                </a:tc>
                <a:extLst>
                  <a:ext uri="{0D108BD9-81ED-4DB2-BD59-A6C34878D82A}">
                    <a16:rowId xmlns:a16="http://schemas.microsoft.com/office/drawing/2014/main" val="10004"/>
                  </a:ext>
                </a:extLst>
              </a:tr>
            </a:tbl>
          </a:graphicData>
        </a:graphic>
      </p:graphicFrame>
      <p:sp>
        <p:nvSpPr>
          <p:cNvPr id="10" name="TextBox 9"/>
          <p:cNvSpPr txBox="1"/>
          <p:nvPr/>
        </p:nvSpPr>
        <p:spPr>
          <a:xfrm>
            <a:off x="162298" y="2917419"/>
            <a:ext cx="8008218" cy="338554"/>
          </a:xfrm>
          <a:prstGeom prst="rect">
            <a:avLst/>
          </a:prstGeom>
          <a:noFill/>
        </p:spPr>
        <p:txBody>
          <a:bodyPr wrap="none" rtlCol="0">
            <a:spAutoFit/>
          </a:bodyPr>
          <a:lstStyle/>
          <a:p>
            <a:pPr marL="0" lvl="1"/>
            <a:r>
              <a:rPr lang="en-US" sz="1600" b="1" kern="0" dirty="0">
                <a:latin typeface="+mj-lt"/>
                <a:cs typeface="Courier New" panose="02070309020205020404" pitchFamily="49" charset="0"/>
              </a:rPr>
              <a:t>::first-letter</a:t>
            </a:r>
            <a:r>
              <a:rPr lang="en-US" sz="1600" b="1" dirty="0">
                <a:latin typeface="+mj-lt"/>
              </a:rPr>
              <a:t>                          a:</a:t>
            </a:r>
            <a:r>
              <a:rPr lang="en-US" sz="1600" b="1" kern="0" dirty="0">
                <a:latin typeface="+mj-lt"/>
                <a:cs typeface="Courier New" panose="02070309020205020404" pitchFamily="49" charset="0"/>
              </a:rPr>
              <a:t>first-letter                    </a:t>
            </a:r>
            <a:r>
              <a:rPr lang="en-US" sz="1600" b="1" dirty="0">
                <a:latin typeface="+mj-lt"/>
              </a:rPr>
              <a:t>Selects the first letter of every &lt;p&gt; element</a:t>
            </a:r>
            <a:endParaRPr lang="en-US" sz="1600" b="1" kern="0" dirty="0">
              <a:latin typeface="+mj-lt"/>
              <a:cs typeface="Courier New" panose="02070309020205020404" pitchFamily="49" charset="0"/>
            </a:endParaRPr>
          </a:p>
        </p:txBody>
      </p:sp>
      <p:sp>
        <p:nvSpPr>
          <p:cNvPr id="11" name="TextBox 10"/>
          <p:cNvSpPr txBox="1"/>
          <p:nvPr/>
        </p:nvSpPr>
        <p:spPr>
          <a:xfrm>
            <a:off x="208514" y="3378444"/>
            <a:ext cx="7868693" cy="338554"/>
          </a:xfrm>
          <a:prstGeom prst="rect">
            <a:avLst/>
          </a:prstGeom>
          <a:noFill/>
        </p:spPr>
        <p:txBody>
          <a:bodyPr wrap="none" rtlCol="0">
            <a:spAutoFit/>
          </a:bodyPr>
          <a:lstStyle/>
          <a:p>
            <a:pPr marL="0" lvl="1"/>
            <a:r>
              <a:rPr lang="en-US" sz="1600" b="1" kern="0" dirty="0">
                <a:latin typeface="+mj-lt"/>
                <a:cs typeface="Courier New" panose="02070309020205020404" pitchFamily="49" charset="0"/>
              </a:rPr>
              <a:t>::first-line </a:t>
            </a:r>
            <a:r>
              <a:rPr lang="en-US" sz="1600" b="1" dirty="0">
                <a:latin typeface="+mj-lt"/>
              </a:rPr>
              <a:t>                           a:</a:t>
            </a:r>
            <a:r>
              <a:rPr lang="en-US" sz="1600" b="1" kern="0" dirty="0">
                <a:latin typeface="+mj-lt"/>
                <a:cs typeface="Courier New" panose="02070309020205020404" pitchFamily="49" charset="0"/>
              </a:rPr>
              <a:t>first-line                        </a:t>
            </a:r>
            <a:r>
              <a:rPr lang="en-US" sz="1600" b="1" dirty="0">
                <a:latin typeface="+mj-lt"/>
              </a:rPr>
              <a:t>Selects the first line of every &lt;p&gt; element</a:t>
            </a:r>
            <a:endParaRPr lang="en-US" sz="1600" b="1" kern="0" dirty="0">
              <a:latin typeface="+mj-lt"/>
              <a:cs typeface="Courier New" panose="02070309020205020404" pitchFamily="49" charset="0"/>
            </a:endParaRPr>
          </a:p>
        </p:txBody>
      </p:sp>
      <p:sp>
        <p:nvSpPr>
          <p:cNvPr id="12" name="TextBox 11"/>
          <p:cNvSpPr txBox="1"/>
          <p:nvPr/>
        </p:nvSpPr>
        <p:spPr>
          <a:xfrm>
            <a:off x="180960" y="3779233"/>
            <a:ext cx="8743221" cy="338554"/>
          </a:xfrm>
          <a:prstGeom prst="rect">
            <a:avLst/>
          </a:prstGeom>
          <a:noFill/>
        </p:spPr>
        <p:txBody>
          <a:bodyPr wrap="square" rtlCol="0">
            <a:spAutoFit/>
          </a:bodyPr>
          <a:lstStyle/>
          <a:p>
            <a:pPr marL="0" lvl="1"/>
            <a:r>
              <a:rPr lang="en-US" sz="1600" b="1" kern="0" dirty="0">
                <a:latin typeface="+mj-lt"/>
                <a:cs typeface="Courier New" panose="02070309020205020404" pitchFamily="49" charset="0"/>
              </a:rPr>
              <a:t>::before      </a:t>
            </a:r>
            <a:r>
              <a:rPr lang="en-US" sz="1600" b="1" dirty="0">
                <a:latin typeface="+mj-lt"/>
                <a:cs typeface="Courier New" panose="02070309020205020404" pitchFamily="49" charset="0"/>
              </a:rPr>
              <a:t>                          a:before </a:t>
            </a:r>
            <a:r>
              <a:rPr lang="en-US" sz="1600" b="1" kern="0" dirty="0">
                <a:latin typeface="+mj-lt"/>
                <a:cs typeface="Courier New" panose="02070309020205020404" pitchFamily="49" charset="0"/>
              </a:rPr>
              <a:t>                           </a:t>
            </a:r>
            <a:r>
              <a:rPr lang="en-US" sz="1600" b="1" dirty="0">
                <a:latin typeface="+mj-lt"/>
              </a:rPr>
              <a:t>Inserts content before every &lt;p&gt; element</a:t>
            </a:r>
            <a:endParaRPr lang="en-US" sz="1600" b="1" kern="0" dirty="0">
              <a:latin typeface="+mj-lt"/>
              <a:cs typeface="Courier New" panose="02070309020205020404" pitchFamily="49" charset="0"/>
            </a:endParaRPr>
          </a:p>
        </p:txBody>
      </p:sp>
      <p:sp>
        <p:nvSpPr>
          <p:cNvPr id="13" name="TextBox 12"/>
          <p:cNvSpPr txBox="1"/>
          <p:nvPr/>
        </p:nvSpPr>
        <p:spPr>
          <a:xfrm>
            <a:off x="189854" y="4172829"/>
            <a:ext cx="8743221" cy="338554"/>
          </a:xfrm>
          <a:prstGeom prst="rect">
            <a:avLst/>
          </a:prstGeom>
          <a:noFill/>
        </p:spPr>
        <p:txBody>
          <a:bodyPr wrap="square" rtlCol="0">
            <a:spAutoFit/>
          </a:bodyPr>
          <a:lstStyle/>
          <a:p>
            <a:pPr marL="0" lvl="1"/>
            <a:r>
              <a:rPr lang="en-US" sz="1600" b="1" kern="0" dirty="0">
                <a:latin typeface="+mj-lt"/>
                <a:cs typeface="Courier New" panose="02070309020205020404" pitchFamily="49" charset="0"/>
              </a:rPr>
              <a:t>::after      </a:t>
            </a:r>
            <a:r>
              <a:rPr lang="en-US" sz="1600" b="1" dirty="0">
                <a:latin typeface="+mj-lt"/>
                <a:cs typeface="Courier New" panose="02070309020205020404" pitchFamily="49" charset="0"/>
              </a:rPr>
              <a:t>                              a:after </a:t>
            </a:r>
            <a:r>
              <a:rPr lang="en-US" sz="1600" b="1" kern="0" dirty="0">
                <a:latin typeface="+mj-lt"/>
                <a:cs typeface="Courier New" panose="02070309020205020404" pitchFamily="49" charset="0"/>
              </a:rPr>
              <a:t>                              </a:t>
            </a:r>
            <a:r>
              <a:rPr lang="en-US" sz="1600" b="1" dirty="0">
                <a:latin typeface="+mj-lt"/>
              </a:rPr>
              <a:t>Inserts content after every &lt;p&gt; element</a:t>
            </a:r>
            <a:endParaRPr lang="en-US" sz="1600" b="1" kern="0" dirty="0">
              <a:latin typeface="+mj-lt"/>
              <a:cs typeface="Courier New" panose="02070309020205020404" pitchFamily="49" charset="0"/>
            </a:endParaRPr>
          </a:p>
        </p:txBody>
      </p:sp>
      <p:sp>
        <p:nvSpPr>
          <p:cNvPr id="15" name="TextBox 14"/>
          <p:cNvSpPr txBox="1"/>
          <p:nvPr/>
        </p:nvSpPr>
        <p:spPr>
          <a:xfrm>
            <a:off x="242609" y="1360400"/>
            <a:ext cx="3768980" cy="1292662"/>
          </a:xfrm>
          <a:prstGeom prst="rect">
            <a:avLst/>
          </a:prstGeom>
          <a:noFill/>
        </p:spPr>
        <p:txBody>
          <a:bodyPr wrap="none" rtlCol="0">
            <a:spAutoFit/>
          </a:bodyPr>
          <a:lstStyle/>
          <a:p>
            <a:r>
              <a:rPr lang="en-US" sz="2400" b="1" dirty="0">
                <a:solidFill>
                  <a:srgbClr val="002060"/>
                </a:solidFill>
                <a:effectLst>
                  <a:outerShdw blurRad="38100" dist="38100" dir="2700000" algn="tl">
                    <a:srgbClr val="000000">
                      <a:alpha val="43137"/>
                    </a:srgbClr>
                  </a:outerShdw>
                </a:effectLst>
                <a:latin typeface="+mj-lt"/>
              </a:rPr>
              <a:t>Syntax – </a:t>
            </a:r>
          </a:p>
          <a:p>
            <a:r>
              <a:rPr lang="en-US" dirty="0">
                <a:latin typeface="Courier New" panose="02070309020205020404" pitchFamily="49" charset="0"/>
                <a:cs typeface="Courier New" panose="02070309020205020404" pitchFamily="49" charset="0"/>
              </a:rPr>
              <a:t>Selector::pseudo-element {</a:t>
            </a:r>
          </a:p>
          <a:p>
            <a:r>
              <a:rPr lang="en-US" dirty="0" err="1">
                <a:latin typeface="Courier New" panose="02070309020205020404" pitchFamily="49" charset="0"/>
                <a:cs typeface="Courier New" panose="02070309020205020404" pitchFamily="49" charset="0"/>
              </a:rPr>
              <a:t>property:value</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a:t>
            </a:r>
          </a:p>
        </p:txBody>
      </p:sp>
      <p:sp>
        <p:nvSpPr>
          <p:cNvPr id="16" name="TextBox 15"/>
          <p:cNvSpPr txBox="1"/>
          <p:nvPr/>
        </p:nvSpPr>
        <p:spPr>
          <a:xfrm>
            <a:off x="4491490" y="1410786"/>
            <a:ext cx="4596130" cy="1200329"/>
          </a:xfrm>
          <a:prstGeom prst="rect">
            <a:avLst/>
          </a:prstGeom>
          <a:noFill/>
        </p:spPr>
        <p:txBody>
          <a:bodyPr wrap="none" rtlCol="0">
            <a:spAutoFit/>
          </a:bodyPr>
          <a:lstStyle/>
          <a:p>
            <a:br>
              <a:rPr lang="en-US" dirty="0">
                <a:latin typeface="Courier New" panose="02070309020205020404" pitchFamily="49" charset="0"/>
                <a:cs typeface="Courier New" panose="02070309020205020404" pitchFamily="49" charset="0"/>
              </a:rPr>
            </a:br>
            <a:r>
              <a:rPr lang="en-US" dirty="0" err="1">
                <a:latin typeface="Courier New" panose="02070309020205020404" pitchFamily="49" charset="0"/>
                <a:cs typeface="Courier New" panose="02070309020205020404" pitchFamily="49" charset="0"/>
              </a:rPr>
              <a:t>Selector.class</a:t>
            </a:r>
            <a:r>
              <a:rPr lang="en-US" dirty="0">
                <a:latin typeface="Courier New" panose="02070309020205020404" pitchFamily="49" charset="0"/>
                <a:cs typeface="Courier New" panose="02070309020205020404" pitchFamily="49" charset="0"/>
              </a:rPr>
              <a:t>::pseudo-element {</a:t>
            </a:r>
          </a:p>
          <a:p>
            <a:r>
              <a:rPr lang="en-US" dirty="0" err="1">
                <a:latin typeface="Courier New" panose="02070309020205020404" pitchFamily="49" charset="0"/>
                <a:cs typeface="Courier New" panose="02070309020205020404" pitchFamily="49" charset="0"/>
              </a:rPr>
              <a:t>property:value</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a:t>
            </a:r>
          </a:p>
        </p:txBody>
      </p:sp>
      <p:sp>
        <p:nvSpPr>
          <p:cNvPr id="17" name="Rounded Rectangle 16">
            <a:hlinkClick r:id="rId3"/>
          </p:cNvPr>
          <p:cNvSpPr/>
          <p:nvPr/>
        </p:nvSpPr>
        <p:spPr>
          <a:xfrm>
            <a:off x="6269170" y="1184025"/>
            <a:ext cx="2503283" cy="352751"/>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W3C Example</a:t>
            </a:r>
          </a:p>
        </p:txBody>
      </p:sp>
    </p:spTree>
    <p:extLst>
      <p:ext uri="{BB962C8B-B14F-4D97-AF65-F5344CB8AC3E}">
        <p14:creationId xmlns:p14="http://schemas.microsoft.com/office/powerpoint/2010/main" val="484133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p:cTn id="27" dur="500" fill="hold"/>
                                        <p:tgtEl>
                                          <p:spTgt spid="17"/>
                                        </p:tgtEl>
                                        <p:attrNameLst>
                                          <p:attrName>ppt_w</p:attrName>
                                        </p:attrNameLst>
                                      </p:cBhvr>
                                      <p:tavLst>
                                        <p:tav tm="0">
                                          <p:val>
                                            <p:fltVal val="0"/>
                                          </p:val>
                                        </p:tav>
                                        <p:tav tm="100000">
                                          <p:val>
                                            <p:strVal val="#ppt_w"/>
                                          </p:val>
                                        </p:tav>
                                      </p:tavLst>
                                    </p:anim>
                                    <p:anim calcmode="lin" valueType="num">
                                      <p:cBhvr>
                                        <p:cTn id="28" dur="500" fill="hold"/>
                                        <p:tgtEl>
                                          <p:spTgt spid="17"/>
                                        </p:tgtEl>
                                        <p:attrNameLst>
                                          <p:attrName>ppt_h</p:attrName>
                                        </p:attrNameLst>
                                      </p:cBhvr>
                                      <p:tavLst>
                                        <p:tav tm="0">
                                          <p:val>
                                            <p:fltVal val="0"/>
                                          </p:val>
                                        </p:tav>
                                        <p:tav tm="100000">
                                          <p:val>
                                            <p:strVal val="#ppt_h"/>
                                          </p:val>
                                        </p:tav>
                                      </p:tavLst>
                                    </p:anim>
                                    <p:animEffect transition="in" filter="fade">
                                      <p:cBhvr>
                                        <p:cTn id="29"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7"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Working with Text</a:t>
            </a:r>
          </a:p>
        </p:txBody>
      </p:sp>
      <p:sp>
        <p:nvSpPr>
          <p:cNvPr id="9" name="Content Placeholder 8"/>
          <p:cNvSpPr>
            <a:spLocks noGrp="1"/>
          </p:cNvSpPr>
          <p:nvPr>
            <p:ph idx="1"/>
          </p:nvPr>
        </p:nvSpPr>
        <p:spPr/>
        <p:txBody>
          <a:bodyPr/>
          <a:lstStyle/>
          <a:p>
            <a:r>
              <a:rPr lang="en-US" dirty="0"/>
              <a:t>Font Families</a:t>
            </a:r>
          </a:p>
          <a:p>
            <a:pPr lvl="1"/>
            <a:r>
              <a:rPr lang="en-US" dirty="0"/>
              <a:t>Serif – </a:t>
            </a:r>
            <a:r>
              <a:rPr lang="en-US" dirty="0">
                <a:latin typeface="Times New Roman" panose="02020603050405020304" pitchFamily="18" charset="0"/>
                <a:cs typeface="Times New Roman" panose="02020603050405020304" pitchFamily="18" charset="0"/>
              </a:rPr>
              <a:t>Times New Roman</a:t>
            </a:r>
          </a:p>
          <a:p>
            <a:pPr lvl="1"/>
            <a:r>
              <a:rPr lang="en-US" dirty="0"/>
              <a:t>San Serif - Arial </a:t>
            </a:r>
          </a:p>
          <a:p>
            <a:pPr lvl="1"/>
            <a:r>
              <a:rPr lang="en-US" dirty="0" err="1"/>
              <a:t>Monospace</a:t>
            </a:r>
            <a:r>
              <a:rPr lang="en-US" dirty="0"/>
              <a:t> – </a:t>
            </a:r>
            <a:r>
              <a:rPr lang="en-US" dirty="0">
                <a:latin typeface="Courier New" panose="02070309020205020404" pitchFamily="49" charset="0"/>
                <a:cs typeface="Courier New" panose="02070309020205020404" pitchFamily="49" charset="0"/>
              </a:rPr>
              <a:t>Courier New</a:t>
            </a:r>
          </a:p>
          <a:p>
            <a:pPr lvl="1"/>
            <a:r>
              <a:rPr lang="en-US" dirty="0"/>
              <a:t>Cursive – </a:t>
            </a:r>
            <a:r>
              <a:rPr lang="en-US" dirty="0">
                <a:latin typeface="Lucida Handwriting" panose="03010101010101010101" pitchFamily="66" charset="0"/>
              </a:rPr>
              <a:t>Lucida Handwriting</a:t>
            </a:r>
          </a:p>
          <a:p>
            <a:pPr lvl="1"/>
            <a:r>
              <a:rPr lang="en-US" dirty="0"/>
              <a:t>Fantasy - </a:t>
            </a:r>
            <a:r>
              <a:rPr lang="en-US" dirty="0">
                <a:latin typeface="Impact" panose="020B0806030902050204" pitchFamily="34" charset="0"/>
              </a:rPr>
              <a:t>Impact</a:t>
            </a:r>
          </a:p>
        </p:txBody>
      </p:sp>
      <p:sp>
        <p:nvSpPr>
          <p:cNvPr id="5" name="Date Placeholder 4"/>
          <p:cNvSpPr>
            <a:spLocks noGrp="1"/>
          </p:cNvSpPr>
          <p:nvPr>
            <p:ph type="dt" sz="half" idx="10"/>
          </p:nvPr>
        </p:nvSpPr>
        <p:spPr/>
        <p:txBody>
          <a:bodyPr/>
          <a:lstStyle/>
          <a:p>
            <a:fld id="{BFF86A14-E53A-40E2-AEC7-F1A6ABAE1BED}" type="datetime1">
              <a:rPr lang="en-US" smtClean="0"/>
              <a:t>1/14/2018</a:t>
            </a:fld>
            <a:endParaRPr lang="en-US" dirty="0"/>
          </a:p>
        </p:txBody>
      </p:sp>
      <p:sp>
        <p:nvSpPr>
          <p:cNvPr id="7" name="Footer Placeholder 6"/>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6" name="Slide Number Placeholder 5"/>
          <p:cNvSpPr>
            <a:spLocks noGrp="1"/>
          </p:cNvSpPr>
          <p:nvPr>
            <p:ph type="sldNum" sz="quarter" idx="12"/>
          </p:nvPr>
        </p:nvSpPr>
        <p:spPr>
          <a:prstGeom prst="rect">
            <a:avLst/>
          </a:prstGeom>
        </p:spPr>
        <p:txBody>
          <a:bodyPr/>
          <a:lstStyle/>
          <a:p>
            <a:pPr>
              <a:defRPr/>
            </a:pPr>
            <a:fld id="{4EFA3DF2-4BC2-40AE-85DA-2BE629CC17CA}" type="slidenum">
              <a:rPr lang="en-US" smtClean="0"/>
              <a:pPr>
                <a:defRPr/>
              </a:pPr>
              <a:t>47</a:t>
            </a:fld>
            <a:endParaRPr lang="en-US" dirty="0"/>
          </a:p>
        </p:txBody>
      </p:sp>
    </p:spTree>
    <p:extLst>
      <p:ext uri="{BB962C8B-B14F-4D97-AF65-F5344CB8AC3E}">
        <p14:creationId xmlns:p14="http://schemas.microsoft.com/office/powerpoint/2010/main" val="38389801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Specify a Font Family</a:t>
            </a:r>
          </a:p>
        </p:txBody>
      </p:sp>
      <p:sp>
        <p:nvSpPr>
          <p:cNvPr id="3" name="Content Placeholder 2"/>
          <p:cNvSpPr>
            <a:spLocks noGrp="1"/>
          </p:cNvSpPr>
          <p:nvPr>
            <p:ph idx="1"/>
          </p:nvPr>
        </p:nvSpPr>
        <p:spPr/>
        <p:txBody>
          <a:bodyPr/>
          <a:lstStyle/>
          <a:p>
            <a:r>
              <a:rPr lang="en-US" sz="2000" dirty="0">
                <a:latin typeface="Courier New" panose="02070309020205020404" pitchFamily="49" charset="0"/>
                <a:cs typeface="Courier New" panose="02070309020205020404" pitchFamily="49" charset="0"/>
              </a:rPr>
              <a:t>font-family: Arial, Helvetica, san-serif;</a:t>
            </a:r>
          </a:p>
          <a:p>
            <a:r>
              <a:rPr lang="en-US" sz="2000" dirty="0">
                <a:latin typeface="Courier New" panose="02070309020205020404" pitchFamily="49" charset="0"/>
                <a:cs typeface="Courier New" panose="02070309020205020404" pitchFamily="49" charset="0"/>
              </a:rPr>
              <a:t>font-family: “Times New Roman”, Times, serif;</a:t>
            </a:r>
          </a:p>
          <a:p>
            <a:r>
              <a:rPr lang="en-US" sz="2000" dirty="0">
                <a:latin typeface="Courier New" panose="02070309020205020404" pitchFamily="49" charset="0"/>
                <a:cs typeface="Courier New" panose="02070309020205020404" pitchFamily="49" charset="0"/>
              </a:rPr>
              <a:t>font-family: “Courier New”, Courier, </a:t>
            </a:r>
            <a:r>
              <a:rPr lang="en-US" sz="2000" dirty="0" err="1">
                <a:latin typeface="Courier New" panose="02070309020205020404" pitchFamily="49" charset="0"/>
                <a:cs typeface="Courier New" panose="02070309020205020404" pitchFamily="49" charset="0"/>
              </a:rPr>
              <a:t>monospace</a:t>
            </a:r>
            <a:r>
              <a:rPr lang="en-US" sz="2000" dirty="0">
                <a:latin typeface="Courier New" panose="02070309020205020404" pitchFamily="49" charset="0"/>
                <a:cs typeface="Courier New" panose="02070309020205020404" pitchFamily="49" charset="0"/>
              </a:rPr>
              <a:t>;</a:t>
            </a:r>
          </a:p>
        </p:txBody>
      </p:sp>
      <p:sp>
        <p:nvSpPr>
          <p:cNvPr id="4" name="Date Placeholder 3"/>
          <p:cNvSpPr>
            <a:spLocks noGrp="1"/>
          </p:cNvSpPr>
          <p:nvPr>
            <p:ph type="dt" sz="half" idx="10"/>
          </p:nvPr>
        </p:nvSpPr>
        <p:spPr/>
        <p:txBody>
          <a:bodyPr/>
          <a:lstStyle/>
          <a:p>
            <a:fld id="{8E3A7781-4DD0-4D30-9A24-43B6D90651A6}" type="datetime1">
              <a:rPr lang="en-US" smtClean="0"/>
              <a:t>1/14/2018</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48</a:t>
            </a:fld>
            <a:endParaRPr lang="en-US" dirty="0"/>
          </a:p>
        </p:txBody>
      </p:sp>
      <p:sp>
        <p:nvSpPr>
          <p:cNvPr id="7" name="Rounded Rectangle 6">
            <a:hlinkClick r:id="rId3"/>
          </p:cNvPr>
          <p:cNvSpPr/>
          <p:nvPr/>
        </p:nvSpPr>
        <p:spPr>
          <a:xfrm>
            <a:off x="5462924" y="2871361"/>
            <a:ext cx="2503283" cy="352751"/>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W3C Example</a:t>
            </a:r>
          </a:p>
        </p:txBody>
      </p:sp>
      <p:sp>
        <p:nvSpPr>
          <p:cNvPr id="8" name="Rounded Rectangle 7">
            <a:hlinkClick r:id="rId4"/>
          </p:cNvPr>
          <p:cNvSpPr/>
          <p:nvPr/>
        </p:nvSpPr>
        <p:spPr>
          <a:xfrm>
            <a:off x="277907" y="2871826"/>
            <a:ext cx="4141694" cy="352751"/>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Web Safe Font Combinations</a:t>
            </a:r>
          </a:p>
        </p:txBody>
      </p:sp>
    </p:spTree>
    <p:extLst>
      <p:ext uri="{BB962C8B-B14F-4D97-AF65-F5344CB8AC3E}">
        <p14:creationId xmlns:p14="http://schemas.microsoft.com/office/powerpoint/2010/main" val="326648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p:cTn id="27" dur="500" fill="hold"/>
                                        <p:tgtEl>
                                          <p:spTgt spid="7"/>
                                        </p:tgtEl>
                                        <p:attrNameLst>
                                          <p:attrName>ppt_w</p:attrName>
                                        </p:attrNameLst>
                                      </p:cBhvr>
                                      <p:tavLst>
                                        <p:tav tm="0">
                                          <p:val>
                                            <p:fltVal val="0"/>
                                          </p:val>
                                        </p:tav>
                                        <p:tav tm="100000">
                                          <p:val>
                                            <p:strVal val="#ppt_w"/>
                                          </p:val>
                                        </p:tav>
                                      </p:tavLst>
                                    </p:anim>
                                    <p:anim calcmode="lin" valueType="num">
                                      <p:cBhvr>
                                        <p:cTn id="28" dur="500" fill="hold"/>
                                        <p:tgtEl>
                                          <p:spTgt spid="7"/>
                                        </p:tgtEl>
                                        <p:attrNameLst>
                                          <p:attrName>ppt_h</p:attrName>
                                        </p:attrNameLst>
                                      </p:cBhvr>
                                      <p:tavLst>
                                        <p:tav tm="0">
                                          <p:val>
                                            <p:fltVal val="0"/>
                                          </p:val>
                                        </p:tav>
                                        <p:tav tm="100000">
                                          <p:val>
                                            <p:strVal val="#ppt_h"/>
                                          </p:val>
                                        </p:tav>
                                      </p:tavLst>
                                    </p:anim>
                                    <p:animEffect transition="in" filter="fade">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P spid="8"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Specify a Font Size</a:t>
            </a:r>
          </a:p>
        </p:txBody>
      </p:sp>
      <p:sp>
        <p:nvSpPr>
          <p:cNvPr id="3" name="Content Placeholder 2"/>
          <p:cNvSpPr>
            <a:spLocks noGrp="1"/>
          </p:cNvSpPr>
          <p:nvPr>
            <p:ph idx="1"/>
          </p:nvPr>
        </p:nvSpPr>
        <p:spPr/>
        <p:txBody>
          <a:bodyPr/>
          <a:lstStyle/>
          <a:p>
            <a:r>
              <a:rPr lang="en-US" sz="1600" dirty="0">
                <a:latin typeface="Courier New" panose="02070309020205020404" pitchFamily="49" charset="0"/>
                <a:cs typeface="Courier New" panose="02070309020205020404" pitchFamily="49" charset="0"/>
              </a:rPr>
              <a:t>font-size: 12 </a:t>
            </a:r>
            <a:r>
              <a:rPr lang="en-US" sz="1600" dirty="0" err="1">
                <a:latin typeface="Courier New" panose="02070309020205020404" pitchFamily="49" charset="0"/>
                <a:cs typeface="Courier New" panose="02070309020205020404" pitchFamily="49" charset="0"/>
              </a:rPr>
              <a:t>pt</a:t>
            </a:r>
            <a:r>
              <a:rPr lang="en-US" sz="1600" dirty="0">
                <a:latin typeface="Courier New" panose="02070309020205020404" pitchFamily="49" charset="0"/>
                <a:cs typeface="Courier New" panose="02070309020205020404" pitchFamily="49" charset="0"/>
              </a:rPr>
              <a:t>;</a:t>
            </a:r>
          </a:p>
          <a:p>
            <a:r>
              <a:rPr lang="en-US" sz="1600" dirty="0">
                <a:latin typeface="Courier New" panose="02070309020205020404" pitchFamily="49" charset="0"/>
                <a:cs typeface="Courier New" panose="02070309020205020404" pitchFamily="49" charset="0"/>
              </a:rPr>
              <a:t>font-size: 150%</a:t>
            </a:r>
          </a:p>
          <a:p>
            <a:r>
              <a:rPr lang="en-US" sz="1600" dirty="0">
                <a:latin typeface="Courier New" panose="02070309020205020404" pitchFamily="49" charset="0"/>
                <a:cs typeface="Courier New" panose="02070309020205020404" pitchFamily="49" charset="0"/>
              </a:rPr>
              <a:t>font-size: 1.5 </a:t>
            </a:r>
            <a:r>
              <a:rPr lang="en-US" sz="1600" dirty="0" err="1">
                <a:latin typeface="Courier New" panose="02070309020205020404" pitchFamily="49" charset="0"/>
                <a:cs typeface="Courier New" panose="02070309020205020404" pitchFamily="49" charset="0"/>
              </a:rPr>
              <a:t>em</a:t>
            </a:r>
            <a:r>
              <a:rPr lang="en-US" sz="1600" dirty="0">
                <a:latin typeface="Courier New" panose="02070309020205020404" pitchFamily="49" charset="0"/>
                <a:cs typeface="Courier New" panose="02070309020205020404" pitchFamily="49" charset="0"/>
              </a:rPr>
              <a:t>;</a:t>
            </a:r>
          </a:p>
        </p:txBody>
      </p:sp>
      <p:sp>
        <p:nvSpPr>
          <p:cNvPr id="4" name="Date Placeholder 3"/>
          <p:cNvSpPr>
            <a:spLocks noGrp="1"/>
          </p:cNvSpPr>
          <p:nvPr>
            <p:ph type="dt" sz="half" idx="10"/>
          </p:nvPr>
        </p:nvSpPr>
        <p:spPr/>
        <p:txBody>
          <a:bodyPr/>
          <a:lstStyle/>
          <a:p>
            <a:fld id="{EDD6214A-E1D8-4607-8C24-E77F253D86DD}" type="datetime1">
              <a:rPr lang="en-US" smtClean="0"/>
              <a:t>1/14/2018</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49</a:t>
            </a:fld>
            <a:endParaRPr lang="en-US" dirty="0"/>
          </a:p>
        </p:txBody>
      </p:sp>
    </p:spTree>
    <p:extLst>
      <p:ext uri="{BB962C8B-B14F-4D97-AF65-F5344CB8AC3E}">
        <p14:creationId xmlns:p14="http://schemas.microsoft.com/office/powerpoint/2010/main" val="3904282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9" name="Group 16388"/>
          <p:cNvGrpSpPr/>
          <p:nvPr/>
        </p:nvGrpSpPr>
        <p:grpSpPr>
          <a:xfrm>
            <a:off x="895352" y="1619582"/>
            <a:ext cx="8029259" cy="3139321"/>
            <a:chOff x="895352" y="1619582"/>
            <a:chExt cx="8029259" cy="3139321"/>
          </a:xfrm>
        </p:grpSpPr>
        <p:sp>
          <p:nvSpPr>
            <p:cNvPr id="12" name="TextBox 11"/>
            <p:cNvSpPr txBox="1"/>
            <p:nvPr/>
          </p:nvSpPr>
          <p:spPr>
            <a:xfrm>
              <a:off x="895352" y="1619582"/>
              <a:ext cx="1149674" cy="3139321"/>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&lt;html&gt;</a:t>
              </a:r>
            </a:p>
            <a:p>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p>
            <a:p>
              <a:r>
                <a:rPr lang="en-US" dirty="0">
                  <a:latin typeface="Courier New" panose="02070309020205020404" pitchFamily="49" charset="0"/>
                  <a:cs typeface="Courier New" panose="02070309020205020404" pitchFamily="49" charset="0"/>
                </a:rPr>
                <a:t>  </a:t>
              </a: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a:t>
              </a:r>
            </a:p>
            <a:p>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&lt;/html&gt;</a:t>
              </a:r>
            </a:p>
          </p:txBody>
        </p:sp>
        <p:sp>
          <p:nvSpPr>
            <p:cNvPr id="11" name="TextBox 10"/>
            <p:cNvSpPr txBox="1"/>
            <p:nvPr/>
          </p:nvSpPr>
          <p:spPr>
            <a:xfrm>
              <a:off x="7572959" y="2894916"/>
              <a:ext cx="1351652" cy="646331"/>
            </a:xfrm>
            <a:prstGeom prst="rect">
              <a:avLst/>
            </a:prstGeom>
            <a:noFill/>
          </p:spPr>
          <p:txBody>
            <a:bodyPr wrap="none" rtlCol="0">
              <a:spAutoFit/>
            </a:bodyPr>
            <a:lstStyle/>
            <a:p>
              <a:pPr algn="ctr"/>
              <a:r>
                <a:rPr lang="en-US" b="1" dirty="0">
                  <a:latin typeface="Arial" panose="020B0604020202020204" pitchFamily="34" charset="0"/>
                  <a:cs typeface="Arial" panose="020B0604020202020204" pitchFamily="34" charset="0"/>
                </a:rPr>
                <a:t>document </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tree</a:t>
              </a:r>
              <a:endParaRPr lang="en-US" dirty="0">
                <a:latin typeface="Arial" panose="020B0604020202020204" pitchFamily="34" charset="0"/>
                <a:cs typeface="Arial" panose="020B0604020202020204" pitchFamily="34" charset="0"/>
              </a:endParaRPr>
            </a:p>
          </p:txBody>
        </p:sp>
        <p:grpSp>
          <p:nvGrpSpPr>
            <p:cNvPr id="16398" name="Group 16397"/>
            <p:cNvGrpSpPr/>
            <p:nvPr/>
          </p:nvGrpSpPr>
          <p:grpSpPr>
            <a:xfrm>
              <a:off x="1863418" y="1830144"/>
              <a:ext cx="5683916" cy="2722806"/>
              <a:chOff x="1863416" y="2523820"/>
              <a:chExt cx="5683916" cy="3630407"/>
            </a:xfrm>
          </p:grpSpPr>
          <p:cxnSp>
            <p:nvCxnSpPr>
              <p:cNvPr id="46" name="Straight Connector 45"/>
              <p:cNvCxnSpPr/>
              <p:nvPr/>
            </p:nvCxnSpPr>
            <p:spPr>
              <a:xfrm>
                <a:off x="1863416" y="2523820"/>
                <a:ext cx="5491075"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1991648" y="6154227"/>
                <a:ext cx="5332871"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348687" y="2523820"/>
                <a:ext cx="5804" cy="363040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7313294" y="4339024"/>
                <a:ext cx="23403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grpSp>
      <p:sp>
        <p:nvSpPr>
          <p:cNvPr id="8" name="Title 7"/>
          <p:cNvSpPr>
            <a:spLocks noGrp="1"/>
          </p:cNvSpPr>
          <p:nvPr>
            <p:ph type="title"/>
          </p:nvPr>
        </p:nvSpPr>
        <p:spPr>
          <a:xfrm>
            <a:off x="457200" y="514350"/>
            <a:ext cx="8229600" cy="595884"/>
          </a:xfrm>
        </p:spPr>
        <p:txBody>
          <a:bodyPr/>
          <a:lstStyle/>
          <a:p>
            <a:r>
              <a:rPr lang="en-US" sz="3200" dirty="0"/>
              <a:t>Basic Structure of an HTML5 Document </a:t>
            </a:r>
          </a:p>
        </p:txBody>
      </p:sp>
      <p:grpSp>
        <p:nvGrpSpPr>
          <p:cNvPr id="16388" name="Group 16387"/>
          <p:cNvGrpSpPr/>
          <p:nvPr/>
        </p:nvGrpSpPr>
        <p:grpSpPr>
          <a:xfrm>
            <a:off x="918756" y="1224006"/>
            <a:ext cx="7920588" cy="376631"/>
            <a:chOff x="918756" y="1224006"/>
            <a:chExt cx="7920588" cy="376631"/>
          </a:xfrm>
        </p:grpSpPr>
        <p:sp>
          <p:nvSpPr>
            <p:cNvPr id="7" name="TextBox 6"/>
            <p:cNvSpPr txBox="1"/>
            <p:nvPr/>
          </p:nvSpPr>
          <p:spPr>
            <a:xfrm>
              <a:off x="918756" y="1224006"/>
              <a:ext cx="2252540" cy="369332"/>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doctype</a:t>
              </a:r>
              <a:r>
                <a:rPr lang="en-US" b="1" dirty="0">
                  <a:latin typeface="Courier New" panose="02070309020205020404" pitchFamily="49" charset="0"/>
                  <a:cs typeface="Courier New" panose="02070309020205020404" pitchFamily="49" charset="0"/>
                </a:rPr>
                <a:t> html&gt;</a:t>
              </a:r>
            </a:p>
          </p:txBody>
        </p:sp>
        <p:sp>
          <p:nvSpPr>
            <p:cNvPr id="9" name="TextBox 8"/>
            <p:cNvSpPr txBox="1"/>
            <p:nvPr/>
          </p:nvSpPr>
          <p:spPr>
            <a:xfrm>
              <a:off x="5410200" y="1231305"/>
              <a:ext cx="3429144"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HTML5 DOCTYPE declaration</a:t>
              </a:r>
              <a:endParaRPr lang="en-US" dirty="0">
                <a:latin typeface="Arial" panose="020B0604020202020204" pitchFamily="34" charset="0"/>
                <a:cs typeface="Arial" panose="020B0604020202020204" pitchFamily="34" charset="0"/>
              </a:endParaRPr>
            </a:p>
          </p:txBody>
        </p:sp>
        <p:cxnSp>
          <p:nvCxnSpPr>
            <p:cNvPr id="20" name="Straight Connector 19"/>
            <p:cNvCxnSpPr>
              <a:stCxn id="7" idx="3"/>
              <a:endCxn id="9" idx="1"/>
            </p:cNvCxnSpPr>
            <p:nvPr/>
          </p:nvCxnSpPr>
          <p:spPr>
            <a:xfrm>
              <a:off x="3171296" y="1408672"/>
              <a:ext cx="2238904" cy="7299"/>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nvGrpSpPr>
          <p:cNvPr id="16390" name="Group 16389"/>
          <p:cNvGrpSpPr/>
          <p:nvPr/>
        </p:nvGrpSpPr>
        <p:grpSpPr>
          <a:xfrm>
            <a:off x="895352" y="2070711"/>
            <a:ext cx="5862596" cy="1200329"/>
            <a:chOff x="895352" y="2070711"/>
            <a:chExt cx="5862596" cy="1200329"/>
          </a:xfrm>
        </p:grpSpPr>
        <p:sp>
          <p:nvSpPr>
            <p:cNvPr id="17" name="TextBox 16"/>
            <p:cNvSpPr txBox="1"/>
            <p:nvPr/>
          </p:nvSpPr>
          <p:spPr>
            <a:xfrm>
              <a:off x="895352" y="2070711"/>
              <a:ext cx="1149674" cy="1200329"/>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&lt;head&gt;</a:t>
              </a:r>
            </a:p>
            <a:p>
              <a:endParaRPr lang="en-US" b="1"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a:t>
              </a:r>
            </a:p>
            <a:p>
              <a:r>
                <a:rPr lang="en-US" b="1" dirty="0">
                  <a:latin typeface="Courier New" panose="02070309020205020404" pitchFamily="49" charset="0"/>
                  <a:cs typeface="Courier New" panose="02070309020205020404" pitchFamily="49" charset="0"/>
                </a:rPr>
                <a:t>&lt;/head&gt;</a:t>
              </a:r>
            </a:p>
          </p:txBody>
        </p:sp>
        <p:sp>
          <p:nvSpPr>
            <p:cNvPr id="10" name="TextBox 9"/>
            <p:cNvSpPr txBox="1"/>
            <p:nvPr/>
          </p:nvSpPr>
          <p:spPr>
            <a:xfrm>
              <a:off x="5098519" y="2162917"/>
              <a:ext cx="1659429"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head element</a:t>
              </a:r>
              <a:endParaRPr lang="en-US" dirty="0">
                <a:latin typeface="Arial" panose="020B0604020202020204" pitchFamily="34" charset="0"/>
                <a:cs typeface="Arial" panose="020B0604020202020204" pitchFamily="34" charset="0"/>
              </a:endParaRPr>
            </a:p>
          </p:txBody>
        </p:sp>
        <p:grpSp>
          <p:nvGrpSpPr>
            <p:cNvPr id="16401" name="Group 16400"/>
            <p:cNvGrpSpPr/>
            <p:nvPr/>
          </p:nvGrpSpPr>
          <p:grpSpPr>
            <a:xfrm>
              <a:off x="1863418" y="2266948"/>
              <a:ext cx="2960835" cy="864393"/>
              <a:chOff x="1863416" y="3022599"/>
              <a:chExt cx="2960835" cy="1152525"/>
            </a:xfrm>
          </p:grpSpPr>
          <p:cxnSp>
            <p:nvCxnSpPr>
              <p:cNvPr id="29" name="Straight Connector 28"/>
              <p:cNvCxnSpPr/>
              <p:nvPr/>
            </p:nvCxnSpPr>
            <p:spPr>
              <a:xfrm flipV="1">
                <a:off x="1863416" y="3022599"/>
                <a:ext cx="2960835" cy="1"/>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991648" y="4140201"/>
                <a:ext cx="2832603"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4824251" y="3022599"/>
                <a:ext cx="0" cy="1152525"/>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grpSp>
      </p:grpSp>
      <p:grpSp>
        <p:nvGrpSpPr>
          <p:cNvPr id="16392" name="Group 16391"/>
          <p:cNvGrpSpPr/>
          <p:nvPr/>
        </p:nvGrpSpPr>
        <p:grpSpPr>
          <a:xfrm>
            <a:off x="895350" y="3163569"/>
            <a:ext cx="6050351" cy="1200329"/>
            <a:chOff x="895350" y="3163569"/>
            <a:chExt cx="6050351" cy="1200329"/>
          </a:xfrm>
        </p:grpSpPr>
        <p:sp>
          <p:nvSpPr>
            <p:cNvPr id="16" name="TextBox 15"/>
            <p:cNvSpPr txBox="1"/>
            <p:nvPr/>
          </p:nvSpPr>
          <p:spPr>
            <a:xfrm>
              <a:off x="895350" y="3163569"/>
              <a:ext cx="1149674" cy="1200329"/>
            </a:xfrm>
            <a:prstGeom prst="rect">
              <a:avLst/>
            </a:prstGeom>
            <a:noFill/>
          </p:spPr>
          <p:txBody>
            <a:bodyPr wrap="none" rtlCol="0">
              <a:spAutoFit/>
            </a:bodyPr>
            <a:lstStyle/>
            <a:p>
              <a:r>
                <a:rPr lang="en-US" b="1" dirty="0">
                  <a:latin typeface="Courier New" panose="02070309020205020404" pitchFamily="49" charset="0"/>
                  <a:cs typeface="Courier New" panose="02070309020205020404" pitchFamily="49" charset="0"/>
                </a:rPr>
                <a:t>&lt;body&gt;</a:t>
              </a:r>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endParaRPr lang="en-US" dirty="0">
                <a:latin typeface="Courier New" panose="02070309020205020404" pitchFamily="49" charset="0"/>
                <a:cs typeface="Courier New" panose="02070309020205020404" pitchFamily="49" charset="0"/>
              </a:endParaRPr>
            </a:p>
            <a:p>
              <a:r>
                <a:rPr lang="en-US" b="1" dirty="0">
                  <a:latin typeface="Courier New" panose="02070309020205020404" pitchFamily="49" charset="0"/>
                  <a:cs typeface="Courier New" panose="02070309020205020404" pitchFamily="49" charset="0"/>
                </a:rPr>
                <a:t>&lt;/body&gt;</a:t>
              </a:r>
            </a:p>
          </p:txBody>
        </p:sp>
        <p:sp>
          <p:nvSpPr>
            <p:cNvPr id="24" name="TextBox 23"/>
            <p:cNvSpPr txBox="1"/>
            <p:nvPr/>
          </p:nvSpPr>
          <p:spPr>
            <a:xfrm>
              <a:off x="5273448" y="3533968"/>
              <a:ext cx="1672253"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body element</a:t>
              </a:r>
              <a:endParaRPr lang="en-US" dirty="0">
                <a:latin typeface="Arial" panose="020B0604020202020204" pitchFamily="34" charset="0"/>
                <a:cs typeface="Arial" panose="020B0604020202020204" pitchFamily="34" charset="0"/>
              </a:endParaRPr>
            </a:p>
          </p:txBody>
        </p:sp>
        <p:grpSp>
          <p:nvGrpSpPr>
            <p:cNvPr id="16402" name="Group 16401"/>
            <p:cNvGrpSpPr/>
            <p:nvPr/>
          </p:nvGrpSpPr>
          <p:grpSpPr>
            <a:xfrm>
              <a:off x="1942746" y="3333750"/>
              <a:ext cx="3349583" cy="838200"/>
              <a:chOff x="1921167" y="3823459"/>
              <a:chExt cx="3349583" cy="1117601"/>
            </a:xfrm>
          </p:grpSpPr>
          <p:cxnSp>
            <p:nvCxnSpPr>
              <p:cNvPr id="38" name="Straight Connector 37"/>
              <p:cNvCxnSpPr/>
              <p:nvPr/>
            </p:nvCxnSpPr>
            <p:spPr>
              <a:xfrm>
                <a:off x="1921167" y="3823459"/>
                <a:ext cx="2881507"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990339" y="4941060"/>
                <a:ext cx="2812335"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802674" y="3823459"/>
                <a:ext cx="0" cy="1117601"/>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4802674" y="4336638"/>
                <a:ext cx="468076"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grpSp>
      </p:grpSp>
      <p:grpSp>
        <p:nvGrpSpPr>
          <p:cNvPr id="16391" name="Group 16390"/>
          <p:cNvGrpSpPr/>
          <p:nvPr/>
        </p:nvGrpSpPr>
        <p:grpSpPr>
          <a:xfrm>
            <a:off x="896701" y="2486209"/>
            <a:ext cx="6089008" cy="409824"/>
            <a:chOff x="896701" y="2486209"/>
            <a:chExt cx="6089008" cy="409824"/>
          </a:xfrm>
        </p:grpSpPr>
        <p:sp>
          <p:nvSpPr>
            <p:cNvPr id="23" name="TextBox 22"/>
            <p:cNvSpPr txBox="1"/>
            <p:nvPr/>
          </p:nvSpPr>
          <p:spPr>
            <a:xfrm>
              <a:off x="5454521" y="2526701"/>
              <a:ext cx="1531188" cy="369332"/>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title element</a:t>
              </a:r>
              <a:endParaRPr lang="en-US" dirty="0">
                <a:latin typeface="Arial" panose="020B0604020202020204" pitchFamily="34" charset="0"/>
                <a:cs typeface="Arial" panose="020B0604020202020204" pitchFamily="34" charset="0"/>
              </a:endParaRPr>
            </a:p>
          </p:txBody>
        </p:sp>
        <p:cxnSp>
          <p:nvCxnSpPr>
            <p:cNvPr id="36" name="Straight Connector 35"/>
            <p:cNvCxnSpPr/>
            <p:nvPr/>
          </p:nvCxnSpPr>
          <p:spPr>
            <a:xfrm>
              <a:off x="4298978" y="2691307"/>
              <a:ext cx="1154869" cy="7837"/>
            </a:xfrm>
            <a:prstGeom prst="line">
              <a:avLst/>
            </a:prstGeom>
            <a:ln w="3810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sp>
          <p:nvSpPr>
            <p:cNvPr id="16406" name="Rectangle 16405"/>
            <p:cNvSpPr/>
            <p:nvPr/>
          </p:nvSpPr>
          <p:spPr>
            <a:xfrm>
              <a:off x="896701" y="2486209"/>
              <a:ext cx="3445174" cy="369332"/>
            </a:xfrm>
            <a:prstGeom prst="rect">
              <a:avLst/>
            </a:prstGeom>
          </p:spPr>
          <p:txBody>
            <a:bodyPr wrap="none">
              <a:spAutoFit/>
            </a:bodyPr>
            <a:lstStyle/>
            <a:p>
              <a:r>
                <a:rPr lang="en-US" b="1" dirty="0">
                  <a:latin typeface="Courier New" panose="02070309020205020404" pitchFamily="49" charset="0"/>
                  <a:cs typeface="Courier New" panose="02070309020205020404" pitchFamily="49" charset="0"/>
                </a:rPr>
                <a:t>&lt;title&gt;</a:t>
              </a:r>
              <a:r>
                <a:rPr lang="en-US" b="1" dirty="0">
                  <a:latin typeface="Arial" panose="020B0604020202020204" pitchFamily="34" charset="0"/>
                  <a:cs typeface="Arial" panose="020B0604020202020204" pitchFamily="34" charset="0"/>
                </a:rPr>
                <a:t>New Movie</a:t>
              </a:r>
              <a:r>
                <a:rPr lang="en-US" b="1" dirty="0">
                  <a:latin typeface="Courier New" panose="02070309020205020404" pitchFamily="49" charset="0"/>
                  <a:cs typeface="Courier New" panose="02070309020205020404" pitchFamily="49" charset="0"/>
                </a:rPr>
                <a:t>&lt;/title&gt;</a:t>
              </a:r>
            </a:p>
          </p:txBody>
        </p:sp>
      </p:grpSp>
      <p:sp>
        <p:nvSpPr>
          <p:cNvPr id="3" name="Date Placeholder 2"/>
          <p:cNvSpPr>
            <a:spLocks noGrp="1"/>
          </p:cNvSpPr>
          <p:nvPr>
            <p:ph type="dt" sz="half" idx="10"/>
          </p:nvPr>
        </p:nvSpPr>
        <p:spPr/>
        <p:txBody>
          <a:bodyPr/>
          <a:lstStyle/>
          <a:p>
            <a:fld id="{83ECCB7E-6A80-48CE-9428-FDFC84D2B079}" type="datetime1">
              <a:rPr lang="en-US" smtClean="0"/>
              <a:t>1/14/2018</a:t>
            </a:fld>
            <a:endParaRPr lang="en-US"/>
          </a:p>
        </p:txBody>
      </p:sp>
      <p:sp>
        <p:nvSpPr>
          <p:cNvPr id="4" name="Footer Placeholder 3"/>
          <p:cNvSpPr>
            <a:spLocks noGrp="1"/>
          </p:cNvSpPr>
          <p:nvPr>
            <p:ph type="ftr" sz="quarter" idx="11"/>
          </p:nvPr>
        </p:nvSpPr>
        <p:spPr/>
        <p:txBody>
          <a:bodyPr/>
          <a:lstStyle/>
          <a:p>
            <a:r>
              <a:rPr lang="en-US"/>
              <a:t>Copyright © 2007 - 2018 Carl M. Burnett</a:t>
            </a:r>
          </a:p>
        </p:txBody>
      </p:sp>
      <p:sp>
        <p:nvSpPr>
          <p:cNvPr id="5" name="Slide Number Placeholder 4"/>
          <p:cNvSpPr>
            <a:spLocks noGrp="1"/>
          </p:cNvSpPr>
          <p:nvPr>
            <p:ph type="sldNum" sz="quarter" idx="12"/>
          </p:nvPr>
        </p:nvSpPr>
        <p:spPr/>
        <p:txBody>
          <a:bodyPr/>
          <a:lstStyle/>
          <a:p>
            <a:fld id="{3D46CBA2-ECE5-4BE9-B546-6761E0E67089}" type="slidenum">
              <a:rPr lang="en-US" smtClean="0"/>
              <a:t>5</a:t>
            </a:fld>
            <a:endParaRPr lang="en-US"/>
          </a:p>
        </p:txBody>
      </p:sp>
    </p:spTree>
    <p:custDataLst>
      <p:tags r:id="rId1"/>
    </p:custDataLst>
    <p:extLst>
      <p:ext uri="{BB962C8B-B14F-4D97-AF65-F5344CB8AC3E}">
        <p14:creationId xmlns:p14="http://schemas.microsoft.com/office/powerpoint/2010/main" val="1526885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8"/>
                                        </p:tgtEl>
                                        <p:attrNameLst>
                                          <p:attrName>style.visibility</p:attrName>
                                        </p:attrNameLst>
                                      </p:cBhvr>
                                      <p:to>
                                        <p:strVal val="visible"/>
                                      </p:to>
                                    </p:set>
                                    <p:animEffect transition="in" filter="fade">
                                      <p:cBhvr>
                                        <p:cTn id="7" dur="500"/>
                                        <p:tgtEl>
                                          <p:spTgt spid="1638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9"/>
                                        </p:tgtEl>
                                        <p:attrNameLst>
                                          <p:attrName>style.visibility</p:attrName>
                                        </p:attrNameLst>
                                      </p:cBhvr>
                                      <p:to>
                                        <p:strVal val="visible"/>
                                      </p:to>
                                    </p:set>
                                    <p:animEffect transition="in" filter="fade">
                                      <p:cBhvr>
                                        <p:cTn id="12" dur="500"/>
                                        <p:tgtEl>
                                          <p:spTgt spid="1638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90"/>
                                        </p:tgtEl>
                                        <p:attrNameLst>
                                          <p:attrName>style.visibility</p:attrName>
                                        </p:attrNameLst>
                                      </p:cBhvr>
                                      <p:to>
                                        <p:strVal val="visible"/>
                                      </p:to>
                                    </p:set>
                                    <p:animEffect transition="in" filter="fade">
                                      <p:cBhvr>
                                        <p:cTn id="17" dur="500"/>
                                        <p:tgtEl>
                                          <p:spTgt spid="1639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392"/>
                                        </p:tgtEl>
                                        <p:attrNameLst>
                                          <p:attrName>style.visibility</p:attrName>
                                        </p:attrNameLst>
                                      </p:cBhvr>
                                      <p:to>
                                        <p:strVal val="visible"/>
                                      </p:to>
                                    </p:set>
                                    <p:animEffect transition="in" filter="fade">
                                      <p:cBhvr>
                                        <p:cTn id="22" dur="500"/>
                                        <p:tgtEl>
                                          <p:spTgt spid="1639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391"/>
                                        </p:tgtEl>
                                        <p:attrNameLst>
                                          <p:attrName>style.visibility</p:attrName>
                                        </p:attrNameLst>
                                      </p:cBhvr>
                                      <p:to>
                                        <p:strVal val="visible"/>
                                      </p:to>
                                    </p:set>
                                    <p:animEffect transition="in" filter="fade">
                                      <p:cBhvr>
                                        <p:cTn id="27" dur="500"/>
                                        <p:tgtEl>
                                          <p:spTgt spid="163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Font Styling Properties</a:t>
            </a:r>
          </a:p>
        </p:txBody>
      </p:sp>
      <p:sp>
        <p:nvSpPr>
          <p:cNvPr id="4" name="Date Placeholder 3"/>
          <p:cNvSpPr>
            <a:spLocks noGrp="1"/>
          </p:cNvSpPr>
          <p:nvPr>
            <p:ph type="dt" sz="half" idx="10"/>
          </p:nvPr>
        </p:nvSpPr>
        <p:spPr/>
        <p:txBody>
          <a:bodyPr/>
          <a:lstStyle/>
          <a:p>
            <a:fld id="{8D905C7E-2065-4989-ADED-9D74078BABCA}" type="datetime1">
              <a:rPr lang="en-US" smtClean="0"/>
              <a:t>1/14/2018</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50</a:t>
            </a:fld>
            <a:endParaRPr lang="en-US" dirty="0"/>
          </a:p>
        </p:txBody>
      </p:sp>
      <p:grpSp>
        <p:nvGrpSpPr>
          <p:cNvPr id="16" name="Group 15"/>
          <p:cNvGrpSpPr/>
          <p:nvPr/>
        </p:nvGrpSpPr>
        <p:grpSpPr>
          <a:xfrm>
            <a:off x="1" y="2497934"/>
            <a:ext cx="7490883" cy="777024"/>
            <a:chOff x="0" y="2775482"/>
            <a:chExt cx="7490883" cy="863360"/>
          </a:xfrm>
        </p:grpSpPr>
        <p:sp>
          <p:nvSpPr>
            <p:cNvPr id="9" name="Content Placeholder 2"/>
            <p:cNvSpPr txBox="1">
              <a:spLocks/>
            </p:cNvSpPr>
            <p:nvPr/>
          </p:nvSpPr>
          <p:spPr bwMode="auto">
            <a:xfrm>
              <a:off x="0" y="2775482"/>
              <a:ext cx="7490883" cy="4418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02060"/>
                </a:buClr>
                <a:buFont typeface="Wingdings" pitchFamily="2" charset="2"/>
                <a:buChar char="§"/>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2060"/>
                </a:buClr>
                <a:buFont typeface="Wingdings" pitchFamily="2" charset="2"/>
                <a:buChar char="§"/>
                <a:defRPr sz="2400" b="1">
                  <a:solidFill>
                    <a:schemeClr val="tx1"/>
                  </a:solidFill>
                  <a:latin typeface="+mn-lt"/>
                </a:defRPr>
              </a:lvl2pPr>
              <a:lvl3pPr marL="1143000" indent="-228600" algn="l" rtl="0" eaLnBrk="1" fontAlgn="base" hangingPunct="1">
                <a:spcBef>
                  <a:spcPct val="20000"/>
                </a:spcBef>
                <a:spcAft>
                  <a:spcPct val="0"/>
                </a:spcAft>
                <a:buClr>
                  <a:srgbClr val="002060"/>
                </a:buClr>
                <a:buFont typeface="Wingdings" pitchFamily="2" charset="2"/>
                <a:buChar char="§"/>
                <a:defRPr sz="2000" b="1">
                  <a:solidFill>
                    <a:schemeClr val="tx1"/>
                  </a:solidFill>
                  <a:latin typeface="+mn-lt"/>
                </a:defRPr>
              </a:lvl3pPr>
              <a:lvl4pPr marL="1600200" indent="-228600" algn="l" rtl="0" eaLnBrk="1" fontAlgn="base" hangingPunct="1">
                <a:spcBef>
                  <a:spcPct val="20000"/>
                </a:spcBef>
                <a:spcAft>
                  <a:spcPct val="0"/>
                </a:spcAft>
                <a:buClr>
                  <a:srgbClr val="002060"/>
                </a:buClr>
                <a:buFont typeface="Wingdings" pitchFamily="2" charset="2"/>
                <a:buChar char="§"/>
                <a:defRPr sz="1800" b="1">
                  <a:solidFill>
                    <a:schemeClr val="tx1"/>
                  </a:solidFill>
                  <a:latin typeface="+mn-lt"/>
                </a:defRPr>
              </a:lvl4pPr>
              <a:lvl5pPr marL="2057400" indent="-228600" algn="l" rtl="0" eaLnBrk="1" fontAlgn="base" hangingPunct="1">
                <a:spcBef>
                  <a:spcPct val="20000"/>
                </a:spcBef>
                <a:spcAft>
                  <a:spcPct val="0"/>
                </a:spcAft>
                <a:buClr>
                  <a:srgbClr val="002060"/>
                </a:buClr>
                <a:buFont typeface="Wingdings" pitchFamily="2" charset="2"/>
                <a:buChar char="§"/>
                <a:defRPr sz="1800" b="1">
                  <a:solidFill>
                    <a:schemeClr val="tx1"/>
                  </a:solidFill>
                  <a:latin typeface="+mn-lt"/>
                </a:defRPr>
              </a:lvl5pPr>
              <a:lvl6pPr marL="2514600" indent="-228600" algn="l" rtl="0" eaLnBrk="1" fontAlgn="base" hangingPunct="1">
                <a:spcBef>
                  <a:spcPct val="20000"/>
                </a:spcBef>
                <a:spcAft>
                  <a:spcPct val="0"/>
                </a:spcAft>
                <a:buClr>
                  <a:srgbClr val="8E3B81"/>
                </a:buClr>
                <a:buChar char="»"/>
                <a:defRPr sz="2000">
                  <a:solidFill>
                    <a:schemeClr val="tx1"/>
                  </a:solidFill>
                  <a:latin typeface="+mn-lt"/>
                </a:defRPr>
              </a:lvl6pPr>
              <a:lvl7pPr marL="2971800" indent="-228600" algn="l" rtl="0" eaLnBrk="1" fontAlgn="base" hangingPunct="1">
                <a:spcBef>
                  <a:spcPct val="20000"/>
                </a:spcBef>
                <a:spcAft>
                  <a:spcPct val="0"/>
                </a:spcAft>
                <a:buClr>
                  <a:srgbClr val="8E3B81"/>
                </a:buClr>
                <a:buChar char="»"/>
                <a:defRPr sz="2000">
                  <a:solidFill>
                    <a:schemeClr val="tx1"/>
                  </a:solidFill>
                  <a:latin typeface="+mn-lt"/>
                </a:defRPr>
              </a:lvl7pPr>
              <a:lvl8pPr marL="3429000" indent="-228600" algn="l" rtl="0" eaLnBrk="1" fontAlgn="base" hangingPunct="1">
                <a:spcBef>
                  <a:spcPct val="20000"/>
                </a:spcBef>
                <a:spcAft>
                  <a:spcPct val="0"/>
                </a:spcAft>
                <a:buClr>
                  <a:srgbClr val="8E3B81"/>
                </a:buClr>
                <a:buChar char="»"/>
                <a:defRPr sz="2000">
                  <a:solidFill>
                    <a:schemeClr val="tx1"/>
                  </a:solidFill>
                  <a:latin typeface="+mn-lt"/>
                </a:defRPr>
              </a:lvl8pPr>
              <a:lvl9pPr marL="3886200" indent="-228600" algn="l" rtl="0" eaLnBrk="1" fontAlgn="base" hangingPunct="1">
                <a:spcBef>
                  <a:spcPct val="20000"/>
                </a:spcBef>
                <a:spcAft>
                  <a:spcPct val="0"/>
                </a:spcAft>
                <a:buClr>
                  <a:srgbClr val="8E3B81"/>
                </a:buClr>
                <a:buChar char="»"/>
                <a:defRPr sz="2000">
                  <a:solidFill>
                    <a:schemeClr val="tx1"/>
                  </a:solidFill>
                  <a:latin typeface="+mn-lt"/>
                </a:defRPr>
              </a:lvl9pPr>
            </a:lstStyle>
            <a:p>
              <a:pPr marL="0" indent="0">
                <a:buNone/>
              </a:pPr>
              <a:r>
                <a:rPr lang="en-US" sz="1600" kern="0" dirty="0">
                  <a:latin typeface="Courier New" panose="02070309020205020404" pitchFamily="49" charset="0"/>
                  <a:cs typeface="Courier New" panose="02070309020205020404" pitchFamily="49" charset="0"/>
                </a:rPr>
                <a:t>font-variant: normal | small-caps | initial | inherited</a:t>
              </a:r>
              <a:br>
                <a:rPr lang="en-US" sz="1600" kern="0" dirty="0">
                  <a:latin typeface="Courier New" panose="02070309020205020404" pitchFamily="49" charset="0"/>
                  <a:cs typeface="Courier New" panose="02070309020205020404" pitchFamily="49" charset="0"/>
                </a:rPr>
              </a:br>
              <a:endParaRPr lang="en-US" sz="1600" kern="0" dirty="0">
                <a:latin typeface="Courier New" panose="02070309020205020404" pitchFamily="49" charset="0"/>
                <a:cs typeface="Courier New" panose="02070309020205020404" pitchFamily="49" charset="0"/>
              </a:endParaRPr>
            </a:p>
          </p:txBody>
        </p:sp>
        <p:sp>
          <p:nvSpPr>
            <p:cNvPr id="12" name="Rounded Rectangle 11">
              <a:hlinkClick r:id="rId3"/>
            </p:cNvPr>
            <p:cNvSpPr/>
            <p:nvPr/>
          </p:nvSpPr>
          <p:spPr>
            <a:xfrm>
              <a:off x="524934" y="3246898"/>
              <a:ext cx="3691466" cy="391944"/>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CSS Font Variant Properties</a:t>
              </a:r>
            </a:p>
          </p:txBody>
        </p:sp>
      </p:grpSp>
      <p:grpSp>
        <p:nvGrpSpPr>
          <p:cNvPr id="15" name="Group 14"/>
          <p:cNvGrpSpPr/>
          <p:nvPr/>
        </p:nvGrpSpPr>
        <p:grpSpPr>
          <a:xfrm>
            <a:off x="5386169" y="1970841"/>
            <a:ext cx="2575473" cy="2414858"/>
            <a:chOff x="5386168" y="2189823"/>
            <a:chExt cx="2575473" cy="2683175"/>
          </a:xfrm>
        </p:grpSpPr>
        <p:sp>
          <p:nvSpPr>
            <p:cNvPr id="7" name="Rounded Rectangle 6">
              <a:hlinkClick r:id="rId4"/>
            </p:cNvPr>
            <p:cNvSpPr/>
            <p:nvPr/>
          </p:nvSpPr>
          <p:spPr>
            <a:xfrm>
              <a:off x="5386169" y="2189823"/>
              <a:ext cx="2503283" cy="391945"/>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W3C Example</a:t>
              </a:r>
            </a:p>
          </p:txBody>
        </p:sp>
        <p:sp>
          <p:nvSpPr>
            <p:cNvPr id="11" name="Rounded Rectangle 10">
              <a:hlinkClick r:id="rId4"/>
            </p:cNvPr>
            <p:cNvSpPr/>
            <p:nvPr/>
          </p:nvSpPr>
          <p:spPr>
            <a:xfrm>
              <a:off x="5386168" y="3222737"/>
              <a:ext cx="2503283" cy="391945"/>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W3C Example</a:t>
              </a:r>
            </a:p>
          </p:txBody>
        </p:sp>
        <p:sp>
          <p:nvSpPr>
            <p:cNvPr id="13" name="Rounded Rectangle 12">
              <a:hlinkClick r:id="rId4"/>
            </p:cNvPr>
            <p:cNvSpPr/>
            <p:nvPr/>
          </p:nvSpPr>
          <p:spPr>
            <a:xfrm>
              <a:off x="5458358" y="4481053"/>
              <a:ext cx="2503283" cy="391945"/>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W3C Example</a:t>
              </a:r>
            </a:p>
          </p:txBody>
        </p:sp>
      </p:grpSp>
      <p:grpSp>
        <p:nvGrpSpPr>
          <p:cNvPr id="20" name="Group 19"/>
          <p:cNvGrpSpPr/>
          <p:nvPr/>
        </p:nvGrpSpPr>
        <p:grpSpPr>
          <a:xfrm>
            <a:off x="0" y="3433055"/>
            <a:ext cx="8470232" cy="974387"/>
            <a:chOff x="0" y="3814506"/>
            <a:chExt cx="8470232" cy="1082652"/>
          </a:xfrm>
        </p:grpSpPr>
        <p:sp>
          <p:nvSpPr>
            <p:cNvPr id="10" name="Content Placeholder 2"/>
            <p:cNvSpPr txBox="1">
              <a:spLocks/>
            </p:cNvSpPr>
            <p:nvPr/>
          </p:nvSpPr>
          <p:spPr bwMode="auto">
            <a:xfrm>
              <a:off x="0" y="3814506"/>
              <a:ext cx="8470232" cy="6772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02060"/>
                </a:buClr>
                <a:buFont typeface="Wingdings" pitchFamily="2" charset="2"/>
                <a:buChar char="§"/>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2060"/>
                </a:buClr>
                <a:buFont typeface="Wingdings" pitchFamily="2" charset="2"/>
                <a:buChar char="§"/>
                <a:defRPr sz="2400" b="1">
                  <a:solidFill>
                    <a:schemeClr val="tx1"/>
                  </a:solidFill>
                  <a:latin typeface="+mn-lt"/>
                </a:defRPr>
              </a:lvl2pPr>
              <a:lvl3pPr marL="1143000" indent="-228600" algn="l" rtl="0" eaLnBrk="1" fontAlgn="base" hangingPunct="1">
                <a:spcBef>
                  <a:spcPct val="20000"/>
                </a:spcBef>
                <a:spcAft>
                  <a:spcPct val="0"/>
                </a:spcAft>
                <a:buClr>
                  <a:srgbClr val="002060"/>
                </a:buClr>
                <a:buFont typeface="Wingdings" pitchFamily="2" charset="2"/>
                <a:buChar char="§"/>
                <a:defRPr sz="2000" b="1">
                  <a:solidFill>
                    <a:schemeClr val="tx1"/>
                  </a:solidFill>
                  <a:latin typeface="+mn-lt"/>
                </a:defRPr>
              </a:lvl3pPr>
              <a:lvl4pPr marL="1600200" indent="-228600" algn="l" rtl="0" eaLnBrk="1" fontAlgn="base" hangingPunct="1">
                <a:spcBef>
                  <a:spcPct val="20000"/>
                </a:spcBef>
                <a:spcAft>
                  <a:spcPct val="0"/>
                </a:spcAft>
                <a:buClr>
                  <a:srgbClr val="002060"/>
                </a:buClr>
                <a:buFont typeface="Wingdings" pitchFamily="2" charset="2"/>
                <a:buChar char="§"/>
                <a:defRPr sz="1800" b="1">
                  <a:solidFill>
                    <a:schemeClr val="tx1"/>
                  </a:solidFill>
                  <a:latin typeface="+mn-lt"/>
                </a:defRPr>
              </a:lvl4pPr>
              <a:lvl5pPr marL="2057400" indent="-228600" algn="l" rtl="0" eaLnBrk="1" fontAlgn="base" hangingPunct="1">
                <a:spcBef>
                  <a:spcPct val="20000"/>
                </a:spcBef>
                <a:spcAft>
                  <a:spcPct val="0"/>
                </a:spcAft>
                <a:buClr>
                  <a:srgbClr val="002060"/>
                </a:buClr>
                <a:buFont typeface="Wingdings" pitchFamily="2" charset="2"/>
                <a:buChar char="§"/>
                <a:defRPr sz="1800" b="1">
                  <a:solidFill>
                    <a:schemeClr val="tx1"/>
                  </a:solidFill>
                  <a:latin typeface="+mn-lt"/>
                </a:defRPr>
              </a:lvl5pPr>
              <a:lvl6pPr marL="2514600" indent="-228600" algn="l" rtl="0" eaLnBrk="1" fontAlgn="base" hangingPunct="1">
                <a:spcBef>
                  <a:spcPct val="20000"/>
                </a:spcBef>
                <a:spcAft>
                  <a:spcPct val="0"/>
                </a:spcAft>
                <a:buClr>
                  <a:srgbClr val="8E3B81"/>
                </a:buClr>
                <a:buChar char="»"/>
                <a:defRPr sz="2000">
                  <a:solidFill>
                    <a:schemeClr val="tx1"/>
                  </a:solidFill>
                  <a:latin typeface="+mn-lt"/>
                </a:defRPr>
              </a:lvl6pPr>
              <a:lvl7pPr marL="2971800" indent="-228600" algn="l" rtl="0" eaLnBrk="1" fontAlgn="base" hangingPunct="1">
                <a:spcBef>
                  <a:spcPct val="20000"/>
                </a:spcBef>
                <a:spcAft>
                  <a:spcPct val="0"/>
                </a:spcAft>
                <a:buClr>
                  <a:srgbClr val="8E3B81"/>
                </a:buClr>
                <a:buChar char="»"/>
                <a:defRPr sz="2000">
                  <a:solidFill>
                    <a:schemeClr val="tx1"/>
                  </a:solidFill>
                  <a:latin typeface="+mn-lt"/>
                </a:defRPr>
              </a:lvl7pPr>
              <a:lvl8pPr marL="3429000" indent="-228600" algn="l" rtl="0" eaLnBrk="1" fontAlgn="base" hangingPunct="1">
                <a:spcBef>
                  <a:spcPct val="20000"/>
                </a:spcBef>
                <a:spcAft>
                  <a:spcPct val="0"/>
                </a:spcAft>
                <a:buClr>
                  <a:srgbClr val="8E3B81"/>
                </a:buClr>
                <a:buChar char="»"/>
                <a:defRPr sz="2000">
                  <a:solidFill>
                    <a:schemeClr val="tx1"/>
                  </a:solidFill>
                  <a:latin typeface="+mn-lt"/>
                </a:defRPr>
              </a:lvl8pPr>
              <a:lvl9pPr marL="3886200" indent="-228600" algn="l" rtl="0" eaLnBrk="1" fontAlgn="base" hangingPunct="1">
                <a:spcBef>
                  <a:spcPct val="20000"/>
                </a:spcBef>
                <a:spcAft>
                  <a:spcPct val="0"/>
                </a:spcAft>
                <a:buClr>
                  <a:srgbClr val="8E3B81"/>
                </a:buClr>
                <a:buChar char="»"/>
                <a:defRPr sz="2000">
                  <a:solidFill>
                    <a:schemeClr val="tx1"/>
                  </a:solidFill>
                  <a:latin typeface="+mn-lt"/>
                </a:defRPr>
              </a:lvl9pPr>
            </a:lstStyle>
            <a:p>
              <a:pPr marL="0" indent="0">
                <a:buNone/>
              </a:pPr>
              <a:r>
                <a:rPr lang="en-US" sz="1600" kern="0" dirty="0">
                  <a:latin typeface="Courier New" panose="02070309020205020404" pitchFamily="49" charset="0"/>
                  <a:cs typeface="Courier New" panose="02070309020205020404" pitchFamily="49" charset="0"/>
                </a:rPr>
                <a:t>font-weight: normal | bold | bolder | lighter | number | initial |</a:t>
              </a:r>
            </a:p>
            <a:p>
              <a:pPr marL="0" indent="0">
                <a:buNone/>
              </a:pPr>
              <a:r>
                <a:rPr lang="en-US" sz="1600" kern="0" dirty="0">
                  <a:latin typeface="Courier New" panose="02070309020205020404" pitchFamily="49" charset="0"/>
                  <a:cs typeface="Courier New" panose="02070309020205020404" pitchFamily="49" charset="0"/>
                </a:rPr>
                <a:t>inherited</a:t>
              </a:r>
              <a:br>
                <a:rPr lang="en-US" sz="1600" kern="0" dirty="0">
                  <a:latin typeface="Courier New" panose="02070309020205020404" pitchFamily="49" charset="0"/>
                  <a:cs typeface="Courier New" panose="02070309020205020404" pitchFamily="49" charset="0"/>
                </a:rPr>
              </a:br>
              <a:endParaRPr lang="en-US" sz="1600" kern="0" dirty="0">
                <a:latin typeface="Courier New" panose="02070309020205020404" pitchFamily="49" charset="0"/>
                <a:cs typeface="Courier New" panose="02070309020205020404" pitchFamily="49" charset="0"/>
              </a:endParaRPr>
            </a:p>
          </p:txBody>
        </p:sp>
        <p:sp>
          <p:nvSpPr>
            <p:cNvPr id="14" name="Rounded Rectangle 13">
              <a:hlinkClick r:id="rId5"/>
            </p:cNvPr>
            <p:cNvSpPr/>
            <p:nvPr/>
          </p:nvSpPr>
          <p:spPr>
            <a:xfrm>
              <a:off x="597124" y="4505214"/>
              <a:ext cx="3691466" cy="391944"/>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CSS Font Weight Properties</a:t>
              </a:r>
            </a:p>
          </p:txBody>
        </p:sp>
      </p:grpSp>
      <p:grpSp>
        <p:nvGrpSpPr>
          <p:cNvPr id="19" name="Group 18"/>
          <p:cNvGrpSpPr/>
          <p:nvPr/>
        </p:nvGrpSpPr>
        <p:grpSpPr>
          <a:xfrm>
            <a:off x="9971" y="1495462"/>
            <a:ext cx="9144000" cy="828130"/>
            <a:chOff x="0" y="1671663"/>
            <a:chExt cx="9144000" cy="920144"/>
          </a:xfrm>
        </p:grpSpPr>
        <p:sp>
          <p:nvSpPr>
            <p:cNvPr id="8" name="Rounded Rectangle 7">
              <a:hlinkClick r:id="rId6"/>
            </p:cNvPr>
            <p:cNvSpPr/>
            <p:nvPr/>
          </p:nvSpPr>
          <p:spPr>
            <a:xfrm>
              <a:off x="524934" y="2199863"/>
              <a:ext cx="3691466" cy="391944"/>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CSS Font Styling Properties</a:t>
              </a:r>
            </a:p>
          </p:txBody>
        </p:sp>
        <p:sp>
          <p:nvSpPr>
            <p:cNvPr id="18" name="Rectangle 17"/>
            <p:cNvSpPr/>
            <p:nvPr/>
          </p:nvSpPr>
          <p:spPr>
            <a:xfrm>
              <a:off x="0" y="1671663"/>
              <a:ext cx="9144000" cy="376171"/>
            </a:xfrm>
            <a:prstGeom prst="rect">
              <a:avLst/>
            </a:prstGeom>
          </p:spPr>
          <p:txBody>
            <a:bodyPr wrap="square">
              <a:spAutoFit/>
            </a:bodyPr>
            <a:lstStyle/>
            <a:p>
              <a:pPr marL="0" indent="0">
                <a:buNone/>
              </a:pPr>
              <a:r>
                <a:rPr lang="en-US" sz="1600" b="1" dirty="0">
                  <a:latin typeface="Courier New" panose="02070309020205020404" pitchFamily="49" charset="0"/>
                  <a:cs typeface="Courier New" panose="02070309020205020404" pitchFamily="49" charset="0"/>
                </a:rPr>
                <a:t>font-style: normal | italic | oblique | initial | inherited</a:t>
              </a:r>
            </a:p>
          </p:txBody>
        </p:sp>
      </p:grpSp>
    </p:spTree>
    <p:extLst>
      <p:ext uri="{BB962C8B-B14F-4D97-AF65-F5344CB8AC3E}">
        <p14:creationId xmlns:p14="http://schemas.microsoft.com/office/powerpoint/2010/main" val="170625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Indenting and Aligning Text</a:t>
            </a:r>
          </a:p>
        </p:txBody>
      </p:sp>
      <p:sp>
        <p:nvSpPr>
          <p:cNvPr id="4" name="Date Placeholder 3"/>
          <p:cNvSpPr>
            <a:spLocks noGrp="1"/>
          </p:cNvSpPr>
          <p:nvPr>
            <p:ph type="dt" sz="half" idx="10"/>
          </p:nvPr>
        </p:nvSpPr>
        <p:spPr/>
        <p:txBody>
          <a:bodyPr/>
          <a:lstStyle/>
          <a:p>
            <a:fld id="{F94DFA44-BB35-41D2-BBD1-CD0D20D61470}" type="datetime1">
              <a:rPr lang="en-US" smtClean="0"/>
              <a:t>1/14/2018</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51</a:t>
            </a:fld>
            <a:endParaRPr lang="en-US" dirty="0"/>
          </a:p>
        </p:txBody>
      </p:sp>
      <p:grpSp>
        <p:nvGrpSpPr>
          <p:cNvPr id="19" name="Group 18"/>
          <p:cNvGrpSpPr/>
          <p:nvPr/>
        </p:nvGrpSpPr>
        <p:grpSpPr>
          <a:xfrm>
            <a:off x="0" y="2571751"/>
            <a:ext cx="5807018" cy="730617"/>
            <a:chOff x="0" y="2857500"/>
            <a:chExt cx="5807018" cy="811797"/>
          </a:xfrm>
        </p:grpSpPr>
        <p:sp>
          <p:nvSpPr>
            <p:cNvPr id="9" name="Content Placeholder 2"/>
            <p:cNvSpPr txBox="1">
              <a:spLocks/>
            </p:cNvSpPr>
            <p:nvPr/>
          </p:nvSpPr>
          <p:spPr bwMode="auto">
            <a:xfrm>
              <a:off x="0" y="2857500"/>
              <a:ext cx="5807018" cy="4198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02060"/>
                </a:buClr>
                <a:buFont typeface="Wingdings" pitchFamily="2" charset="2"/>
                <a:buChar char="§"/>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2060"/>
                </a:buClr>
                <a:buFont typeface="Wingdings" pitchFamily="2" charset="2"/>
                <a:buChar char="§"/>
                <a:defRPr sz="2400" b="1">
                  <a:solidFill>
                    <a:schemeClr val="tx1"/>
                  </a:solidFill>
                  <a:latin typeface="+mn-lt"/>
                </a:defRPr>
              </a:lvl2pPr>
              <a:lvl3pPr marL="1143000" indent="-228600" algn="l" rtl="0" eaLnBrk="1" fontAlgn="base" hangingPunct="1">
                <a:spcBef>
                  <a:spcPct val="20000"/>
                </a:spcBef>
                <a:spcAft>
                  <a:spcPct val="0"/>
                </a:spcAft>
                <a:buClr>
                  <a:srgbClr val="002060"/>
                </a:buClr>
                <a:buFont typeface="Wingdings" pitchFamily="2" charset="2"/>
                <a:buChar char="§"/>
                <a:defRPr sz="2000" b="1">
                  <a:solidFill>
                    <a:schemeClr val="tx1"/>
                  </a:solidFill>
                  <a:latin typeface="+mn-lt"/>
                </a:defRPr>
              </a:lvl3pPr>
              <a:lvl4pPr marL="1600200" indent="-228600" algn="l" rtl="0" eaLnBrk="1" fontAlgn="base" hangingPunct="1">
                <a:spcBef>
                  <a:spcPct val="20000"/>
                </a:spcBef>
                <a:spcAft>
                  <a:spcPct val="0"/>
                </a:spcAft>
                <a:buClr>
                  <a:srgbClr val="002060"/>
                </a:buClr>
                <a:buFont typeface="Wingdings" pitchFamily="2" charset="2"/>
                <a:buChar char="§"/>
                <a:defRPr sz="1800" b="1">
                  <a:solidFill>
                    <a:schemeClr val="tx1"/>
                  </a:solidFill>
                  <a:latin typeface="+mn-lt"/>
                </a:defRPr>
              </a:lvl4pPr>
              <a:lvl5pPr marL="2057400" indent="-228600" algn="l" rtl="0" eaLnBrk="1" fontAlgn="base" hangingPunct="1">
                <a:spcBef>
                  <a:spcPct val="20000"/>
                </a:spcBef>
                <a:spcAft>
                  <a:spcPct val="0"/>
                </a:spcAft>
                <a:buClr>
                  <a:srgbClr val="002060"/>
                </a:buClr>
                <a:buFont typeface="Wingdings" pitchFamily="2" charset="2"/>
                <a:buChar char="§"/>
                <a:defRPr sz="1800" b="1">
                  <a:solidFill>
                    <a:schemeClr val="tx1"/>
                  </a:solidFill>
                  <a:latin typeface="+mn-lt"/>
                </a:defRPr>
              </a:lvl5pPr>
              <a:lvl6pPr marL="2514600" indent="-228600" algn="l" rtl="0" eaLnBrk="1" fontAlgn="base" hangingPunct="1">
                <a:spcBef>
                  <a:spcPct val="20000"/>
                </a:spcBef>
                <a:spcAft>
                  <a:spcPct val="0"/>
                </a:spcAft>
                <a:buClr>
                  <a:srgbClr val="8E3B81"/>
                </a:buClr>
                <a:buChar char="»"/>
                <a:defRPr sz="2000">
                  <a:solidFill>
                    <a:schemeClr val="tx1"/>
                  </a:solidFill>
                  <a:latin typeface="+mn-lt"/>
                </a:defRPr>
              </a:lvl6pPr>
              <a:lvl7pPr marL="2971800" indent="-228600" algn="l" rtl="0" eaLnBrk="1" fontAlgn="base" hangingPunct="1">
                <a:spcBef>
                  <a:spcPct val="20000"/>
                </a:spcBef>
                <a:spcAft>
                  <a:spcPct val="0"/>
                </a:spcAft>
                <a:buClr>
                  <a:srgbClr val="8E3B81"/>
                </a:buClr>
                <a:buChar char="»"/>
                <a:defRPr sz="2000">
                  <a:solidFill>
                    <a:schemeClr val="tx1"/>
                  </a:solidFill>
                  <a:latin typeface="+mn-lt"/>
                </a:defRPr>
              </a:lvl7pPr>
              <a:lvl8pPr marL="3429000" indent="-228600" algn="l" rtl="0" eaLnBrk="1" fontAlgn="base" hangingPunct="1">
                <a:spcBef>
                  <a:spcPct val="20000"/>
                </a:spcBef>
                <a:spcAft>
                  <a:spcPct val="0"/>
                </a:spcAft>
                <a:buClr>
                  <a:srgbClr val="8E3B81"/>
                </a:buClr>
                <a:buChar char="»"/>
                <a:defRPr sz="2000">
                  <a:solidFill>
                    <a:schemeClr val="tx1"/>
                  </a:solidFill>
                  <a:latin typeface="+mn-lt"/>
                </a:defRPr>
              </a:lvl8pPr>
              <a:lvl9pPr marL="3886200" indent="-228600" algn="l" rtl="0" eaLnBrk="1" fontAlgn="base" hangingPunct="1">
                <a:spcBef>
                  <a:spcPct val="20000"/>
                </a:spcBef>
                <a:spcAft>
                  <a:spcPct val="0"/>
                </a:spcAft>
                <a:buClr>
                  <a:srgbClr val="8E3B81"/>
                </a:buClr>
                <a:buChar char="»"/>
                <a:defRPr sz="2000">
                  <a:solidFill>
                    <a:schemeClr val="tx1"/>
                  </a:solidFill>
                  <a:latin typeface="+mn-lt"/>
                </a:defRPr>
              </a:lvl9pPr>
            </a:lstStyle>
            <a:p>
              <a:pPr marL="0" indent="0">
                <a:buNone/>
              </a:pPr>
              <a:r>
                <a:rPr lang="en-US" sz="1600" kern="0" dirty="0">
                  <a:latin typeface="Courier New" panose="02070309020205020404" pitchFamily="49" charset="0"/>
                  <a:cs typeface="Courier New" panose="02070309020205020404" pitchFamily="49" charset="0"/>
                </a:rPr>
                <a:t>text-indent: length| % | initial | inherited</a:t>
              </a:r>
            </a:p>
          </p:txBody>
        </p:sp>
        <p:sp>
          <p:nvSpPr>
            <p:cNvPr id="11" name="Rounded Rectangle 10">
              <a:hlinkClick r:id="rId3"/>
            </p:cNvPr>
            <p:cNvSpPr/>
            <p:nvPr/>
          </p:nvSpPr>
          <p:spPr>
            <a:xfrm>
              <a:off x="404838" y="3277352"/>
              <a:ext cx="3190376" cy="391945"/>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CSS Text Indent Properties</a:t>
              </a:r>
            </a:p>
          </p:txBody>
        </p:sp>
      </p:grpSp>
      <p:grpSp>
        <p:nvGrpSpPr>
          <p:cNvPr id="20" name="Group 19"/>
          <p:cNvGrpSpPr/>
          <p:nvPr/>
        </p:nvGrpSpPr>
        <p:grpSpPr>
          <a:xfrm>
            <a:off x="52671" y="3453911"/>
            <a:ext cx="8972796" cy="1006697"/>
            <a:chOff x="52671" y="3837679"/>
            <a:chExt cx="8972796" cy="1118552"/>
          </a:xfrm>
        </p:grpSpPr>
        <p:sp>
          <p:nvSpPr>
            <p:cNvPr id="10" name="Content Placeholder 2"/>
            <p:cNvSpPr txBox="1">
              <a:spLocks/>
            </p:cNvSpPr>
            <p:nvPr/>
          </p:nvSpPr>
          <p:spPr bwMode="auto">
            <a:xfrm>
              <a:off x="52671" y="3837679"/>
              <a:ext cx="8972796" cy="5819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002060"/>
                </a:buClr>
                <a:buFont typeface="Wingdings" pitchFamily="2" charset="2"/>
                <a:buChar char="§"/>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rgbClr val="002060"/>
                </a:buClr>
                <a:buFont typeface="Wingdings" pitchFamily="2" charset="2"/>
                <a:buChar char="§"/>
                <a:defRPr sz="2400" b="1">
                  <a:solidFill>
                    <a:schemeClr val="tx1"/>
                  </a:solidFill>
                  <a:latin typeface="+mn-lt"/>
                </a:defRPr>
              </a:lvl2pPr>
              <a:lvl3pPr marL="1143000" indent="-228600" algn="l" rtl="0" eaLnBrk="1" fontAlgn="base" hangingPunct="1">
                <a:spcBef>
                  <a:spcPct val="20000"/>
                </a:spcBef>
                <a:spcAft>
                  <a:spcPct val="0"/>
                </a:spcAft>
                <a:buClr>
                  <a:srgbClr val="002060"/>
                </a:buClr>
                <a:buFont typeface="Wingdings" pitchFamily="2" charset="2"/>
                <a:buChar char="§"/>
                <a:defRPr sz="2000" b="1">
                  <a:solidFill>
                    <a:schemeClr val="tx1"/>
                  </a:solidFill>
                  <a:latin typeface="+mn-lt"/>
                </a:defRPr>
              </a:lvl3pPr>
              <a:lvl4pPr marL="1600200" indent="-228600" algn="l" rtl="0" eaLnBrk="1" fontAlgn="base" hangingPunct="1">
                <a:spcBef>
                  <a:spcPct val="20000"/>
                </a:spcBef>
                <a:spcAft>
                  <a:spcPct val="0"/>
                </a:spcAft>
                <a:buClr>
                  <a:srgbClr val="002060"/>
                </a:buClr>
                <a:buFont typeface="Wingdings" pitchFamily="2" charset="2"/>
                <a:buChar char="§"/>
                <a:defRPr sz="1800" b="1">
                  <a:solidFill>
                    <a:schemeClr val="tx1"/>
                  </a:solidFill>
                  <a:latin typeface="+mn-lt"/>
                </a:defRPr>
              </a:lvl4pPr>
              <a:lvl5pPr marL="2057400" indent="-228600" algn="l" rtl="0" eaLnBrk="1" fontAlgn="base" hangingPunct="1">
                <a:spcBef>
                  <a:spcPct val="20000"/>
                </a:spcBef>
                <a:spcAft>
                  <a:spcPct val="0"/>
                </a:spcAft>
                <a:buClr>
                  <a:srgbClr val="002060"/>
                </a:buClr>
                <a:buFont typeface="Wingdings" pitchFamily="2" charset="2"/>
                <a:buChar char="§"/>
                <a:defRPr sz="1800" b="1">
                  <a:solidFill>
                    <a:schemeClr val="tx1"/>
                  </a:solidFill>
                  <a:latin typeface="+mn-lt"/>
                </a:defRPr>
              </a:lvl5pPr>
              <a:lvl6pPr marL="2514600" indent="-228600" algn="l" rtl="0" eaLnBrk="1" fontAlgn="base" hangingPunct="1">
                <a:spcBef>
                  <a:spcPct val="20000"/>
                </a:spcBef>
                <a:spcAft>
                  <a:spcPct val="0"/>
                </a:spcAft>
                <a:buClr>
                  <a:srgbClr val="8E3B81"/>
                </a:buClr>
                <a:buChar char="»"/>
                <a:defRPr sz="2000">
                  <a:solidFill>
                    <a:schemeClr val="tx1"/>
                  </a:solidFill>
                  <a:latin typeface="+mn-lt"/>
                </a:defRPr>
              </a:lvl6pPr>
              <a:lvl7pPr marL="2971800" indent="-228600" algn="l" rtl="0" eaLnBrk="1" fontAlgn="base" hangingPunct="1">
                <a:spcBef>
                  <a:spcPct val="20000"/>
                </a:spcBef>
                <a:spcAft>
                  <a:spcPct val="0"/>
                </a:spcAft>
                <a:buClr>
                  <a:srgbClr val="8E3B81"/>
                </a:buClr>
                <a:buChar char="»"/>
                <a:defRPr sz="2000">
                  <a:solidFill>
                    <a:schemeClr val="tx1"/>
                  </a:solidFill>
                  <a:latin typeface="+mn-lt"/>
                </a:defRPr>
              </a:lvl7pPr>
              <a:lvl8pPr marL="3429000" indent="-228600" algn="l" rtl="0" eaLnBrk="1" fontAlgn="base" hangingPunct="1">
                <a:spcBef>
                  <a:spcPct val="20000"/>
                </a:spcBef>
                <a:spcAft>
                  <a:spcPct val="0"/>
                </a:spcAft>
                <a:buClr>
                  <a:srgbClr val="8E3B81"/>
                </a:buClr>
                <a:buChar char="»"/>
                <a:defRPr sz="2000">
                  <a:solidFill>
                    <a:schemeClr val="tx1"/>
                  </a:solidFill>
                  <a:latin typeface="+mn-lt"/>
                </a:defRPr>
              </a:lvl8pPr>
              <a:lvl9pPr marL="3886200" indent="-228600" algn="l" rtl="0" eaLnBrk="1" fontAlgn="base" hangingPunct="1">
                <a:spcBef>
                  <a:spcPct val="20000"/>
                </a:spcBef>
                <a:spcAft>
                  <a:spcPct val="0"/>
                </a:spcAft>
                <a:buClr>
                  <a:srgbClr val="8E3B81"/>
                </a:buClr>
                <a:buChar char="»"/>
                <a:defRPr sz="2000">
                  <a:solidFill>
                    <a:schemeClr val="tx1"/>
                  </a:solidFill>
                  <a:latin typeface="+mn-lt"/>
                </a:defRPr>
              </a:lvl9pPr>
            </a:lstStyle>
            <a:p>
              <a:pPr marL="0" indent="0">
                <a:buNone/>
              </a:pPr>
              <a:r>
                <a:rPr lang="en-US" sz="1600" kern="0" dirty="0">
                  <a:latin typeface="Courier New" panose="02070309020205020404" pitchFamily="49" charset="0"/>
                  <a:cs typeface="Courier New" panose="02070309020205020404" pitchFamily="49" charset="0"/>
                </a:rPr>
                <a:t>vertical-align: length | % | baseline | sub | super | top | text-top | middle | bottom | text-bottom | initial | inherited</a:t>
              </a:r>
            </a:p>
          </p:txBody>
        </p:sp>
        <p:sp>
          <p:nvSpPr>
            <p:cNvPr id="13" name="Rounded Rectangle 12">
              <a:hlinkClick r:id="rId4"/>
            </p:cNvPr>
            <p:cNvSpPr/>
            <p:nvPr/>
          </p:nvSpPr>
          <p:spPr>
            <a:xfrm>
              <a:off x="404838" y="4564286"/>
              <a:ext cx="3657496" cy="391945"/>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CSS Vertical Align Properties</a:t>
              </a:r>
            </a:p>
          </p:txBody>
        </p:sp>
      </p:grpSp>
      <p:grpSp>
        <p:nvGrpSpPr>
          <p:cNvPr id="15" name="Group 14"/>
          <p:cNvGrpSpPr/>
          <p:nvPr/>
        </p:nvGrpSpPr>
        <p:grpSpPr>
          <a:xfrm>
            <a:off x="5067479" y="1988270"/>
            <a:ext cx="2503284" cy="2472338"/>
            <a:chOff x="5067479" y="2209189"/>
            <a:chExt cx="2503284" cy="2747042"/>
          </a:xfrm>
        </p:grpSpPr>
        <p:sp>
          <p:nvSpPr>
            <p:cNvPr id="7" name="Rounded Rectangle 6">
              <a:hlinkClick r:id="rId5"/>
            </p:cNvPr>
            <p:cNvSpPr/>
            <p:nvPr/>
          </p:nvSpPr>
          <p:spPr>
            <a:xfrm>
              <a:off x="5067480" y="2209189"/>
              <a:ext cx="2503283" cy="391945"/>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W3C Example</a:t>
              </a:r>
            </a:p>
          </p:txBody>
        </p:sp>
        <p:sp>
          <p:nvSpPr>
            <p:cNvPr id="12" name="Rounded Rectangle 11">
              <a:hlinkClick r:id="rId6"/>
            </p:cNvPr>
            <p:cNvSpPr/>
            <p:nvPr/>
          </p:nvSpPr>
          <p:spPr>
            <a:xfrm>
              <a:off x="5067479" y="3277351"/>
              <a:ext cx="2503283" cy="391945"/>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W3C Example</a:t>
              </a:r>
            </a:p>
          </p:txBody>
        </p:sp>
        <p:sp>
          <p:nvSpPr>
            <p:cNvPr id="14" name="Rounded Rectangle 13">
              <a:hlinkClick r:id="rId7"/>
            </p:cNvPr>
            <p:cNvSpPr/>
            <p:nvPr/>
          </p:nvSpPr>
          <p:spPr>
            <a:xfrm>
              <a:off x="5067480" y="4564286"/>
              <a:ext cx="2503283" cy="391945"/>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W3C Example</a:t>
              </a:r>
            </a:p>
          </p:txBody>
        </p:sp>
      </p:grpSp>
      <p:grpSp>
        <p:nvGrpSpPr>
          <p:cNvPr id="18" name="Group 17"/>
          <p:cNvGrpSpPr/>
          <p:nvPr/>
        </p:nvGrpSpPr>
        <p:grpSpPr>
          <a:xfrm>
            <a:off x="0" y="1514129"/>
            <a:ext cx="6858000" cy="826893"/>
            <a:chOff x="0" y="1682365"/>
            <a:chExt cx="6858000" cy="918770"/>
          </a:xfrm>
        </p:grpSpPr>
        <p:sp>
          <p:nvSpPr>
            <p:cNvPr id="8" name="Rounded Rectangle 7">
              <a:hlinkClick r:id="rId8"/>
            </p:cNvPr>
            <p:cNvSpPr/>
            <p:nvPr/>
          </p:nvSpPr>
          <p:spPr>
            <a:xfrm>
              <a:off x="404838" y="2209190"/>
              <a:ext cx="3190376" cy="391945"/>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CSS Text  Align Properties</a:t>
              </a:r>
            </a:p>
          </p:txBody>
        </p:sp>
        <p:sp>
          <p:nvSpPr>
            <p:cNvPr id="17" name="Rectangle 16"/>
            <p:cNvSpPr/>
            <p:nvPr/>
          </p:nvSpPr>
          <p:spPr>
            <a:xfrm>
              <a:off x="0" y="1682365"/>
              <a:ext cx="6858000" cy="376171"/>
            </a:xfrm>
            <a:prstGeom prst="rect">
              <a:avLst/>
            </a:prstGeom>
          </p:spPr>
          <p:txBody>
            <a:bodyPr wrap="square">
              <a:spAutoFit/>
            </a:bodyPr>
            <a:lstStyle/>
            <a:p>
              <a:pPr marL="0" indent="0">
                <a:buNone/>
              </a:pPr>
              <a:r>
                <a:rPr lang="en-US" sz="1600" b="1" dirty="0">
                  <a:latin typeface="Courier New" panose="02070309020205020404" pitchFamily="49" charset="0"/>
                  <a:cs typeface="Courier New" panose="02070309020205020404" pitchFamily="49" charset="0"/>
                </a:rPr>
                <a:t>text-align: center | right | left</a:t>
              </a:r>
            </a:p>
          </p:txBody>
        </p:sp>
      </p:grpSp>
    </p:spTree>
    <p:extLst>
      <p:ext uri="{BB962C8B-B14F-4D97-AF65-F5344CB8AC3E}">
        <p14:creationId xmlns:p14="http://schemas.microsoft.com/office/powerpoint/2010/main" val="3262321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8066"/>
            <a:ext cx="8229600" cy="646311"/>
          </a:xfrm>
        </p:spPr>
        <p:txBody>
          <a:bodyPr>
            <a:normAutofit fontScale="90000"/>
          </a:bodyPr>
          <a:lstStyle/>
          <a:p>
            <a:r>
              <a:rPr lang="en-US" dirty="0"/>
              <a:t>Decorating Text</a:t>
            </a:r>
          </a:p>
        </p:txBody>
      </p:sp>
      <p:sp>
        <p:nvSpPr>
          <p:cNvPr id="4" name="Date Placeholder 3"/>
          <p:cNvSpPr>
            <a:spLocks noGrp="1"/>
          </p:cNvSpPr>
          <p:nvPr>
            <p:ph type="dt" sz="half" idx="10"/>
          </p:nvPr>
        </p:nvSpPr>
        <p:spPr/>
        <p:txBody>
          <a:bodyPr/>
          <a:lstStyle/>
          <a:p>
            <a:fld id="{9E532C52-A7F9-4968-A53E-9C9F8157DD58}" type="datetime1">
              <a:rPr lang="en-US" smtClean="0"/>
              <a:t>1/14/2018</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52</a:t>
            </a:fld>
            <a:endParaRPr lang="en-US" dirty="0"/>
          </a:p>
        </p:txBody>
      </p:sp>
      <p:sp>
        <p:nvSpPr>
          <p:cNvPr id="9" name="Rounded Rectangle 8">
            <a:hlinkClick r:id="rId3"/>
          </p:cNvPr>
          <p:cNvSpPr/>
          <p:nvPr/>
        </p:nvSpPr>
        <p:spPr>
          <a:xfrm>
            <a:off x="790667" y="1700674"/>
            <a:ext cx="3359634" cy="352751"/>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Text-transform Properties</a:t>
            </a:r>
          </a:p>
        </p:txBody>
      </p:sp>
      <p:sp>
        <p:nvSpPr>
          <p:cNvPr id="13" name="Rectangle 12"/>
          <p:cNvSpPr/>
          <p:nvPr/>
        </p:nvSpPr>
        <p:spPr>
          <a:xfrm>
            <a:off x="1" y="1174377"/>
            <a:ext cx="9143999" cy="584775"/>
          </a:xfrm>
          <a:prstGeom prst="rect">
            <a:avLst/>
          </a:prstGeom>
        </p:spPr>
        <p:txBody>
          <a:bodyPr wrap="square">
            <a:spAutoFit/>
          </a:bodyPr>
          <a:lstStyle/>
          <a:p>
            <a:r>
              <a:rPr lang="en-US" sz="1600" b="1" dirty="0">
                <a:latin typeface="Courier New" panose="02070309020205020404" pitchFamily="49" charset="0"/>
                <a:cs typeface="Courier New" panose="02070309020205020404" pitchFamily="49" charset="0"/>
              </a:rPr>
              <a:t>text-transform: none | capitalize | uppercase | lowercase | initial | inherited;</a:t>
            </a:r>
          </a:p>
        </p:txBody>
      </p:sp>
      <p:sp>
        <p:nvSpPr>
          <p:cNvPr id="8" name="Rounded Rectangle 7">
            <a:hlinkClick r:id="rId4"/>
          </p:cNvPr>
          <p:cNvSpPr/>
          <p:nvPr/>
        </p:nvSpPr>
        <p:spPr>
          <a:xfrm>
            <a:off x="790667" y="2829418"/>
            <a:ext cx="3359634" cy="352751"/>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Text-decoration Properties</a:t>
            </a:r>
          </a:p>
        </p:txBody>
      </p:sp>
      <p:sp>
        <p:nvSpPr>
          <p:cNvPr id="14" name="Rectangle 13"/>
          <p:cNvSpPr/>
          <p:nvPr/>
        </p:nvSpPr>
        <p:spPr>
          <a:xfrm>
            <a:off x="0" y="2222324"/>
            <a:ext cx="9144000" cy="584775"/>
          </a:xfrm>
          <a:prstGeom prst="rect">
            <a:avLst/>
          </a:prstGeom>
        </p:spPr>
        <p:txBody>
          <a:bodyPr wrap="square">
            <a:spAutoFit/>
          </a:bodyPr>
          <a:lstStyle/>
          <a:p>
            <a:r>
              <a:rPr lang="en-US" sz="1600" b="1" dirty="0">
                <a:latin typeface="Courier New" panose="02070309020205020404" pitchFamily="49" charset="0"/>
                <a:cs typeface="Courier New" panose="02070309020205020404" pitchFamily="49" charset="0"/>
              </a:rPr>
              <a:t>text-decoration: none | underline | </a:t>
            </a:r>
            <a:r>
              <a:rPr lang="en-US" sz="1600" b="1" dirty="0" err="1">
                <a:latin typeface="Courier New" panose="02070309020205020404" pitchFamily="49" charset="0"/>
                <a:cs typeface="Courier New" panose="02070309020205020404" pitchFamily="49" charset="0"/>
              </a:rPr>
              <a:t>overline</a:t>
            </a:r>
            <a:r>
              <a:rPr lang="en-US" sz="1600" b="1" dirty="0">
                <a:latin typeface="Courier New" panose="02070309020205020404" pitchFamily="49" charset="0"/>
                <a:cs typeface="Courier New" panose="02070309020205020404" pitchFamily="49" charset="0"/>
              </a:rPr>
              <a:t> | line-through | initial | inherited;</a:t>
            </a:r>
          </a:p>
        </p:txBody>
      </p:sp>
      <p:sp>
        <p:nvSpPr>
          <p:cNvPr id="10" name="Rounded Rectangle 9">
            <a:hlinkClick r:id="rId5"/>
          </p:cNvPr>
          <p:cNvSpPr/>
          <p:nvPr/>
        </p:nvSpPr>
        <p:spPr>
          <a:xfrm>
            <a:off x="790667" y="4119139"/>
            <a:ext cx="3359634" cy="352751"/>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Text-Shadow Properties</a:t>
            </a:r>
          </a:p>
        </p:txBody>
      </p:sp>
      <p:sp>
        <p:nvSpPr>
          <p:cNvPr id="15" name="Rectangle 14"/>
          <p:cNvSpPr/>
          <p:nvPr/>
        </p:nvSpPr>
        <p:spPr>
          <a:xfrm>
            <a:off x="0" y="3401873"/>
            <a:ext cx="9144000" cy="646331"/>
          </a:xfrm>
          <a:prstGeom prst="rect">
            <a:avLst/>
          </a:prstGeom>
        </p:spPr>
        <p:txBody>
          <a:bodyPr wrap="square">
            <a:spAutoFit/>
          </a:bodyPr>
          <a:lstStyle/>
          <a:p>
            <a:r>
              <a:rPr lang="en-US" b="1" dirty="0">
                <a:latin typeface="Courier New" panose="02070309020205020404" pitchFamily="49" charset="0"/>
                <a:cs typeface="Courier New" panose="02070309020205020404" pitchFamily="49" charset="0"/>
              </a:rPr>
              <a:t>text-shadow: h-shadow | v-shadow | blur | color | none | initial | inherited;</a:t>
            </a:r>
          </a:p>
        </p:txBody>
      </p:sp>
      <p:grpSp>
        <p:nvGrpSpPr>
          <p:cNvPr id="3" name="Group 2"/>
          <p:cNvGrpSpPr/>
          <p:nvPr/>
        </p:nvGrpSpPr>
        <p:grpSpPr>
          <a:xfrm>
            <a:off x="5270545" y="1700674"/>
            <a:ext cx="2503283" cy="2771215"/>
            <a:chOff x="5270544" y="1889638"/>
            <a:chExt cx="2503283" cy="3079128"/>
          </a:xfrm>
        </p:grpSpPr>
        <p:sp>
          <p:nvSpPr>
            <p:cNvPr id="7" name="Rounded Rectangle 6">
              <a:hlinkClick r:id="rId6"/>
            </p:cNvPr>
            <p:cNvSpPr/>
            <p:nvPr/>
          </p:nvSpPr>
          <p:spPr>
            <a:xfrm>
              <a:off x="5270544" y="1889638"/>
              <a:ext cx="2503283" cy="391945"/>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W3C Example</a:t>
              </a:r>
            </a:p>
          </p:txBody>
        </p:sp>
        <p:sp>
          <p:nvSpPr>
            <p:cNvPr id="19" name="Rounded Rectangle 18">
              <a:hlinkClick r:id="rId7"/>
            </p:cNvPr>
            <p:cNvSpPr/>
            <p:nvPr/>
          </p:nvSpPr>
          <p:spPr>
            <a:xfrm>
              <a:off x="5270544" y="3143797"/>
              <a:ext cx="2503283" cy="391945"/>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W3C Example</a:t>
              </a:r>
            </a:p>
          </p:txBody>
        </p:sp>
        <p:sp>
          <p:nvSpPr>
            <p:cNvPr id="20" name="Rounded Rectangle 19">
              <a:hlinkClick r:id="rId8"/>
            </p:cNvPr>
            <p:cNvSpPr/>
            <p:nvPr/>
          </p:nvSpPr>
          <p:spPr>
            <a:xfrm>
              <a:off x="5270544" y="4576821"/>
              <a:ext cx="2503283" cy="391945"/>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W3C Example</a:t>
              </a:r>
            </a:p>
          </p:txBody>
        </p:sp>
      </p:grpSp>
    </p:spTree>
    <p:extLst>
      <p:ext uri="{BB962C8B-B14F-4D97-AF65-F5344CB8AC3E}">
        <p14:creationId xmlns:p14="http://schemas.microsoft.com/office/powerpoint/2010/main" val="3924824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p:bldP spid="8" grpId="0" animBg="1"/>
      <p:bldP spid="14" grpId="0"/>
      <p:bldP spid="10" grpId="0" animBg="1"/>
      <p:bldP spid="1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Image Floating</a:t>
            </a:r>
          </a:p>
        </p:txBody>
      </p:sp>
      <p:sp>
        <p:nvSpPr>
          <p:cNvPr id="3" name="Content Placeholder 2"/>
          <p:cNvSpPr>
            <a:spLocks noGrp="1"/>
          </p:cNvSpPr>
          <p:nvPr>
            <p:ph idx="1"/>
          </p:nvPr>
        </p:nvSpPr>
        <p:spPr/>
        <p:txBody>
          <a:bodyPr/>
          <a:lstStyle/>
          <a:p>
            <a:r>
              <a:rPr lang="en-US" sz="1600" dirty="0">
                <a:latin typeface="Courier New" panose="02070309020205020404" pitchFamily="49" charset="0"/>
                <a:cs typeface="Courier New" panose="02070309020205020404" pitchFamily="49" charset="0"/>
              </a:rPr>
              <a:t>float: none | left | right | initial | inherited;</a:t>
            </a:r>
          </a:p>
        </p:txBody>
      </p:sp>
      <p:sp>
        <p:nvSpPr>
          <p:cNvPr id="4" name="Date Placeholder 3"/>
          <p:cNvSpPr>
            <a:spLocks noGrp="1"/>
          </p:cNvSpPr>
          <p:nvPr>
            <p:ph type="dt" sz="half" idx="10"/>
          </p:nvPr>
        </p:nvSpPr>
        <p:spPr/>
        <p:txBody>
          <a:bodyPr/>
          <a:lstStyle/>
          <a:p>
            <a:fld id="{23B84EAD-624B-4984-889D-6EF4B2D3870E}" type="datetime1">
              <a:rPr lang="en-US" smtClean="0"/>
              <a:t>1/14/2018</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53</a:t>
            </a:fld>
            <a:endParaRPr lang="en-US" dirty="0"/>
          </a:p>
        </p:txBody>
      </p:sp>
      <p:sp>
        <p:nvSpPr>
          <p:cNvPr id="7" name="Rounded Rectangle 6">
            <a:hlinkClick r:id="rId3"/>
          </p:cNvPr>
          <p:cNvSpPr/>
          <p:nvPr/>
        </p:nvSpPr>
        <p:spPr>
          <a:xfrm>
            <a:off x="5614380" y="1876093"/>
            <a:ext cx="2503283" cy="352751"/>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W3C Example</a:t>
            </a:r>
          </a:p>
        </p:txBody>
      </p:sp>
      <p:sp>
        <p:nvSpPr>
          <p:cNvPr id="8" name="Rounded Rectangle 7">
            <a:hlinkClick r:id="rId4"/>
          </p:cNvPr>
          <p:cNvSpPr/>
          <p:nvPr/>
        </p:nvSpPr>
        <p:spPr>
          <a:xfrm>
            <a:off x="999214" y="1912428"/>
            <a:ext cx="3359634" cy="352751"/>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Image Floating Properties</a:t>
            </a:r>
          </a:p>
        </p:txBody>
      </p:sp>
    </p:spTree>
    <p:extLst>
      <p:ext uri="{BB962C8B-B14F-4D97-AF65-F5344CB8AC3E}">
        <p14:creationId xmlns:p14="http://schemas.microsoft.com/office/powerpoint/2010/main" val="2781249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Exercise 2</a:t>
            </a:r>
          </a:p>
        </p:txBody>
      </p:sp>
      <p:sp>
        <p:nvSpPr>
          <p:cNvPr id="3" name="Content Placeholder 2"/>
          <p:cNvSpPr>
            <a:spLocks noGrp="1"/>
          </p:cNvSpPr>
          <p:nvPr>
            <p:ph idx="1"/>
          </p:nvPr>
        </p:nvSpPr>
        <p:spPr/>
        <p:txBody>
          <a:bodyPr/>
          <a:lstStyle/>
          <a:p>
            <a:pPr marL="514350" indent="-514350">
              <a:buFont typeface="+mj-lt"/>
              <a:buAutoNum type="arabicPeriod"/>
            </a:pPr>
            <a:r>
              <a:rPr lang="en-US" dirty="0"/>
              <a:t>Complete Exercise 4-1, page 164</a:t>
            </a:r>
          </a:p>
          <a:p>
            <a:pPr marL="514350" indent="-514350">
              <a:buFont typeface="+mj-lt"/>
              <a:buAutoNum type="arabicPeriod"/>
            </a:pPr>
            <a:r>
              <a:rPr lang="en-US"/>
              <a:t>The basic.html file listed in Exercise 4-1 is located in the templates folder on your developmental site.</a:t>
            </a:r>
            <a:endParaRPr lang="en-US" dirty="0"/>
          </a:p>
          <a:p>
            <a:pPr marL="514350" indent="-514350">
              <a:buFont typeface="+mj-lt"/>
              <a:buAutoNum type="arabicPeriod"/>
            </a:pPr>
            <a:r>
              <a:rPr lang="en-US" dirty="0"/>
              <a:t>Students will upload test files to live site.</a:t>
            </a:r>
          </a:p>
          <a:p>
            <a:pPr marL="514350" indent="-514350">
              <a:buFont typeface="+mj-lt"/>
              <a:buAutoNum type="arabicPeriod"/>
            </a:pPr>
            <a:r>
              <a:rPr lang="en-US" dirty="0"/>
              <a:t>Students will preview in browser test files.</a:t>
            </a:r>
          </a:p>
          <a:p>
            <a:pPr marL="514350" indent="-514350">
              <a:buFont typeface="+mj-lt"/>
              <a:buAutoNum type="arabicPeriod"/>
            </a:pPr>
            <a:r>
              <a:rPr lang="en-US" dirty="0"/>
              <a:t>Download link for files for Exercise 4-1 on website</a:t>
            </a:r>
          </a:p>
        </p:txBody>
      </p:sp>
      <p:sp>
        <p:nvSpPr>
          <p:cNvPr id="4" name="Date Placeholder 3"/>
          <p:cNvSpPr>
            <a:spLocks noGrp="1"/>
          </p:cNvSpPr>
          <p:nvPr>
            <p:ph type="dt" sz="half" idx="10"/>
          </p:nvPr>
        </p:nvSpPr>
        <p:spPr/>
        <p:txBody>
          <a:bodyPr/>
          <a:lstStyle/>
          <a:p>
            <a:fld id="{9BBD52FF-E62A-4D9F-941C-1A0EEC48B00F}" type="datetime1">
              <a:rPr lang="en-US" smtClean="0"/>
              <a:t>1/14/2018</a:t>
            </a:fld>
            <a:endParaRPr lang="en-US" dirty="0"/>
          </a:p>
        </p:txBody>
      </p:sp>
      <p:sp>
        <p:nvSpPr>
          <p:cNvPr id="6" name="Footer Placeholder 5"/>
          <p:cNvSpPr>
            <a:spLocks noGrp="1"/>
          </p:cNvSpPr>
          <p:nvPr>
            <p:ph type="ftr" sz="quarter" idx="11"/>
          </p:nvPr>
        </p:nvSpPr>
        <p:spPr>
          <a:prstGeom prst="rect">
            <a:avLst/>
          </a:prstGeom>
        </p:spPr>
        <p:txBody>
          <a:bodyPr/>
          <a:lstStyle/>
          <a:p>
            <a:r>
              <a:rPr lang="en-US"/>
              <a:t>Copyright © 2007 - 2018 Carl M. Burnett</a:t>
            </a:r>
            <a:endParaRPr lang="en-US" dirty="0"/>
          </a:p>
        </p:txBody>
      </p:sp>
      <p:sp>
        <p:nvSpPr>
          <p:cNvPr id="5" name="Slide Number Placeholder 4"/>
          <p:cNvSpPr>
            <a:spLocks noGrp="1"/>
          </p:cNvSpPr>
          <p:nvPr>
            <p:ph type="sldNum" sz="quarter" idx="12"/>
          </p:nvPr>
        </p:nvSpPr>
        <p:spPr>
          <a:prstGeom prst="rect">
            <a:avLst/>
          </a:prstGeom>
        </p:spPr>
        <p:txBody>
          <a:bodyPr/>
          <a:lstStyle/>
          <a:p>
            <a:pPr>
              <a:defRPr/>
            </a:pPr>
            <a:fld id="{BDC207AC-44E2-4E0C-A861-3776DCCCA189}" type="slidenum">
              <a:rPr lang="en-US" smtClean="0"/>
              <a:pPr>
                <a:defRPr/>
              </a:pPr>
              <a:t>54</a:t>
            </a:fld>
            <a:endParaRPr lang="en-US" dirty="0"/>
          </a:p>
        </p:txBody>
      </p:sp>
    </p:spTree>
    <p:extLst>
      <p:ext uri="{BB962C8B-B14F-4D97-AF65-F5344CB8AC3E}">
        <p14:creationId xmlns:p14="http://schemas.microsoft.com/office/powerpoint/2010/main" val="330171276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963D6-F8E8-4965-A0A9-AF4950223778}"/>
              </a:ext>
            </a:extLst>
          </p:cNvPr>
          <p:cNvSpPr>
            <a:spLocks noGrp="1"/>
          </p:cNvSpPr>
          <p:nvPr>
            <p:ph type="title"/>
          </p:nvPr>
        </p:nvSpPr>
        <p:spPr/>
        <p:txBody>
          <a:bodyPr/>
          <a:lstStyle/>
          <a:p>
            <a:r>
              <a:rPr lang="en-US" dirty="0"/>
              <a:t>Class Review</a:t>
            </a:r>
          </a:p>
        </p:txBody>
      </p:sp>
      <p:sp>
        <p:nvSpPr>
          <p:cNvPr id="3" name="Content Placeholder 2">
            <a:extLst>
              <a:ext uri="{FF2B5EF4-FFF2-40B4-BE49-F238E27FC236}">
                <a16:creationId xmlns:a16="http://schemas.microsoft.com/office/drawing/2014/main" id="{08385817-5DDF-4C0D-9F9B-06F631CFABB0}"/>
              </a:ext>
            </a:extLst>
          </p:cNvPr>
          <p:cNvSpPr>
            <a:spLocks noGrp="1"/>
          </p:cNvSpPr>
          <p:nvPr>
            <p:ph idx="1"/>
          </p:nvPr>
        </p:nvSpPr>
        <p:spPr/>
        <p:txBody>
          <a:bodyPr/>
          <a:lstStyle/>
          <a:p>
            <a:r>
              <a:rPr lang="en-US" sz="2800" dirty="0"/>
              <a:t>How to Code, Test and Validate a Web Page</a:t>
            </a:r>
          </a:p>
          <a:p>
            <a:r>
              <a:rPr lang="en-US" sz="2800" dirty="0"/>
              <a:t>How to Use HTML to Structure a Web Page</a:t>
            </a:r>
          </a:p>
          <a:p>
            <a:r>
              <a:rPr lang="en-US" sz="2800" dirty="0"/>
              <a:t>How to use CSS to Format the Elements of a Web Page</a:t>
            </a:r>
          </a:p>
          <a:p>
            <a:endParaRPr lang="en-US" dirty="0"/>
          </a:p>
        </p:txBody>
      </p:sp>
      <p:sp>
        <p:nvSpPr>
          <p:cNvPr id="4" name="Date Placeholder 3">
            <a:extLst>
              <a:ext uri="{FF2B5EF4-FFF2-40B4-BE49-F238E27FC236}">
                <a16:creationId xmlns:a16="http://schemas.microsoft.com/office/drawing/2014/main" id="{6D6D3DDA-B3E5-40F1-BCF7-444B5948AD20}"/>
              </a:ext>
            </a:extLst>
          </p:cNvPr>
          <p:cNvSpPr>
            <a:spLocks noGrp="1"/>
          </p:cNvSpPr>
          <p:nvPr>
            <p:ph type="dt" sz="half" idx="10"/>
          </p:nvPr>
        </p:nvSpPr>
        <p:spPr/>
        <p:txBody>
          <a:bodyPr/>
          <a:lstStyle/>
          <a:p>
            <a:fld id="{8781AE98-4B97-4835-A804-257087CC98F7}" type="datetime1">
              <a:rPr lang="en-US" smtClean="0"/>
              <a:t>1/14/2018</a:t>
            </a:fld>
            <a:endParaRPr lang="en-US"/>
          </a:p>
        </p:txBody>
      </p:sp>
      <p:sp>
        <p:nvSpPr>
          <p:cNvPr id="5" name="Footer Placeholder 4">
            <a:extLst>
              <a:ext uri="{FF2B5EF4-FFF2-40B4-BE49-F238E27FC236}">
                <a16:creationId xmlns:a16="http://schemas.microsoft.com/office/drawing/2014/main" id="{477D4D02-FD0B-4F22-B2F3-46A565AEA464}"/>
              </a:ext>
            </a:extLst>
          </p:cNvPr>
          <p:cNvSpPr>
            <a:spLocks noGrp="1"/>
          </p:cNvSpPr>
          <p:nvPr>
            <p:ph type="ftr" sz="quarter" idx="11"/>
          </p:nvPr>
        </p:nvSpPr>
        <p:spPr/>
        <p:txBody>
          <a:bodyPr/>
          <a:lstStyle/>
          <a:p>
            <a:r>
              <a:rPr lang="en-US"/>
              <a:t>Copyright © 2007 - 2018 Carl M. Burnett</a:t>
            </a:r>
          </a:p>
        </p:txBody>
      </p:sp>
      <p:sp>
        <p:nvSpPr>
          <p:cNvPr id="6" name="Slide Number Placeholder 5">
            <a:extLst>
              <a:ext uri="{FF2B5EF4-FFF2-40B4-BE49-F238E27FC236}">
                <a16:creationId xmlns:a16="http://schemas.microsoft.com/office/drawing/2014/main" id="{405F65F3-782A-4843-BE07-9DBBC857F7F3}"/>
              </a:ext>
            </a:extLst>
          </p:cNvPr>
          <p:cNvSpPr>
            <a:spLocks noGrp="1"/>
          </p:cNvSpPr>
          <p:nvPr>
            <p:ph type="sldNum" sz="quarter" idx="12"/>
          </p:nvPr>
        </p:nvSpPr>
        <p:spPr/>
        <p:txBody>
          <a:bodyPr/>
          <a:lstStyle/>
          <a:p>
            <a:fld id="{3D46CBA2-ECE5-4BE9-B546-6761E0E67089}" type="slidenum">
              <a:rPr lang="en-US" smtClean="0"/>
              <a:t>55</a:t>
            </a:fld>
            <a:endParaRPr lang="en-US"/>
          </a:p>
        </p:txBody>
      </p:sp>
    </p:spTree>
    <p:extLst>
      <p:ext uri="{BB962C8B-B14F-4D97-AF65-F5344CB8AC3E}">
        <p14:creationId xmlns:p14="http://schemas.microsoft.com/office/powerpoint/2010/main" val="746773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85750"/>
            <a:ext cx="8229600" cy="914400"/>
          </a:xfrm>
        </p:spPr>
        <p:txBody>
          <a:bodyPr>
            <a:normAutofit/>
          </a:bodyPr>
          <a:lstStyle/>
          <a:p>
            <a:r>
              <a:rPr lang="en-US" dirty="0"/>
              <a:t>A HTML5 Document</a:t>
            </a:r>
          </a:p>
        </p:txBody>
      </p:sp>
      <p:sp>
        <p:nvSpPr>
          <p:cNvPr id="3" name="TextBox 2"/>
          <p:cNvSpPr txBox="1"/>
          <p:nvPr/>
        </p:nvSpPr>
        <p:spPr>
          <a:xfrm>
            <a:off x="550708" y="1258346"/>
            <a:ext cx="6306535" cy="3323987"/>
          </a:xfrm>
          <a:prstGeom prst="rect">
            <a:avLst/>
          </a:prstGeom>
          <a:noFill/>
        </p:spPr>
        <p:txBody>
          <a:bodyPr wrap="none" rtlCol="0">
            <a:spAutoFit/>
          </a:bodyPr>
          <a:lstStyle/>
          <a:p>
            <a:r>
              <a:rPr lang="en-US" sz="1400" b="1" dirty="0">
                <a:latin typeface="Courier New" panose="02070309020205020404" pitchFamily="49" charset="0"/>
                <a:cs typeface="Courier New" panose="02070309020205020404" pitchFamily="49" charset="0"/>
              </a:rPr>
              <a:t>&lt;!DOCTYPE html&gt;</a:t>
            </a:r>
          </a:p>
          <a:p>
            <a:r>
              <a:rPr lang="en-US" sz="1400" b="1" dirty="0">
                <a:latin typeface="Courier New" panose="02070309020205020404" pitchFamily="49" charset="0"/>
                <a:cs typeface="Courier New" panose="02070309020205020404" pitchFamily="49" charset="0"/>
              </a:rPr>
              <a:t>&lt;html </a:t>
            </a:r>
            <a:r>
              <a:rPr lang="en-US" sz="1400" b="1" dirty="0" err="1">
                <a:latin typeface="Courier New" panose="02070309020205020404" pitchFamily="49" charset="0"/>
                <a:cs typeface="Courier New" panose="02070309020205020404" pitchFamily="49" charset="0"/>
              </a:rPr>
              <a:t>lang</a:t>
            </a:r>
            <a:r>
              <a:rPr lang="en-US" sz="1400" b="1" dirty="0">
                <a:latin typeface="Courier New" panose="02070309020205020404" pitchFamily="49" charset="0"/>
                <a:cs typeface="Courier New" panose="02070309020205020404" pitchFamily="49" charset="0"/>
              </a:rPr>
              <a:t>="en"&gt;</a:t>
            </a:r>
          </a:p>
          <a:p>
            <a:r>
              <a:rPr lang="en-US" sz="1400" b="1" dirty="0">
                <a:latin typeface="Courier New" panose="02070309020205020404" pitchFamily="49" charset="0"/>
                <a:cs typeface="Courier New" panose="02070309020205020404" pitchFamily="49" charset="0"/>
              </a:rPr>
              <a:t>    &lt;head&gt;</a:t>
            </a:r>
          </a:p>
          <a:p>
            <a:r>
              <a:rPr lang="en-US" sz="1400" b="1" dirty="0">
                <a:latin typeface="Courier New" panose="02070309020205020404" pitchFamily="49" charset="0"/>
                <a:cs typeface="Courier New" panose="02070309020205020404" pitchFamily="49" charset="0"/>
              </a:rPr>
              <a:t>        &lt;meta charset="utf-8"&gt;</a:t>
            </a:r>
          </a:p>
          <a:p>
            <a:r>
              <a:rPr lang="en-US" sz="1400" b="1" dirty="0">
                <a:latin typeface="Courier New" panose="02070309020205020404" pitchFamily="49" charset="0"/>
                <a:cs typeface="Courier New" panose="02070309020205020404" pitchFamily="49" charset="0"/>
              </a:rPr>
              <a:t>        &lt;title&gt;San Joaquin Valley Town Hall&lt;/title&gt;</a:t>
            </a:r>
          </a:p>
          <a:p>
            <a:r>
              <a:rPr lang="en-US" sz="1400" b="1" dirty="0">
                <a:latin typeface="Courier New" panose="02070309020205020404" pitchFamily="49" charset="0"/>
                <a:cs typeface="Courier New" panose="02070309020205020404" pitchFamily="49" charset="0"/>
              </a:rPr>
              <a:t>    &lt;/head&gt;</a:t>
            </a:r>
          </a:p>
          <a:p>
            <a:r>
              <a:rPr lang="en-US" sz="1400" b="1" dirty="0">
                <a:latin typeface="Courier New" panose="02070309020205020404" pitchFamily="49" charset="0"/>
                <a:cs typeface="Courier New" panose="02070309020205020404" pitchFamily="49" charset="0"/>
              </a:rPr>
              <a:t>    &lt;body&gt;</a:t>
            </a:r>
          </a:p>
          <a:p>
            <a:r>
              <a:rPr lang="en-US" sz="1400" b="1" dirty="0">
                <a:latin typeface="Courier New" panose="02070309020205020404" pitchFamily="49" charset="0"/>
                <a:cs typeface="Courier New" panose="02070309020205020404" pitchFamily="49" charset="0"/>
              </a:rPr>
              <a:t>        &lt;h1&gt;San Joaquin Valley Town Hall&lt;/h1&gt;</a:t>
            </a:r>
          </a:p>
          <a:p>
            <a:r>
              <a:rPr lang="en-US" sz="1400" b="1" dirty="0">
                <a:latin typeface="Courier New" panose="02070309020205020404" pitchFamily="49" charset="0"/>
                <a:cs typeface="Courier New" panose="02070309020205020404" pitchFamily="49" charset="0"/>
              </a:rPr>
              <a:t>        &lt;p&gt;Welcome to San Joaquin Valley Town Hall.&lt;/p&gt;</a:t>
            </a:r>
          </a:p>
          <a:p>
            <a:r>
              <a:rPr lang="en-US" sz="1400" b="1" dirty="0">
                <a:latin typeface="Courier New" panose="02070309020205020404" pitchFamily="49" charset="0"/>
                <a:cs typeface="Courier New" panose="02070309020205020404" pitchFamily="49" charset="0"/>
              </a:rPr>
              <a:t>        &lt;p&gt;We have some amazing speakers in store for you</a:t>
            </a:r>
          </a:p>
          <a:p>
            <a:r>
              <a:rPr lang="en-US" sz="1400" b="1" dirty="0">
                <a:latin typeface="Courier New" panose="02070309020205020404" pitchFamily="49" charset="0"/>
                <a:cs typeface="Courier New" panose="02070309020205020404" pitchFamily="49" charset="0"/>
              </a:rPr>
              <a:t>           this season!&lt;/p&gt;</a:t>
            </a:r>
          </a:p>
          <a:p>
            <a:r>
              <a:rPr lang="en-US" sz="1400" b="1" dirty="0">
                <a:latin typeface="Courier New" panose="02070309020205020404" pitchFamily="49" charset="0"/>
                <a:cs typeface="Courier New" panose="02070309020205020404" pitchFamily="49" charset="0"/>
              </a:rPr>
              <a:t>        &lt;p&gt;&lt;a </a:t>
            </a:r>
            <a:r>
              <a:rPr lang="en-US" sz="1400" b="1" dirty="0" err="1">
                <a:latin typeface="Courier New" panose="02070309020205020404" pitchFamily="49" charset="0"/>
                <a:cs typeface="Courier New" panose="02070309020205020404" pitchFamily="49" charset="0"/>
              </a:rPr>
              <a:t>href</a:t>
            </a:r>
            <a:r>
              <a:rPr lang="en-US" sz="1400" b="1" dirty="0">
                <a:latin typeface="Courier New" panose="02070309020205020404" pitchFamily="49" charset="0"/>
                <a:cs typeface="Courier New" panose="02070309020205020404" pitchFamily="49" charset="0"/>
              </a:rPr>
              <a:t>="speakers.html"&gt;Speaker</a:t>
            </a:r>
          </a:p>
          <a:p>
            <a:r>
              <a:rPr lang="en-US" sz="1400" b="1" dirty="0">
                <a:latin typeface="Courier New" panose="02070309020205020404" pitchFamily="49" charset="0"/>
                <a:cs typeface="Courier New" panose="02070309020205020404" pitchFamily="49" charset="0"/>
              </a:rPr>
              <a:t>           information&lt;/a&gt;&lt;/p&gt;</a:t>
            </a:r>
          </a:p>
          <a:p>
            <a:r>
              <a:rPr lang="en-US" sz="1400" b="1" dirty="0">
                <a:latin typeface="Courier New" panose="02070309020205020404" pitchFamily="49" charset="0"/>
                <a:cs typeface="Courier New" panose="02070309020205020404" pitchFamily="49" charset="0"/>
              </a:rPr>
              <a:t>    &lt;/body&gt;</a:t>
            </a:r>
          </a:p>
          <a:p>
            <a:r>
              <a:rPr lang="en-US" sz="1400" b="1" dirty="0">
                <a:latin typeface="Courier New" panose="02070309020205020404" pitchFamily="49" charset="0"/>
                <a:cs typeface="Courier New" panose="02070309020205020404" pitchFamily="49" charset="0"/>
              </a:rPr>
              <a:t>&lt;/html&gt;</a:t>
            </a:r>
          </a:p>
        </p:txBody>
      </p:sp>
      <p:sp>
        <p:nvSpPr>
          <p:cNvPr id="5" name="Rounded Rectangle 4">
            <a:hlinkClick r:id="rId4"/>
          </p:cNvPr>
          <p:cNvSpPr/>
          <p:nvPr/>
        </p:nvSpPr>
        <p:spPr>
          <a:xfrm>
            <a:off x="6690511" y="4202931"/>
            <a:ext cx="2263366" cy="461059"/>
          </a:xfrm>
          <a:prstGeom prst="roundRect">
            <a:avLst/>
          </a:prstGeom>
          <a:solidFill>
            <a:srgbClr val="00B0F0"/>
          </a:solidFill>
          <a:ln>
            <a:solidFill>
              <a:srgbClr val="002060"/>
            </a:solidFill>
          </a:ln>
          <a:effectLst>
            <a:outerShdw blurRad="50800" dist="889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effectLst>
                  <a:outerShdw blurRad="38100" dist="38100" dir="2700000" algn="tl">
                    <a:srgbClr val="000000">
                      <a:alpha val="43137"/>
                    </a:srgbClr>
                  </a:outerShdw>
                </a:effectLst>
                <a:latin typeface="+mj-lt"/>
              </a:rPr>
              <a:t>W3C Exercise </a:t>
            </a:r>
          </a:p>
        </p:txBody>
      </p:sp>
      <p:sp>
        <p:nvSpPr>
          <p:cNvPr id="6" name="Date Placeholder 5"/>
          <p:cNvSpPr>
            <a:spLocks noGrp="1"/>
          </p:cNvSpPr>
          <p:nvPr>
            <p:ph type="dt" sz="half" idx="10"/>
          </p:nvPr>
        </p:nvSpPr>
        <p:spPr/>
        <p:txBody>
          <a:bodyPr/>
          <a:lstStyle/>
          <a:p>
            <a:fld id="{70A4F733-F3A2-434D-88A4-3F30AF84ED67}" type="datetime1">
              <a:rPr lang="en-US" smtClean="0"/>
              <a:t>1/14/2018</a:t>
            </a:fld>
            <a:endParaRPr lang="en-US"/>
          </a:p>
        </p:txBody>
      </p:sp>
      <p:sp>
        <p:nvSpPr>
          <p:cNvPr id="7" name="Footer Placeholder 6"/>
          <p:cNvSpPr>
            <a:spLocks noGrp="1"/>
          </p:cNvSpPr>
          <p:nvPr>
            <p:ph type="ftr" sz="quarter" idx="11"/>
          </p:nvPr>
        </p:nvSpPr>
        <p:spPr/>
        <p:txBody>
          <a:bodyPr/>
          <a:lstStyle/>
          <a:p>
            <a:r>
              <a:rPr lang="en-US"/>
              <a:t>Copyright © 2007 - 2018 Carl M. Burnett</a:t>
            </a:r>
          </a:p>
        </p:txBody>
      </p:sp>
      <p:sp>
        <p:nvSpPr>
          <p:cNvPr id="8" name="Slide Number Placeholder 7"/>
          <p:cNvSpPr>
            <a:spLocks noGrp="1"/>
          </p:cNvSpPr>
          <p:nvPr>
            <p:ph type="sldNum" sz="quarter" idx="12"/>
          </p:nvPr>
        </p:nvSpPr>
        <p:spPr/>
        <p:txBody>
          <a:bodyPr/>
          <a:lstStyle/>
          <a:p>
            <a:fld id="{3D46CBA2-ECE5-4BE9-B546-6761E0E67089}" type="slidenum">
              <a:rPr lang="en-US" smtClean="0"/>
              <a:t>6</a:t>
            </a:fld>
            <a:endParaRPr lang="en-US"/>
          </a:p>
        </p:txBody>
      </p:sp>
    </p:spTree>
    <p:custDataLst>
      <p:tags r:id="rId1"/>
    </p:custDataLst>
    <p:extLst>
      <p:ext uri="{BB962C8B-B14F-4D97-AF65-F5344CB8AC3E}">
        <p14:creationId xmlns:p14="http://schemas.microsoft.com/office/powerpoint/2010/main" val="33452892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p:nvPr/>
        </p:nvGrpSpPr>
        <p:grpSpPr>
          <a:xfrm>
            <a:off x="228600" y="1809750"/>
            <a:ext cx="8534400" cy="1271469"/>
            <a:chOff x="0" y="2518677"/>
            <a:chExt cx="8763000" cy="1695291"/>
          </a:xfrm>
        </p:grpSpPr>
        <p:sp>
          <p:nvSpPr>
            <p:cNvPr id="8" name="Title 1"/>
            <p:cNvSpPr txBox="1">
              <a:spLocks/>
            </p:cNvSpPr>
            <p:nvPr/>
          </p:nvSpPr>
          <p:spPr bwMode="auto">
            <a:xfrm>
              <a:off x="0" y="2518677"/>
              <a:ext cx="8763000" cy="4641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buClr>
                  <a:srgbClr val="A50021"/>
                </a:buClr>
                <a:defRPr sz="3600" b="1">
                  <a:solidFill>
                    <a:srgbClr val="002060"/>
                  </a:solidFill>
                  <a:effectLst>
                    <a:outerShdw blurRad="38100" dist="38100" dir="2700000" algn="tl">
                      <a:srgbClr val="000000">
                        <a:alpha val="43137"/>
                      </a:srgbClr>
                    </a:outerShdw>
                  </a:effectLst>
                  <a:latin typeface="+mj-lt"/>
                  <a:ea typeface="+mj-ea"/>
                  <a:cs typeface="+mj-cs"/>
                </a:defRPr>
              </a:lvl1pPr>
              <a:lvl2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2pPr>
              <a:lvl3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3pPr>
              <a:lvl4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4pPr>
              <a:lvl5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5pPr>
              <a:lvl6pPr marL="4572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6pPr>
              <a:lvl7pPr marL="9144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7pPr>
              <a:lvl8pPr marL="13716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8pPr>
              <a:lvl9pPr marL="18288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9pPr>
            </a:lstStyle>
            <a:p>
              <a:r>
                <a:rPr lang="en-US" sz="2400" kern="0" dirty="0"/>
                <a:t>Two HTML Elements with No Closing Tag</a:t>
              </a:r>
            </a:p>
          </p:txBody>
        </p:sp>
        <p:sp>
          <p:nvSpPr>
            <p:cNvPr id="6" name="Rectangle 5"/>
            <p:cNvSpPr/>
            <p:nvPr/>
          </p:nvSpPr>
          <p:spPr>
            <a:xfrm>
              <a:off x="822960" y="2982862"/>
              <a:ext cx="4572000" cy="1231106"/>
            </a:xfrm>
            <a:prstGeom prst="rect">
              <a:avLst/>
            </a:prstGeom>
          </p:spPr>
          <p:txBody>
            <a:bodyPr>
              <a:spAutoFit/>
            </a:bodyPr>
            <a:lstStyle/>
            <a:p>
              <a:r>
                <a:rPr lang="en-US" b="1" dirty="0">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br</a:t>
              </a:r>
              <a:r>
                <a:rPr lang="en-US" b="1" dirty="0">
                  <a:latin typeface="Courier New" panose="02070309020205020404" pitchFamily="49" charset="0"/>
                  <a:cs typeface="Courier New" panose="02070309020205020404" pitchFamily="49" charset="0"/>
                </a:rPr>
                <a:t>&gt;</a:t>
              </a:r>
            </a:p>
            <a:p>
              <a:r>
                <a:rPr lang="en-US" b="1" dirty="0">
                  <a:latin typeface="Courier New" panose="02070309020205020404" pitchFamily="49" charset="0"/>
                  <a:cs typeface="Courier New" panose="02070309020205020404" pitchFamily="49" charset="0"/>
                </a:rPr>
                <a:t>&lt;</a:t>
              </a:r>
              <a:r>
                <a:rPr lang="en-US" b="1" dirty="0" err="1">
                  <a:latin typeface="Courier New" panose="02070309020205020404" pitchFamily="49" charset="0"/>
                  <a:cs typeface="Courier New" panose="02070309020205020404" pitchFamily="49" charset="0"/>
                </a:rPr>
                <a:t>img</a:t>
              </a:r>
              <a:r>
                <a:rPr lang="en-US" b="1" dirty="0">
                  <a:latin typeface="Courier New" panose="02070309020205020404" pitchFamily="49" charset="0"/>
                  <a:cs typeface="Courier New" panose="02070309020205020404" pitchFamily="49" charset="0"/>
                </a:rPr>
                <a:t> </a:t>
              </a:r>
              <a:r>
                <a:rPr lang="en-US" b="1" dirty="0" err="1">
                  <a:latin typeface="Courier New" panose="02070309020205020404" pitchFamily="49" charset="0"/>
                  <a:cs typeface="Courier New" panose="02070309020205020404" pitchFamily="49" charset="0"/>
                </a:rPr>
                <a:t>src</a:t>
              </a:r>
              <a:r>
                <a:rPr lang="en-US" b="1" dirty="0">
                  <a:latin typeface="Courier New" panose="02070309020205020404" pitchFamily="49" charset="0"/>
                  <a:cs typeface="Courier New" panose="02070309020205020404" pitchFamily="49" charset="0"/>
                </a:rPr>
                <a:t>="logo.gif" alt="</a:t>
              </a:r>
              <a:r>
                <a:rPr lang="en-US" b="1" dirty="0" err="1">
                  <a:latin typeface="Courier New" panose="02070309020205020404" pitchFamily="49" charset="0"/>
                  <a:cs typeface="Courier New" panose="02070309020205020404" pitchFamily="49" charset="0"/>
                </a:rPr>
                <a:t>Murach</a:t>
              </a:r>
              <a:r>
                <a:rPr lang="en-US" b="1" dirty="0">
                  <a:latin typeface="Courier New" panose="02070309020205020404" pitchFamily="49" charset="0"/>
                  <a:cs typeface="Courier New" panose="02070309020205020404" pitchFamily="49" charset="0"/>
                </a:rPr>
                <a:t> Logo"&gt;</a:t>
              </a:r>
            </a:p>
          </p:txBody>
        </p:sp>
      </p:grpSp>
      <p:grpSp>
        <p:nvGrpSpPr>
          <p:cNvPr id="11" name="Group 10"/>
          <p:cNvGrpSpPr/>
          <p:nvPr/>
        </p:nvGrpSpPr>
        <p:grpSpPr>
          <a:xfrm>
            <a:off x="228600" y="3023472"/>
            <a:ext cx="8534400" cy="1895647"/>
            <a:chOff x="0" y="4031297"/>
            <a:chExt cx="8763000" cy="2527531"/>
          </a:xfrm>
        </p:grpSpPr>
        <p:sp>
          <p:nvSpPr>
            <p:cNvPr id="9" name="Title 1"/>
            <p:cNvSpPr txBox="1">
              <a:spLocks/>
            </p:cNvSpPr>
            <p:nvPr/>
          </p:nvSpPr>
          <p:spPr bwMode="auto">
            <a:xfrm>
              <a:off x="0" y="4031297"/>
              <a:ext cx="8763000" cy="4641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buClr>
                  <a:srgbClr val="A50021"/>
                </a:buClr>
                <a:defRPr sz="3600" b="1">
                  <a:solidFill>
                    <a:srgbClr val="002060"/>
                  </a:solidFill>
                  <a:effectLst>
                    <a:outerShdw blurRad="38100" dist="38100" dir="2700000" algn="tl">
                      <a:srgbClr val="000000">
                        <a:alpha val="43137"/>
                      </a:srgbClr>
                    </a:outerShdw>
                  </a:effectLst>
                  <a:latin typeface="+mj-lt"/>
                  <a:ea typeface="+mj-ea"/>
                  <a:cs typeface="+mj-cs"/>
                </a:defRPr>
              </a:lvl1pPr>
              <a:lvl2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2pPr>
              <a:lvl3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3pPr>
              <a:lvl4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4pPr>
              <a:lvl5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5pPr>
              <a:lvl6pPr marL="4572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6pPr>
              <a:lvl7pPr marL="9144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7pPr>
              <a:lvl8pPr marL="13716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8pPr>
              <a:lvl9pPr marL="18288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9pPr>
            </a:lstStyle>
            <a:p>
              <a:r>
                <a:rPr lang="en-US" sz="2400" kern="0" dirty="0"/>
                <a:t>Correct Nesting of HTML Tags</a:t>
              </a:r>
            </a:p>
          </p:txBody>
        </p:sp>
        <p:sp>
          <p:nvSpPr>
            <p:cNvPr id="7" name="Rectangle 6"/>
            <p:cNvSpPr/>
            <p:nvPr/>
          </p:nvSpPr>
          <p:spPr>
            <a:xfrm>
              <a:off x="822960" y="4589056"/>
              <a:ext cx="5943600" cy="1969772"/>
            </a:xfrm>
            <a:prstGeom prst="rect">
              <a:avLst/>
            </a:prstGeom>
          </p:spPr>
          <p:txBody>
            <a:bodyPr wrap="square">
              <a:spAutoFit/>
            </a:bodyPr>
            <a:lstStyle/>
            <a:p>
              <a:r>
                <a:rPr lang="en-US" b="1"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Incorrect nesting</a:t>
              </a:r>
            </a:p>
            <a:p>
              <a:r>
                <a:rPr lang="en-US" b="1" dirty="0">
                  <a:latin typeface="Courier New" panose="02070309020205020404" pitchFamily="49" charset="0"/>
                  <a:cs typeface="Courier New" panose="02070309020205020404" pitchFamily="49" charset="0"/>
                </a:rPr>
                <a:t>&lt;p&gt;Order your copy &lt;</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&gt;today!&lt;/p&gt;&lt;/</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&gt;</a:t>
              </a:r>
            </a:p>
            <a:p>
              <a:endParaRPr lang="en-US" b="1" dirty="0">
                <a:latin typeface="Courier New" panose="02070309020205020404" pitchFamily="49" charset="0"/>
                <a:cs typeface="Courier New" panose="02070309020205020404" pitchFamily="49" charset="0"/>
              </a:endParaRPr>
            </a:p>
            <a:p>
              <a:r>
                <a:rPr lang="en-US" b="1" dirty="0">
                  <a:effectLst>
                    <a:outerShdw blurRad="38100" dist="38100" dir="2700000" algn="tl">
                      <a:srgbClr val="000000">
                        <a:alpha val="43137"/>
                      </a:srgbClr>
                    </a:outerShdw>
                  </a:effectLst>
                  <a:latin typeface="Courier New" panose="02070309020205020404" pitchFamily="49" charset="0"/>
                  <a:cs typeface="Courier New" panose="02070309020205020404" pitchFamily="49" charset="0"/>
                </a:rPr>
                <a:t>Correct nesting</a:t>
              </a:r>
            </a:p>
            <a:p>
              <a:r>
                <a:rPr lang="en-US" b="1" dirty="0">
                  <a:latin typeface="Courier New" panose="02070309020205020404" pitchFamily="49" charset="0"/>
                  <a:cs typeface="Courier New" panose="02070309020205020404" pitchFamily="49" charset="0"/>
                </a:rPr>
                <a:t>&lt;p&gt;Order your copy &lt;</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&gt;today!&lt;/</a:t>
              </a:r>
              <a:r>
                <a:rPr lang="en-US" b="1" dirty="0" err="1">
                  <a:latin typeface="Courier New" panose="02070309020205020404" pitchFamily="49" charset="0"/>
                  <a:cs typeface="Courier New" panose="02070309020205020404" pitchFamily="49" charset="0"/>
                </a:rPr>
                <a:t>i</a:t>
              </a:r>
              <a:r>
                <a:rPr lang="en-US" b="1" dirty="0">
                  <a:latin typeface="Courier New" panose="02070309020205020404" pitchFamily="49" charset="0"/>
                  <a:cs typeface="Courier New" panose="02070309020205020404" pitchFamily="49" charset="0"/>
                </a:rPr>
                <a:t>&gt;&lt;/p&gt;</a:t>
              </a:r>
            </a:p>
          </p:txBody>
        </p:sp>
      </p:grpSp>
      <p:grpSp>
        <p:nvGrpSpPr>
          <p:cNvPr id="5" name="Group 4"/>
          <p:cNvGrpSpPr/>
          <p:nvPr/>
        </p:nvGrpSpPr>
        <p:grpSpPr>
          <a:xfrm>
            <a:off x="228600" y="438150"/>
            <a:ext cx="8534400" cy="1219200"/>
            <a:chOff x="0" y="1027334"/>
            <a:chExt cx="8763000" cy="1534386"/>
          </a:xfrm>
        </p:grpSpPr>
        <p:sp>
          <p:nvSpPr>
            <p:cNvPr id="4" name="Rectangle 3"/>
            <p:cNvSpPr/>
            <p:nvPr/>
          </p:nvSpPr>
          <p:spPr>
            <a:xfrm>
              <a:off x="697230" y="1699945"/>
              <a:ext cx="5337810" cy="861775"/>
            </a:xfrm>
            <a:prstGeom prst="rect">
              <a:avLst/>
            </a:prstGeom>
          </p:spPr>
          <p:txBody>
            <a:bodyPr wrap="square">
              <a:spAutoFit/>
            </a:bodyPr>
            <a:lstStyle/>
            <a:p>
              <a:r>
                <a:rPr lang="en-US" b="1" dirty="0">
                  <a:latin typeface="Courier New" panose="02070309020205020404" pitchFamily="49" charset="0"/>
                  <a:cs typeface="Courier New" panose="02070309020205020404" pitchFamily="49" charset="0"/>
                </a:rPr>
                <a:t>&lt;h1&gt;San Joaquin Valley Town Hall&lt;/h1&gt;</a:t>
              </a:r>
            </a:p>
            <a:p>
              <a:r>
                <a:rPr lang="en-US" b="1" dirty="0">
                  <a:latin typeface="Courier New" panose="02070309020205020404" pitchFamily="49" charset="0"/>
                  <a:cs typeface="Courier New" panose="02070309020205020404" pitchFamily="49" charset="0"/>
                </a:rPr>
                <a:t>&lt;p&gt;Here is a list of links:&lt;/p&gt;</a:t>
              </a:r>
            </a:p>
          </p:txBody>
        </p:sp>
        <p:sp>
          <p:nvSpPr>
            <p:cNvPr id="12" name="Title 1"/>
            <p:cNvSpPr txBox="1">
              <a:spLocks/>
            </p:cNvSpPr>
            <p:nvPr/>
          </p:nvSpPr>
          <p:spPr bwMode="auto">
            <a:xfrm>
              <a:off x="0" y="1027334"/>
              <a:ext cx="8763000" cy="4641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buClr>
                  <a:srgbClr val="A50021"/>
                </a:buClr>
                <a:defRPr sz="3600" b="1">
                  <a:solidFill>
                    <a:srgbClr val="002060"/>
                  </a:solidFill>
                  <a:effectLst>
                    <a:outerShdw blurRad="38100" dist="38100" dir="2700000" algn="tl">
                      <a:srgbClr val="000000">
                        <a:alpha val="43137"/>
                      </a:srgbClr>
                    </a:outerShdw>
                  </a:effectLst>
                  <a:latin typeface="+mj-lt"/>
                  <a:ea typeface="+mj-ea"/>
                  <a:cs typeface="+mj-cs"/>
                </a:defRPr>
              </a:lvl1pPr>
              <a:lvl2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2pPr>
              <a:lvl3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3pPr>
              <a:lvl4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4pPr>
              <a:lvl5pPr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5pPr>
              <a:lvl6pPr marL="4572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6pPr>
              <a:lvl7pPr marL="9144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7pPr>
              <a:lvl8pPr marL="13716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8pPr>
              <a:lvl9pPr marL="1828800" algn="l" rtl="0" eaLnBrk="1" fontAlgn="base" hangingPunct="1">
                <a:spcBef>
                  <a:spcPct val="0"/>
                </a:spcBef>
                <a:spcAft>
                  <a:spcPct val="0"/>
                </a:spcAft>
                <a:buClr>
                  <a:srgbClr val="A50021"/>
                </a:buClr>
                <a:defRPr sz="4400" b="1">
                  <a:solidFill>
                    <a:schemeClr val="bg1"/>
                  </a:solidFill>
                  <a:effectLst>
                    <a:outerShdw blurRad="38100" dist="38100" dir="2700000" algn="tl">
                      <a:srgbClr val="C0C0C0"/>
                    </a:outerShdw>
                  </a:effectLst>
                  <a:latin typeface="Arial" charset="0"/>
                </a:defRPr>
              </a:lvl9pPr>
            </a:lstStyle>
            <a:p>
              <a:r>
                <a:rPr lang="en-US" sz="2400" dirty="0"/>
                <a:t>Most HTML Elements have Opening and Closing Tags</a:t>
              </a:r>
            </a:p>
          </p:txBody>
        </p:sp>
      </p:grpSp>
      <p:sp>
        <p:nvSpPr>
          <p:cNvPr id="13" name="Date Placeholder 12"/>
          <p:cNvSpPr>
            <a:spLocks noGrp="1"/>
          </p:cNvSpPr>
          <p:nvPr>
            <p:ph type="dt" sz="half" idx="10"/>
          </p:nvPr>
        </p:nvSpPr>
        <p:spPr/>
        <p:txBody>
          <a:bodyPr/>
          <a:lstStyle/>
          <a:p>
            <a:fld id="{B17572AA-D9D7-4656-8EBF-357EF0AACBD6}" type="datetime1">
              <a:rPr lang="en-US" smtClean="0"/>
              <a:t>1/14/2018</a:t>
            </a:fld>
            <a:endParaRPr lang="en-US"/>
          </a:p>
        </p:txBody>
      </p:sp>
      <p:sp>
        <p:nvSpPr>
          <p:cNvPr id="14" name="Footer Placeholder 13"/>
          <p:cNvSpPr>
            <a:spLocks noGrp="1"/>
          </p:cNvSpPr>
          <p:nvPr>
            <p:ph type="ftr" sz="quarter" idx="11"/>
          </p:nvPr>
        </p:nvSpPr>
        <p:spPr/>
        <p:txBody>
          <a:bodyPr/>
          <a:lstStyle/>
          <a:p>
            <a:r>
              <a:rPr lang="en-US"/>
              <a:t>Copyright © 2007 - 2018 Carl M. Burnett</a:t>
            </a:r>
          </a:p>
        </p:txBody>
      </p:sp>
      <p:sp>
        <p:nvSpPr>
          <p:cNvPr id="15" name="Slide Number Placeholder 14"/>
          <p:cNvSpPr>
            <a:spLocks noGrp="1"/>
          </p:cNvSpPr>
          <p:nvPr>
            <p:ph type="sldNum" sz="quarter" idx="12"/>
          </p:nvPr>
        </p:nvSpPr>
        <p:spPr/>
        <p:txBody>
          <a:bodyPr/>
          <a:lstStyle/>
          <a:p>
            <a:fld id="{3D46CBA2-ECE5-4BE9-B546-6761E0E67089}" type="slidenum">
              <a:rPr lang="en-US" smtClean="0"/>
              <a:t>7</a:t>
            </a:fld>
            <a:endParaRPr lang="en-US"/>
          </a:p>
        </p:txBody>
      </p:sp>
    </p:spTree>
    <p:custDataLst>
      <p:tags r:id="rId1"/>
    </p:custDataLst>
    <p:extLst>
      <p:ext uri="{BB962C8B-B14F-4D97-AF65-F5344CB8AC3E}">
        <p14:creationId xmlns:p14="http://schemas.microsoft.com/office/powerpoint/2010/main" val="483085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528066"/>
            <a:ext cx="8229600" cy="519684"/>
          </a:xfrm>
        </p:spPr>
        <p:txBody>
          <a:bodyPr>
            <a:normAutofit fontScale="90000"/>
          </a:bodyPr>
          <a:lstStyle/>
          <a:p>
            <a:r>
              <a:rPr lang="en-US" sz="3200" dirty="0"/>
              <a:t>Adding Attributes to HTML Tags</a:t>
            </a:r>
          </a:p>
        </p:txBody>
      </p:sp>
      <p:sp>
        <p:nvSpPr>
          <p:cNvPr id="3" name="TextBox 2"/>
          <p:cNvSpPr txBox="1"/>
          <p:nvPr/>
        </p:nvSpPr>
        <p:spPr>
          <a:xfrm>
            <a:off x="332698" y="1461009"/>
            <a:ext cx="4797660" cy="861774"/>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Opening tag with attributes - one attribute</a:t>
            </a:r>
          </a:p>
          <a:p>
            <a:br>
              <a:rPr lang="en-US" sz="1600" b="1" dirty="0">
                <a:latin typeface="Courier New" panose="02070309020205020404" pitchFamily="49" charset="0"/>
                <a:cs typeface="Courier New" panose="02070309020205020404" pitchFamily="49" charset="0"/>
              </a:rPr>
            </a:br>
            <a:r>
              <a:rPr lang="en-US" sz="1600" b="1" dirty="0">
                <a:latin typeface="Courier New" panose="02070309020205020404" pitchFamily="49" charset="0"/>
                <a:cs typeface="Courier New" panose="02070309020205020404" pitchFamily="49" charset="0"/>
              </a:rPr>
              <a:t>&lt;a </a:t>
            </a:r>
            <a:r>
              <a:rPr lang="en-US" sz="1600" b="1" dirty="0" err="1">
                <a:latin typeface="Courier New" panose="02070309020205020404" pitchFamily="49" charset="0"/>
                <a:cs typeface="Courier New" panose="02070309020205020404" pitchFamily="49" charset="0"/>
              </a:rPr>
              <a:t>href</a:t>
            </a:r>
            <a:r>
              <a:rPr lang="en-US" sz="1600" b="1" dirty="0">
                <a:latin typeface="Courier New" panose="02070309020205020404" pitchFamily="49" charset="0"/>
                <a:cs typeface="Courier New" panose="02070309020205020404" pitchFamily="49" charset="0"/>
              </a:rPr>
              <a:t>="contact.html"&gt;</a:t>
            </a:r>
          </a:p>
        </p:txBody>
      </p:sp>
      <p:sp>
        <p:nvSpPr>
          <p:cNvPr id="11" name="TextBox 10"/>
          <p:cNvSpPr txBox="1"/>
          <p:nvPr/>
        </p:nvSpPr>
        <p:spPr>
          <a:xfrm>
            <a:off x="283007" y="3239928"/>
            <a:ext cx="4875053" cy="1169551"/>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Empty tag with Attributes</a:t>
            </a:r>
          </a:p>
          <a:p>
            <a:endParaRPr lang="en-US" b="1" dirty="0"/>
          </a:p>
          <a:p>
            <a:r>
              <a:rPr lang="en-US" sz="1600" b="1" dirty="0">
                <a:latin typeface="Courier New" panose="02070309020205020404" pitchFamily="49" charset="0"/>
                <a:cs typeface="Courier New" panose="02070309020205020404" pitchFamily="49" charset="0"/>
              </a:rPr>
              <a:t>&lt;</a:t>
            </a:r>
            <a:r>
              <a:rPr lang="en-US" sz="1600" b="1" dirty="0" err="1">
                <a:latin typeface="Courier New" panose="02070309020205020404" pitchFamily="49" charset="0"/>
                <a:cs typeface="Courier New" panose="02070309020205020404" pitchFamily="49" charset="0"/>
              </a:rPr>
              <a:t>img</a:t>
            </a:r>
            <a:r>
              <a:rPr lang="en-US" sz="1600" b="1" dirty="0">
                <a:latin typeface="Courier New" panose="02070309020205020404" pitchFamily="49" charset="0"/>
                <a:cs typeface="Courier New" panose="02070309020205020404" pitchFamily="49" charset="0"/>
              </a:rPr>
              <a:t> </a:t>
            </a:r>
            <a:r>
              <a:rPr lang="en-US" sz="1600" b="1" dirty="0" err="1">
                <a:latin typeface="Courier New" panose="02070309020205020404" pitchFamily="49" charset="0"/>
                <a:cs typeface="Courier New" panose="02070309020205020404" pitchFamily="49" charset="0"/>
              </a:rPr>
              <a:t>src</a:t>
            </a:r>
            <a:r>
              <a:rPr lang="en-US" sz="1600" b="1" dirty="0">
                <a:latin typeface="Courier New" panose="02070309020205020404" pitchFamily="49" charset="0"/>
                <a:cs typeface="Courier New" panose="02070309020205020404" pitchFamily="49" charset="0"/>
              </a:rPr>
              <a:t>="logo.gif" alt="</a:t>
            </a:r>
            <a:r>
              <a:rPr lang="en-US" sz="1600" b="1" dirty="0" err="1">
                <a:latin typeface="Courier New" panose="02070309020205020404" pitchFamily="49" charset="0"/>
                <a:cs typeface="Courier New" panose="02070309020205020404" pitchFamily="49" charset="0"/>
              </a:rPr>
              <a:t>Murach</a:t>
            </a:r>
            <a:r>
              <a:rPr lang="en-US" sz="1600" b="1" dirty="0">
                <a:latin typeface="Courier New" panose="02070309020205020404" pitchFamily="49" charset="0"/>
                <a:cs typeface="Courier New" panose="02070309020205020404" pitchFamily="49" charset="0"/>
              </a:rPr>
              <a:t> Logo"&gt;</a:t>
            </a:r>
          </a:p>
          <a:p>
            <a:endParaRPr lang="en-US" dirty="0"/>
          </a:p>
        </p:txBody>
      </p:sp>
      <p:sp>
        <p:nvSpPr>
          <p:cNvPr id="12" name="TextBox 11"/>
          <p:cNvSpPr txBox="1"/>
          <p:nvPr/>
        </p:nvSpPr>
        <p:spPr>
          <a:xfrm>
            <a:off x="283007" y="2302518"/>
            <a:ext cx="8577989" cy="861774"/>
          </a:xfrm>
          <a:prstGeom prst="rect">
            <a:avLst/>
          </a:prstGeom>
          <a:noFill/>
        </p:spPr>
        <p:txBody>
          <a:bodyPr wrap="none" rtlCol="0">
            <a:spAutoFit/>
          </a:bodyPr>
          <a:lstStyle/>
          <a:p>
            <a:r>
              <a:rPr lang="en-US" b="1" dirty="0">
                <a:latin typeface="Arial" panose="020B0604020202020204" pitchFamily="34" charset="0"/>
                <a:cs typeface="Arial" panose="020B0604020202020204" pitchFamily="34" charset="0"/>
              </a:rPr>
              <a:t>Opening tag with three attributes</a:t>
            </a:r>
          </a:p>
          <a:p>
            <a:br>
              <a:rPr lang="en-US" sz="1600" b="1" dirty="0">
                <a:latin typeface="Courier New" panose="02070309020205020404" pitchFamily="49" charset="0"/>
                <a:cs typeface="Courier New" panose="02070309020205020404" pitchFamily="49" charset="0"/>
              </a:rPr>
            </a:br>
            <a:r>
              <a:rPr lang="en-US" sz="1600" b="1" dirty="0">
                <a:latin typeface="Courier New" panose="02070309020205020404" pitchFamily="49" charset="0"/>
                <a:cs typeface="Courier New" panose="02070309020205020404" pitchFamily="49" charset="0"/>
              </a:rPr>
              <a:t>&lt;a </a:t>
            </a:r>
            <a:r>
              <a:rPr lang="en-US" sz="1600" b="1" dirty="0" err="1">
                <a:latin typeface="Courier New" panose="02070309020205020404" pitchFamily="49" charset="0"/>
                <a:cs typeface="Courier New" panose="02070309020205020404" pitchFamily="49" charset="0"/>
              </a:rPr>
              <a:t>href</a:t>
            </a:r>
            <a:r>
              <a:rPr lang="en-US" sz="1600" b="1" dirty="0">
                <a:latin typeface="Courier New" panose="02070309020205020404" pitchFamily="49" charset="0"/>
                <a:cs typeface="Courier New" panose="02070309020205020404" pitchFamily="49" charset="0"/>
              </a:rPr>
              <a:t>="contact.html" title="Click to Contact Us" class="</a:t>
            </a:r>
            <a:r>
              <a:rPr lang="en-US" sz="1600" b="1" dirty="0" err="1">
                <a:latin typeface="Courier New" panose="02070309020205020404" pitchFamily="49" charset="0"/>
                <a:cs typeface="Courier New" panose="02070309020205020404" pitchFamily="49" charset="0"/>
              </a:rPr>
              <a:t>nav_link</a:t>
            </a:r>
            <a:r>
              <a:rPr lang="en-US" sz="1600" b="1" dirty="0">
                <a:latin typeface="Courier New" panose="02070309020205020404" pitchFamily="49" charset="0"/>
                <a:cs typeface="Courier New" panose="02070309020205020404" pitchFamily="49" charset="0"/>
              </a:rPr>
              <a:t>"&gt;</a:t>
            </a:r>
          </a:p>
        </p:txBody>
      </p:sp>
      <p:sp>
        <p:nvSpPr>
          <p:cNvPr id="4" name="Date Placeholder 3"/>
          <p:cNvSpPr>
            <a:spLocks noGrp="1"/>
          </p:cNvSpPr>
          <p:nvPr>
            <p:ph type="dt" sz="half" idx="10"/>
          </p:nvPr>
        </p:nvSpPr>
        <p:spPr/>
        <p:txBody>
          <a:bodyPr/>
          <a:lstStyle/>
          <a:p>
            <a:fld id="{37E932FF-F03F-47CD-BB9B-5560F3F93A3E}" type="datetime1">
              <a:rPr lang="en-US" smtClean="0"/>
              <a:t>1/14/2018</a:t>
            </a:fld>
            <a:endParaRPr lang="en-US"/>
          </a:p>
        </p:txBody>
      </p:sp>
      <p:sp>
        <p:nvSpPr>
          <p:cNvPr id="6" name="Footer Placeholder 5"/>
          <p:cNvSpPr>
            <a:spLocks noGrp="1"/>
          </p:cNvSpPr>
          <p:nvPr>
            <p:ph type="ftr" sz="quarter" idx="11"/>
          </p:nvPr>
        </p:nvSpPr>
        <p:spPr/>
        <p:txBody>
          <a:bodyPr/>
          <a:lstStyle/>
          <a:p>
            <a:r>
              <a:rPr lang="en-US"/>
              <a:t>Copyright © 2007 - 2018 Carl M. Burnett</a:t>
            </a:r>
          </a:p>
        </p:txBody>
      </p:sp>
      <p:sp>
        <p:nvSpPr>
          <p:cNvPr id="7" name="Slide Number Placeholder 6"/>
          <p:cNvSpPr>
            <a:spLocks noGrp="1"/>
          </p:cNvSpPr>
          <p:nvPr>
            <p:ph type="sldNum" sz="quarter" idx="12"/>
          </p:nvPr>
        </p:nvSpPr>
        <p:spPr/>
        <p:txBody>
          <a:bodyPr/>
          <a:lstStyle/>
          <a:p>
            <a:fld id="{3D46CBA2-ECE5-4BE9-B546-6761E0E67089}" type="slidenum">
              <a:rPr lang="en-US" smtClean="0"/>
              <a:t>8</a:t>
            </a:fld>
            <a:endParaRPr lang="en-US"/>
          </a:p>
        </p:txBody>
      </p:sp>
    </p:spTree>
    <p:custDataLst>
      <p:tags r:id="rId1"/>
    </p:custDataLst>
    <p:extLst>
      <p:ext uri="{BB962C8B-B14F-4D97-AF65-F5344CB8AC3E}">
        <p14:creationId xmlns:p14="http://schemas.microsoft.com/office/powerpoint/2010/main" val="26428775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Effect transition="in" filter="fade">
                                      <p:cBhvr>
                                        <p:cTn id="1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28066"/>
            <a:ext cx="8229600" cy="672084"/>
          </a:xfrm>
        </p:spPr>
        <p:txBody>
          <a:bodyPr>
            <a:normAutofit fontScale="90000"/>
          </a:bodyPr>
          <a:lstStyle/>
          <a:p>
            <a:r>
              <a:rPr lang="en-US" dirty="0"/>
              <a:t>Adding Attributes to HTML Tags</a:t>
            </a:r>
          </a:p>
        </p:txBody>
      </p:sp>
      <p:sp>
        <p:nvSpPr>
          <p:cNvPr id="2" name="Rectangle 1"/>
          <p:cNvSpPr/>
          <p:nvPr/>
        </p:nvSpPr>
        <p:spPr>
          <a:xfrm>
            <a:off x="422032" y="1345721"/>
            <a:ext cx="6940063" cy="646331"/>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How to code a Boolean attribute</a:t>
            </a:r>
          </a:p>
          <a:p>
            <a:r>
              <a:rPr lang="en-US" b="1" dirty="0">
                <a:latin typeface="Courier New" panose="02070309020205020404" pitchFamily="49" charset="0"/>
                <a:cs typeface="Courier New" panose="02070309020205020404" pitchFamily="49" charset="0"/>
              </a:rPr>
              <a:t>&lt;input type="checkbox" name="</a:t>
            </a:r>
            <a:r>
              <a:rPr lang="en-US" b="1" dirty="0" err="1">
                <a:latin typeface="Courier New" panose="02070309020205020404" pitchFamily="49" charset="0"/>
                <a:cs typeface="Courier New" panose="02070309020205020404" pitchFamily="49" charset="0"/>
              </a:rPr>
              <a:t>mailList</a:t>
            </a:r>
            <a:r>
              <a:rPr lang="en-US" b="1" dirty="0">
                <a:latin typeface="Courier New" panose="02070309020205020404" pitchFamily="49" charset="0"/>
                <a:cs typeface="Courier New" panose="02070309020205020404" pitchFamily="49" charset="0"/>
              </a:rPr>
              <a:t>" </a:t>
            </a:r>
            <a:r>
              <a:rPr lang="en-US" b="1" dirty="0">
                <a:ln>
                  <a:solidFill>
                    <a:srgbClr val="FFFF00"/>
                  </a:solidFill>
                </a:ln>
                <a:latin typeface="Courier New" panose="02070309020205020404" pitchFamily="49" charset="0"/>
                <a:cs typeface="Courier New" panose="02070309020205020404" pitchFamily="49" charset="0"/>
              </a:rPr>
              <a:t>checked</a:t>
            </a:r>
            <a:r>
              <a:rPr lang="en-US" b="1" dirty="0">
                <a:latin typeface="Courier New" panose="02070309020205020404" pitchFamily="49" charset="0"/>
                <a:cs typeface="Courier New" panose="02070309020205020404" pitchFamily="49" charset="0"/>
              </a:rPr>
              <a:t>&gt; </a:t>
            </a:r>
          </a:p>
        </p:txBody>
      </p:sp>
      <p:sp>
        <p:nvSpPr>
          <p:cNvPr id="7" name="Rectangle 6"/>
          <p:cNvSpPr/>
          <p:nvPr/>
        </p:nvSpPr>
        <p:spPr>
          <a:xfrm>
            <a:off x="422030" y="1962150"/>
            <a:ext cx="8217878" cy="2862322"/>
          </a:xfrm>
          <a:prstGeom prst="rect">
            <a:avLst/>
          </a:prstGeom>
        </p:spPr>
        <p:txBody>
          <a:bodyPr wrap="square">
            <a:spAutoFit/>
          </a:bodyPr>
          <a:lstStyle/>
          <a:p>
            <a:r>
              <a:rPr lang="en-US" b="1" dirty="0">
                <a:latin typeface="Arial" panose="020B0604020202020204" pitchFamily="34" charset="0"/>
                <a:cs typeface="Arial" panose="020B0604020202020204" pitchFamily="34" charset="0"/>
              </a:rPr>
              <a:t>Attributes for identifying HTML elements</a:t>
            </a:r>
          </a:p>
          <a:p>
            <a:endParaRPr lang="en-US" dirty="0"/>
          </a:p>
          <a:p>
            <a:r>
              <a:rPr lang="en-US" b="1" dirty="0">
                <a:latin typeface="Arial" panose="020B0604020202020204" pitchFamily="34" charset="0"/>
                <a:cs typeface="Arial" panose="020B0604020202020204" pitchFamily="34" charset="0"/>
              </a:rPr>
              <a:t>An opening tag with an id attribute</a:t>
            </a:r>
          </a:p>
          <a:p>
            <a:endParaRPr lang="en-US" dirty="0"/>
          </a:p>
          <a:p>
            <a:r>
              <a:rPr lang="en-US" b="1" dirty="0">
                <a:latin typeface="Courier New" panose="02070309020205020404" pitchFamily="49" charset="0"/>
                <a:cs typeface="Courier New" panose="02070309020205020404" pitchFamily="49" charset="0"/>
              </a:rPr>
              <a:t>&lt;div id="page"&gt;</a:t>
            </a:r>
          </a:p>
          <a:p>
            <a:endParaRPr lang="en-US" dirty="0"/>
          </a:p>
          <a:p>
            <a:r>
              <a:rPr lang="en-US" b="1" dirty="0">
                <a:latin typeface="Arial" panose="020B0604020202020204" pitchFamily="34" charset="0"/>
                <a:cs typeface="Arial" panose="020B0604020202020204" pitchFamily="34" charset="0"/>
              </a:rPr>
              <a:t>An opening tag with a class attribute</a:t>
            </a:r>
          </a:p>
          <a:p>
            <a:endParaRPr lang="en-US" dirty="0"/>
          </a:p>
          <a:p>
            <a:r>
              <a:rPr lang="en-US" b="1" dirty="0">
                <a:latin typeface="Courier New" panose="02070309020205020404" pitchFamily="49" charset="0"/>
                <a:cs typeface="Courier New" panose="02070309020205020404" pitchFamily="49" charset="0"/>
              </a:rPr>
              <a:t>&lt;a </a:t>
            </a:r>
            <a:r>
              <a:rPr lang="en-US" b="1" dirty="0" err="1">
                <a:latin typeface="Courier New" panose="02070309020205020404" pitchFamily="49" charset="0"/>
                <a:cs typeface="Courier New" panose="02070309020205020404" pitchFamily="49" charset="0"/>
              </a:rPr>
              <a:t>href</a:t>
            </a:r>
            <a:r>
              <a:rPr lang="en-US" b="1" dirty="0">
                <a:latin typeface="Courier New" panose="02070309020205020404" pitchFamily="49" charset="0"/>
                <a:cs typeface="Courier New" panose="02070309020205020404" pitchFamily="49" charset="0"/>
              </a:rPr>
              <a:t>="contact.html" </a:t>
            </a:r>
            <a:br>
              <a:rPr lang="en-US" b="1" dirty="0">
                <a:latin typeface="Courier New" panose="02070309020205020404" pitchFamily="49" charset="0"/>
                <a:cs typeface="Courier New" panose="02070309020205020404" pitchFamily="49" charset="0"/>
              </a:rPr>
            </a:br>
            <a:r>
              <a:rPr lang="en-US" b="1" dirty="0">
                <a:latin typeface="Courier New" panose="02070309020205020404" pitchFamily="49" charset="0"/>
                <a:cs typeface="Courier New" panose="02070309020205020404" pitchFamily="49" charset="0"/>
              </a:rPr>
              <a:t>title="Click to Contact Us" </a:t>
            </a:r>
            <a:r>
              <a:rPr lang="en-US" b="1" dirty="0">
                <a:ln>
                  <a:solidFill>
                    <a:srgbClr val="FFFF00"/>
                  </a:solidFill>
                </a:ln>
                <a:latin typeface="Courier New" panose="02070309020205020404" pitchFamily="49" charset="0"/>
                <a:cs typeface="Courier New" panose="02070309020205020404" pitchFamily="49" charset="0"/>
              </a:rPr>
              <a:t>class="</a:t>
            </a:r>
            <a:r>
              <a:rPr lang="en-US" b="1" dirty="0" err="1">
                <a:ln>
                  <a:solidFill>
                    <a:srgbClr val="FFFF00"/>
                  </a:solidFill>
                </a:ln>
                <a:latin typeface="Courier New" panose="02070309020205020404" pitchFamily="49" charset="0"/>
                <a:cs typeface="Courier New" panose="02070309020205020404" pitchFamily="49" charset="0"/>
              </a:rPr>
              <a:t>nav_link</a:t>
            </a:r>
            <a:r>
              <a:rPr lang="en-US" b="1" dirty="0">
                <a:ln>
                  <a:solidFill>
                    <a:srgbClr val="FFFF00"/>
                  </a:solidFill>
                </a:ln>
                <a:latin typeface="Courier New" panose="02070309020205020404" pitchFamily="49" charset="0"/>
                <a:cs typeface="Courier New" panose="02070309020205020404" pitchFamily="49" charset="0"/>
              </a:rPr>
              <a:t>"&gt;</a:t>
            </a:r>
          </a:p>
        </p:txBody>
      </p:sp>
      <p:sp>
        <p:nvSpPr>
          <p:cNvPr id="5" name="Date Placeholder 4"/>
          <p:cNvSpPr>
            <a:spLocks noGrp="1"/>
          </p:cNvSpPr>
          <p:nvPr>
            <p:ph type="dt" sz="half" idx="10"/>
          </p:nvPr>
        </p:nvSpPr>
        <p:spPr/>
        <p:txBody>
          <a:bodyPr/>
          <a:lstStyle/>
          <a:p>
            <a:fld id="{54B50DAF-C310-4F9F-8363-9DE4586FDE12}" type="datetime1">
              <a:rPr lang="en-US" smtClean="0"/>
              <a:t>1/14/2018</a:t>
            </a:fld>
            <a:endParaRPr lang="en-US"/>
          </a:p>
        </p:txBody>
      </p:sp>
      <p:sp>
        <p:nvSpPr>
          <p:cNvPr id="6" name="Footer Placeholder 5"/>
          <p:cNvSpPr>
            <a:spLocks noGrp="1"/>
          </p:cNvSpPr>
          <p:nvPr>
            <p:ph type="ftr" sz="quarter" idx="11"/>
          </p:nvPr>
        </p:nvSpPr>
        <p:spPr/>
        <p:txBody>
          <a:bodyPr/>
          <a:lstStyle/>
          <a:p>
            <a:r>
              <a:rPr lang="en-US"/>
              <a:t>Copyright © 2007 - 2018 Carl M. Burnett</a:t>
            </a:r>
          </a:p>
        </p:txBody>
      </p:sp>
      <p:sp>
        <p:nvSpPr>
          <p:cNvPr id="10" name="Slide Number Placeholder 9"/>
          <p:cNvSpPr>
            <a:spLocks noGrp="1"/>
          </p:cNvSpPr>
          <p:nvPr>
            <p:ph type="sldNum" sz="quarter" idx="12"/>
          </p:nvPr>
        </p:nvSpPr>
        <p:spPr/>
        <p:txBody>
          <a:bodyPr/>
          <a:lstStyle/>
          <a:p>
            <a:fld id="{3D46CBA2-ECE5-4BE9-B546-6761E0E67089}" type="slidenum">
              <a:rPr lang="en-US" smtClean="0"/>
              <a:t>9</a:t>
            </a:fld>
            <a:endParaRPr lang="en-US"/>
          </a:p>
        </p:txBody>
      </p:sp>
    </p:spTree>
    <p:custDataLst>
      <p:tags r:id="rId1"/>
    </p:custDataLst>
    <p:extLst>
      <p:ext uri="{BB962C8B-B14F-4D97-AF65-F5344CB8AC3E}">
        <p14:creationId xmlns:p14="http://schemas.microsoft.com/office/powerpoint/2010/main" val="4292583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1|1.5|0.7|0.7|0.7"/>
</p:tagLst>
</file>

<file path=ppt/tags/tag10.xml><?xml version="1.0" encoding="utf-8"?>
<p:tagLst xmlns:a="http://schemas.openxmlformats.org/drawingml/2006/main" xmlns:r="http://schemas.openxmlformats.org/officeDocument/2006/relationships" xmlns:p="http://schemas.openxmlformats.org/presentationml/2006/main">
  <p:tag name="TIMING" val="|8.9|31|48"/>
</p:tagLst>
</file>

<file path=ppt/tags/tag11.xml><?xml version="1.0" encoding="utf-8"?>
<p:tagLst xmlns:a="http://schemas.openxmlformats.org/drawingml/2006/main" xmlns:r="http://schemas.openxmlformats.org/officeDocument/2006/relationships" xmlns:p="http://schemas.openxmlformats.org/presentationml/2006/main">
  <p:tag name="TIMING" val="|4.7|10.1|11|3.9"/>
</p:tagLst>
</file>

<file path=ppt/tags/tag2.xml><?xml version="1.0" encoding="utf-8"?>
<p:tagLst xmlns:a="http://schemas.openxmlformats.org/drawingml/2006/main" xmlns:r="http://schemas.openxmlformats.org/officeDocument/2006/relationships" xmlns:p="http://schemas.openxmlformats.org/presentationml/2006/main">
  <p:tag name="TIMING" val="|0"/>
</p:tagLst>
</file>

<file path=ppt/tags/tag3.xml><?xml version="1.0" encoding="utf-8"?>
<p:tagLst xmlns:a="http://schemas.openxmlformats.org/drawingml/2006/main" xmlns:r="http://schemas.openxmlformats.org/officeDocument/2006/relationships" xmlns:p="http://schemas.openxmlformats.org/presentationml/2006/main">
  <p:tag name="TIMING" val="|2.1|0.7|0.7"/>
</p:tagLst>
</file>

<file path=ppt/tags/tag4.xml><?xml version="1.0" encoding="utf-8"?>
<p:tagLst xmlns:a="http://schemas.openxmlformats.org/drawingml/2006/main" xmlns:r="http://schemas.openxmlformats.org/officeDocument/2006/relationships" xmlns:p="http://schemas.openxmlformats.org/presentationml/2006/main">
  <p:tag name="TIMING" val="|0.2|0.7|0.7"/>
</p:tagLst>
</file>

<file path=ppt/tags/tag5.xml><?xml version="1.0" encoding="utf-8"?>
<p:tagLst xmlns:a="http://schemas.openxmlformats.org/drawingml/2006/main" xmlns:r="http://schemas.openxmlformats.org/officeDocument/2006/relationships" xmlns:p="http://schemas.openxmlformats.org/presentationml/2006/main">
  <p:tag name="TIMING" val="|0.1|0.7|0.7"/>
</p:tagLst>
</file>

<file path=ppt/tags/tag6.xml><?xml version="1.0" encoding="utf-8"?>
<p:tagLst xmlns:a="http://schemas.openxmlformats.org/drawingml/2006/main" xmlns:r="http://schemas.openxmlformats.org/officeDocument/2006/relationships" xmlns:p="http://schemas.openxmlformats.org/presentationml/2006/main">
  <p:tag name="TIMING" val="|0.1"/>
</p:tagLst>
</file>

<file path=ppt/tags/tag7.xml><?xml version="1.0" encoding="utf-8"?>
<p:tagLst xmlns:a="http://schemas.openxmlformats.org/drawingml/2006/main" xmlns:r="http://schemas.openxmlformats.org/officeDocument/2006/relationships" xmlns:p="http://schemas.openxmlformats.org/presentationml/2006/main">
  <p:tag name="TIMING" val="|1.1|0.7|1|0.5|0.7|2.3|0.7|0.8|0.6"/>
</p:tagLst>
</file>

<file path=ppt/tags/tag8.xml><?xml version="1.0" encoding="utf-8"?>
<p:tagLst xmlns:a="http://schemas.openxmlformats.org/drawingml/2006/main" xmlns:r="http://schemas.openxmlformats.org/officeDocument/2006/relationships" xmlns:p="http://schemas.openxmlformats.org/presentationml/2006/main">
  <p:tag name="TIMING" val="|0.7|0.9|0.6|0.6"/>
</p:tagLst>
</file>

<file path=ppt/tags/tag9.xml><?xml version="1.0" encoding="utf-8"?>
<p:tagLst xmlns:a="http://schemas.openxmlformats.org/drawingml/2006/main" xmlns:r="http://schemas.openxmlformats.org/officeDocument/2006/relationships" xmlns:p="http://schemas.openxmlformats.org/presentationml/2006/main">
  <p:tag name="TIMING" val="|15.6|14"/>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fBurnett">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ProfBurnett</Template>
  <TotalTime>249</TotalTime>
  <Words>7539</Words>
  <Application>Microsoft Office PowerPoint</Application>
  <PresentationFormat>On-screen Show (16:9)</PresentationFormat>
  <Paragraphs>1037</Paragraphs>
  <Slides>55</Slides>
  <Notes>36</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55</vt:i4>
      </vt:variant>
    </vt:vector>
  </HeadingPairs>
  <TitlesOfParts>
    <vt:vector size="66" baseType="lpstr">
      <vt:lpstr>Arial</vt:lpstr>
      <vt:lpstr>Calibri</vt:lpstr>
      <vt:lpstr>Constantia</vt:lpstr>
      <vt:lpstr>Courier New</vt:lpstr>
      <vt:lpstr>Impact</vt:lpstr>
      <vt:lpstr>Lucida Handwriting</vt:lpstr>
      <vt:lpstr>Times New Roman</vt:lpstr>
      <vt:lpstr>Verdana</vt:lpstr>
      <vt:lpstr>Wingdings</vt:lpstr>
      <vt:lpstr>Wingdings 2</vt:lpstr>
      <vt:lpstr>ProfBurnett</vt:lpstr>
      <vt:lpstr>HTML5</vt:lpstr>
      <vt:lpstr>Class Outline</vt:lpstr>
      <vt:lpstr>How to Code, Test and Validate a Web Page Outline</vt:lpstr>
      <vt:lpstr>HTML Syntax</vt:lpstr>
      <vt:lpstr>Basic Structure of an HTML5 Document </vt:lpstr>
      <vt:lpstr>A HTML5 Document</vt:lpstr>
      <vt:lpstr>PowerPoint Presentation</vt:lpstr>
      <vt:lpstr>Adding Attributes to HTML Tags</vt:lpstr>
      <vt:lpstr>Adding Attributes to HTML Tags</vt:lpstr>
      <vt:lpstr>Add Comments to HTML Code</vt:lpstr>
      <vt:lpstr>Coding Recommendations for HTML5</vt:lpstr>
      <vt:lpstr>Common HTML Coding Errors</vt:lpstr>
      <vt:lpstr>CSS Syntax</vt:lpstr>
      <vt:lpstr>CSS Syntax</vt:lpstr>
      <vt:lpstr>CSS Comments</vt:lpstr>
      <vt:lpstr>CSS Document with Comments</vt:lpstr>
      <vt:lpstr>CSS rule by type, id, and class</vt:lpstr>
      <vt:lpstr>Elements can be selected by type, id, or class</vt:lpstr>
      <vt:lpstr>Common CSS Coding Errors</vt:lpstr>
      <vt:lpstr>Debug a Webpage</vt:lpstr>
      <vt:lpstr>Methods to Debug a Webpage</vt:lpstr>
      <vt:lpstr>PowerPoint Presentation</vt:lpstr>
      <vt:lpstr>How to Use HTML to Structure a Web Page Outline</vt:lpstr>
      <vt:lpstr>Code the Head Section</vt:lpstr>
      <vt:lpstr>Code the Text Elements</vt:lpstr>
      <vt:lpstr>Core HTML Attributes</vt:lpstr>
      <vt:lpstr>Structure the Content</vt:lpstr>
      <vt:lpstr>Code Links, List and Images</vt:lpstr>
      <vt:lpstr>Structure the Web Page</vt:lpstr>
      <vt:lpstr>Student Exercise 1</vt:lpstr>
      <vt:lpstr>PowerPoint Presentation</vt:lpstr>
      <vt:lpstr>How to use CSS to Format the Elements of a Web Page Outline</vt:lpstr>
      <vt:lpstr>Three Ways to Provide Stylization</vt:lpstr>
      <vt:lpstr>Head element - Two Style Sheets</vt:lpstr>
      <vt:lpstr>How Cascading Works</vt:lpstr>
      <vt:lpstr>CSS with HTML Semantic Tags</vt:lpstr>
      <vt:lpstr>Normalizer.css</vt:lpstr>
      <vt:lpstr>Modernizr</vt:lpstr>
      <vt:lpstr>How to Specify Measurements and Colors</vt:lpstr>
      <vt:lpstr>CSS Colors </vt:lpstr>
      <vt:lpstr>CSS Code Selectors</vt:lpstr>
      <vt:lpstr>Combinator Relational Selectors</vt:lpstr>
      <vt:lpstr>Combination of Selectors</vt:lpstr>
      <vt:lpstr>CSS Pseudo-Class Selectors</vt:lpstr>
      <vt:lpstr>CSS3 Pseudo-Class Selectors</vt:lpstr>
      <vt:lpstr>CSS Pseudo-Element Selectors</vt:lpstr>
      <vt:lpstr>Working with Text</vt:lpstr>
      <vt:lpstr>How to Specify a Font Family</vt:lpstr>
      <vt:lpstr>How to Specify a Font Size</vt:lpstr>
      <vt:lpstr>Other Font Styling Properties</vt:lpstr>
      <vt:lpstr>Indenting and Aligning Text</vt:lpstr>
      <vt:lpstr>Decorating Text</vt:lpstr>
      <vt:lpstr>Image Floating</vt:lpstr>
      <vt:lpstr>Student Exercise 2</vt:lpstr>
      <vt:lpstr>Class Review</vt:lpstr>
    </vt:vector>
  </TitlesOfParts>
  <Company>BWGM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ITI 133  HTML5 Desktop and Mobile  Level I</dc:title>
  <dc:creator>Professor Burnett</dc:creator>
  <cp:lastModifiedBy>Carl Burnett</cp:lastModifiedBy>
  <cp:revision>23</cp:revision>
  <dcterms:created xsi:type="dcterms:W3CDTF">2015-01-17T16:59:35Z</dcterms:created>
  <dcterms:modified xsi:type="dcterms:W3CDTF">2018-01-14T18:10:03Z</dcterms:modified>
</cp:coreProperties>
</file>