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322" r:id="rId3"/>
    <p:sldId id="323" r:id="rId4"/>
    <p:sldId id="324" r:id="rId5"/>
    <p:sldId id="326" r:id="rId6"/>
    <p:sldId id="327" r:id="rId7"/>
    <p:sldId id="329" r:id="rId8"/>
    <p:sldId id="330" r:id="rId9"/>
    <p:sldId id="378" r:id="rId10"/>
    <p:sldId id="332" r:id="rId11"/>
    <p:sldId id="333" r:id="rId12"/>
    <p:sldId id="334" r:id="rId13"/>
    <p:sldId id="358" r:id="rId14"/>
    <p:sldId id="338" r:id="rId15"/>
    <p:sldId id="339" r:id="rId16"/>
    <p:sldId id="340" r:id="rId17"/>
    <p:sldId id="365" r:id="rId18"/>
    <p:sldId id="366" r:id="rId19"/>
    <p:sldId id="343" r:id="rId20"/>
    <p:sldId id="345" r:id="rId21"/>
    <p:sldId id="377" r:id="rId22"/>
    <p:sldId id="372" r:id="rId23"/>
    <p:sldId id="373" r:id="rId24"/>
    <p:sldId id="374" r:id="rId25"/>
    <p:sldId id="361" r:id="rId26"/>
    <p:sldId id="375" r:id="rId27"/>
    <p:sldId id="357" r:id="rId28"/>
    <p:sldId id="376" r:id="rId29"/>
    <p:sldId id="354" r:id="rId30"/>
    <p:sldId id="369" r:id="rId31"/>
    <p:sldId id="370" r:id="rId32"/>
    <p:sldId id="363" r:id="rId33"/>
    <p:sldId id="371" r:id="rId34"/>
    <p:sldId id="364" r:id="rId35"/>
    <p:sldId id="362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10/28/2018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10/28/2018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s://onedrive.live.com/about/en-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clouddrive/home?ref_=cd_auth_home" TargetMode="External"/><Relationship Id="rId5" Type="http://schemas.openxmlformats.org/officeDocument/2006/relationships/hyperlink" Target="http://www.apple.com/icloud/" TargetMode="External"/><Relationship Id="rId4" Type="http://schemas.openxmlformats.org/officeDocument/2006/relationships/hyperlink" Target="https://www.google.com/driv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xfinity.com/t5/E-Mail-and-Xfinity-Connect-Help/Comcast-email-with-Outlook-365/td-p/2130896" TargetMode="External"/><Relationship Id="rId2" Type="http://schemas.openxmlformats.org/officeDocument/2006/relationships/hyperlink" Target="http://www.verizonwireless.com/support/verizon-clou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oogle.com/" TargetMode="External"/><Relationship Id="rId2" Type="http://schemas.openxmlformats.org/officeDocument/2006/relationships/hyperlink" Target="https://www.microsoftstore.com/store/msusa/en_US/cat/Office-365/categoryID.680215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lp.adobe.com/en_UK/Acrobat.com/Buzzword/" TargetMode="External"/><Relationship Id="rId5" Type="http://schemas.openxmlformats.org/officeDocument/2006/relationships/hyperlink" Target="http://www.thinkfree.com/main.jsp" TargetMode="External"/><Relationship Id="rId4" Type="http://schemas.openxmlformats.org/officeDocument/2006/relationships/hyperlink" Target="https://www.zoho.com/do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google.com/intl/en/about/produc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mazon_Echo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s://en.wikipedia.org/wiki/Google_Assistant" TargetMode="External"/><Relationship Id="rId7" Type="http://schemas.openxmlformats.org/officeDocument/2006/relationships/hyperlink" Target="https://en.wikipedia.org/wiki/Siri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en.wikipedia.org/wiki/Amazon_Alex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Watson_(computer)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en.wikipedia.org/wiki/IBM" TargetMode="External"/><Relationship Id="rId10" Type="http://schemas.openxmlformats.org/officeDocument/2006/relationships/hyperlink" Target="https://en.wikipedia.org/wiki/Google_Home" TargetMode="External"/><Relationship Id="rId4" Type="http://schemas.openxmlformats.org/officeDocument/2006/relationships/hyperlink" Target="https://en.wikipedia.org/wiki/Google_Allo" TargetMode="External"/><Relationship Id="rId9" Type="http://schemas.openxmlformats.org/officeDocument/2006/relationships/hyperlink" Target="https://en.wikipedia.org/wiki/Apple_HomePod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mbigdatahub.com/ibm-big-data-platform" TargetMode="External"/><Relationship Id="rId13" Type="http://schemas.openxmlformats.org/officeDocument/2006/relationships/hyperlink" Target="http://www.oracle.com/us/technologies/big-data/index.html" TargetMode="External"/><Relationship Id="rId3" Type="http://schemas.openxmlformats.org/officeDocument/2006/relationships/hyperlink" Target="http://www.paraccel.com/" TargetMode="External"/><Relationship Id="rId7" Type="http://schemas.openxmlformats.org/officeDocument/2006/relationships/hyperlink" Target="http://hortonworks.com/" TargetMode="External"/><Relationship Id="rId12" Type="http://schemas.openxmlformats.org/officeDocument/2006/relationships/hyperlink" Target="http://www.mapr.com/" TargetMode="External"/><Relationship Id="rId17" Type="http://schemas.openxmlformats.org/officeDocument/2006/relationships/hyperlink" Target="http://www.teradata.com/" TargetMode="External"/><Relationship Id="rId2" Type="http://schemas.openxmlformats.org/officeDocument/2006/relationships/hyperlink" Target="http://www.1010data.com/company" TargetMode="External"/><Relationship Id="rId16" Type="http://schemas.openxmlformats.org/officeDocument/2006/relationships/hyperlink" Target="https://www.sas.com/en_us/hom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8.hp.com/us/en/software-solutions/big-data-platform-haven.html" TargetMode="External"/><Relationship Id="rId11" Type="http://schemas.openxmlformats.org/officeDocument/2006/relationships/hyperlink" Target="http://www.kognitio.com/" TargetMode="External"/><Relationship Id="rId5" Type="http://schemas.openxmlformats.org/officeDocument/2006/relationships/hyperlink" Target="http://www.cloudera.com/content/cloudera/en/home.html" TargetMode="External"/><Relationship Id="rId15" Type="http://schemas.openxmlformats.org/officeDocument/2006/relationships/hyperlink" Target="http://www.sapbigdata.com/platform/#sthash.t6JYqlxY.PnoGspjW.dpbs" TargetMode="External"/><Relationship Id="rId10" Type="http://schemas.openxmlformats.org/officeDocument/2006/relationships/hyperlink" Target="https://www.infobright.com/" TargetMode="External"/><Relationship Id="rId4" Type="http://schemas.openxmlformats.org/officeDocument/2006/relationships/hyperlink" Target="http://aws.amazon.com/" TargetMode="External"/><Relationship Id="rId9" Type="http://schemas.openxmlformats.org/officeDocument/2006/relationships/hyperlink" Target="http://www.calpont.com/" TargetMode="External"/><Relationship Id="rId14" Type="http://schemas.openxmlformats.org/officeDocument/2006/relationships/hyperlink" Target="http://www.gopivotal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mag.com/business/directory/data-visualization/1382-wave-analytics" TargetMode="External"/><Relationship Id="rId13" Type="http://schemas.openxmlformats.org/officeDocument/2006/relationships/hyperlink" Target="https://www.pcmag.com/business/directory/data-visualization/350-google-analytics-premium" TargetMode="External"/><Relationship Id="rId18" Type="http://schemas.openxmlformats.org/officeDocument/2006/relationships/hyperlink" Target="https://www.pcmag.com/business/directory/business-intelligence/168-qlik-sense-enterprise-server" TargetMode="External"/><Relationship Id="rId26" Type="http://schemas.openxmlformats.org/officeDocument/2006/relationships/hyperlink" Target="https://www.pcmag.com/business/directory/general-ledger/1453-sage-x3" TargetMode="External"/><Relationship Id="rId3" Type="http://schemas.openxmlformats.org/officeDocument/2006/relationships/hyperlink" Target="https://www.pcmag.com/business/directory/data-visualization/1047-roambi-analytics" TargetMode="External"/><Relationship Id="rId21" Type="http://schemas.openxmlformats.org/officeDocument/2006/relationships/hyperlink" Target="https://www.pcmag.com/business/directory/business-intelligence/1073-terapeak" TargetMode="External"/><Relationship Id="rId7" Type="http://schemas.openxmlformats.org/officeDocument/2006/relationships/hyperlink" Target="https://www.pcmag.com/business/directory/data-visualization/1225-sisense" TargetMode="External"/><Relationship Id="rId12" Type="http://schemas.openxmlformats.org/officeDocument/2006/relationships/hyperlink" Target="https://www.pcmag.com/business/directory/data-visualization/260-adaptive-discovery" TargetMode="External"/><Relationship Id="rId17" Type="http://schemas.openxmlformats.org/officeDocument/2006/relationships/hyperlink" Target="https://www.pcmag.com/business/directory/business-intelligence/119-domo" TargetMode="External"/><Relationship Id="rId25" Type="http://schemas.openxmlformats.org/officeDocument/2006/relationships/hyperlink" Target="https://www.pcmag.com/business/directory/business-intelligence/1392-intelex" TargetMode="External"/><Relationship Id="rId2" Type="http://schemas.openxmlformats.org/officeDocument/2006/relationships/hyperlink" Target="https://www.pcmag.com/business/directory/business-intelligence/1459-host-analytics-cloud-epm-suite" TargetMode="External"/><Relationship Id="rId16" Type="http://schemas.openxmlformats.org/officeDocument/2006/relationships/hyperlink" Target="https://www.pcmag.com/business/directory/business-intelligence/182-tableau-desktop" TargetMode="External"/><Relationship Id="rId20" Type="http://schemas.openxmlformats.org/officeDocument/2006/relationships/hyperlink" Target="https://www.pcmag.com/business/directory/business-intelligence/113-clearify-qqu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cmag.com/business/directory/data-visualization/1245-inetsoft-style-intelligence" TargetMode="External"/><Relationship Id="rId11" Type="http://schemas.openxmlformats.org/officeDocument/2006/relationships/hyperlink" Target="https://www.pcmag.com/business/directory/business-intelligence/529-dundas-bi" TargetMode="External"/><Relationship Id="rId24" Type="http://schemas.openxmlformats.org/officeDocument/2006/relationships/hyperlink" Target="https://www.pcmag.com/business/directory/business-intelligence/1441-mozenda" TargetMode="External"/><Relationship Id="rId5" Type="http://schemas.openxmlformats.org/officeDocument/2006/relationships/hyperlink" Target="https://www.pcmag.com/business/directory/data-visualization/1082-tour-de-force-bi" TargetMode="External"/><Relationship Id="rId15" Type="http://schemas.openxmlformats.org/officeDocument/2006/relationships/hyperlink" Target="https://www.pcmag.com/business/directory/data-visualization/1352-microsoft-power-bi" TargetMode="External"/><Relationship Id="rId23" Type="http://schemas.openxmlformats.org/officeDocument/2006/relationships/hyperlink" Target="https://www.pcmag.com/business/directory/app-builders/1461-logi-info" TargetMode="External"/><Relationship Id="rId10" Type="http://schemas.openxmlformats.org/officeDocument/2006/relationships/hyperlink" Target="https://www.pcmag.com/business/directory/business-intelligence/491-clear-analytics" TargetMode="External"/><Relationship Id="rId19" Type="http://schemas.openxmlformats.org/officeDocument/2006/relationships/hyperlink" Target="https://www.pcmag.com/business/directory/business-intelligence/140-zoho-reports" TargetMode="External"/><Relationship Id="rId4" Type="http://schemas.openxmlformats.org/officeDocument/2006/relationships/hyperlink" Target="https://www.pcmag.com/business/directory/business-intelligence/1084-vanguard-financial-forecasting" TargetMode="External"/><Relationship Id="rId9" Type="http://schemas.openxmlformats.org/officeDocument/2006/relationships/hyperlink" Target="https://www.pcmag.com/business/directory/business-intelligence/999-neubrain" TargetMode="External"/><Relationship Id="rId14" Type="http://schemas.openxmlformats.org/officeDocument/2006/relationships/hyperlink" Target="https://www.pcmag.com/business/directory/data-visualization/1350-looker" TargetMode="External"/><Relationship Id="rId22" Type="http://schemas.openxmlformats.org/officeDocument/2006/relationships/hyperlink" Target="https://www.pcmag.com/business/directory/data-visualization/1432-style-scop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ku.com/products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en.wikipedia.org/wiki/Customer-premises_equipment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www.amazon.com/Amazon-Fire-TV-Streaming-Media-Player/dp/B00U3FPN4U" TargetMode="External"/><Relationship Id="rId2" Type="http://schemas.openxmlformats.org/officeDocument/2006/relationships/hyperlink" Target="https://en.wikipedia.org/wiki/IPT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Hulu" TargetMode="External"/><Relationship Id="rId11" Type="http://schemas.openxmlformats.org/officeDocument/2006/relationships/image" Target="../media/image16.jfif"/><Relationship Id="rId5" Type="http://schemas.openxmlformats.org/officeDocument/2006/relationships/hyperlink" Target="https://en.wikipedia.org/wiki/YouTube" TargetMode="External"/><Relationship Id="rId10" Type="http://schemas.openxmlformats.org/officeDocument/2006/relationships/hyperlink" Target="https://www.apple.com/tv/" TargetMode="External"/><Relationship Id="rId4" Type="http://schemas.openxmlformats.org/officeDocument/2006/relationships/hyperlink" Target="https://en.wikipedia.org/wiki/Set-top_box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s://www.google.com/chromecast/tv/chromecas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" TargetMode="External"/><Relationship Id="rId7" Type="http://schemas.openxmlformats.org/officeDocument/2006/relationships/hyperlink" Target="https://www.sling.com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Prime-Video/b?ie=UTF8&amp;node=2676882011" TargetMode="External"/><Relationship Id="rId5" Type="http://schemas.openxmlformats.org/officeDocument/2006/relationships/hyperlink" Target="http://www.hulu.com/start" TargetMode="External"/><Relationship Id="rId4" Type="http://schemas.openxmlformats.org/officeDocument/2006/relationships/hyperlink" Target="https://www.netflix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e.com/itunes/" TargetMode="External"/><Relationship Id="rId3" Type="http://schemas.openxmlformats.org/officeDocument/2006/relationships/hyperlink" Target="http://www.pandora.com/" TargetMode="External"/><Relationship Id="rId7" Type="http://schemas.openxmlformats.org/officeDocument/2006/relationships/hyperlink" Target="http://www.apple.com/music/" TargetMode="External"/><Relationship Id="rId2" Type="http://schemas.openxmlformats.org/officeDocument/2006/relationships/hyperlink" Target="https://www.spotify.com/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.microsoft.com/" TargetMode="External"/><Relationship Id="rId5" Type="http://schemas.openxmlformats.org/officeDocument/2006/relationships/hyperlink" Target="https://soundcloud.com/" TargetMode="External"/><Relationship Id="rId4" Type="http://schemas.openxmlformats.org/officeDocument/2006/relationships/hyperlink" Target="http://www.rhapsod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x.com/" TargetMode="External"/><Relationship Id="rId7" Type="http://schemas.openxmlformats.org/officeDocument/2006/relationships/hyperlink" Target="https://www.myportfolio.com/" TargetMode="External"/><Relationship Id="rId2" Type="http://schemas.openxmlformats.org/officeDocument/2006/relationships/hyperlink" Target="https://www.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ugmug.com/" TargetMode="External"/><Relationship Id="rId5" Type="http://schemas.openxmlformats.org/officeDocument/2006/relationships/hyperlink" Target="https://www.irista.com/" TargetMode="External"/><Relationship Id="rId4" Type="http://schemas.openxmlformats.org/officeDocument/2006/relationships/hyperlink" Target="http://photobucke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photos/about/" TargetMode="External"/><Relationship Id="rId2" Type="http://schemas.openxmlformats.org/officeDocument/2006/relationships/hyperlink" Target="https://www.apple.com/icloud/icloud-dri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edrive.live.com/about/en-us/" TargetMode="External"/><Relationship Id="rId4" Type="http://schemas.openxmlformats.org/officeDocument/2006/relationships/hyperlink" Target="https://www.dropbox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E_(app)" TargetMode="External"/><Relationship Id="rId3" Type="http://schemas.openxmlformats.org/officeDocument/2006/relationships/hyperlink" Target="https://www.bing.com/maps" TargetMode="External"/><Relationship Id="rId7" Type="http://schemas.openxmlformats.org/officeDocument/2006/relationships/hyperlink" Target="http://maps.randmcnally.com/" TargetMode="External"/><Relationship Id="rId2" Type="http://schemas.openxmlformats.org/officeDocument/2006/relationships/hyperlink" Target="https://www.google.com/map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penstreetmap.org/" TargetMode="External"/><Relationship Id="rId5" Type="http://schemas.openxmlformats.org/officeDocument/2006/relationships/hyperlink" Target="https://www.mapquest.com/" TargetMode="External"/><Relationship Id="rId10" Type="http://schemas.openxmlformats.org/officeDocument/2006/relationships/hyperlink" Target="https://www.waze.com/" TargetMode="External"/><Relationship Id="rId4" Type="http://schemas.openxmlformats.org/officeDocument/2006/relationships/hyperlink" Target="https://maps.yahoo.com/" TargetMode="External"/><Relationship Id="rId9" Type="http://schemas.openxmlformats.org/officeDocument/2006/relationships/hyperlink" Target="https://en.wikipedia.org/wiki/TomTom#TomTom_Navigator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r>
              <a:rPr lang="en-US" dirty="0"/>
              <a:t>Digital Literacy for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Session V – Cloud Computing</a:t>
            </a:r>
            <a:br>
              <a:rPr lang="en-US" sz="1800" dirty="0"/>
            </a:br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are Consumers Moving to the Cloud?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 Demands</a:t>
            </a:r>
          </a:p>
          <a:p>
            <a:r>
              <a:rPr lang="en-US" dirty="0"/>
              <a:t>Growth of Internet Users </a:t>
            </a:r>
          </a:p>
          <a:p>
            <a:r>
              <a:rPr lang="en-US" dirty="0"/>
              <a:t>Unfettered Access to Data </a:t>
            </a:r>
          </a:p>
          <a:p>
            <a:r>
              <a:rPr lang="en-US" dirty="0"/>
              <a:t>Multiple Devices </a:t>
            </a:r>
          </a:p>
          <a:p>
            <a:r>
              <a:rPr lang="en-US" dirty="0"/>
              <a:t>Location Independence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Developments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Internet Bandwidth </a:t>
            </a:r>
          </a:p>
          <a:p>
            <a:r>
              <a:rPr lang="en-US" dirty="0"/>
              <a:t>Fiber to the Home (FTTH)</a:t>
            </a:r>
          </a:p>
          <a:p>
            <a:r>
              <a:rPr lang="en-US" dirty="0"/>
              <a:t>Wireless Networks (</a:t>
            </a:r>
            <a:r>
              <a:rPr lang="en-US" dirty="0" err="1"/>
              <a:t>WiFi</a:t>
            </a:r>
            <a:r>
              <a:rPr lang="en-US" dirty="0"/>
              <a:t>, WiMAX, </a:t>
            </a:r>
            <a:r>
              <a:rPr lang="en-US" dirty="0" err="1"/>
              <a:t>WiBro</a:t>
            </a:r>
            <a:r>
              <a:rPr lang="en-US" dirty="0"/>
              <a:t>)</a:t>
            </a:r>
          </a:p>
          <a:p>
            <a:r>
              <a:rPr lang="en-US" dirty="0"/>
              <a:t>Powerful Portable Devices (Smartphones)</a:t>
            </a:r>
          </a:p>
          <a:p>
            <a:r>
              <a:rPr lang="en-US" dirty="0"/>
              <a:t>Significantly Reduced Cost of Storage (.003 per GB)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are the Consumer-Based SaaS?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Key Drivers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  <a:p>
            <a:r>
              <a:rPr lang="en-US" dirty="0"/>
              <a:t>Video Services</a:t>
            </a:r>
          </a:p>
          <a:p>
            <a:r>
              <a:rPr lang="en-US" dirty="0"/>
              <a:t>Music Services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Productivity Applications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  <a:p>
            <a:r>
              <a:rPr lang="en-US" dirty="0"/>
              <a:t>Cord Cutting</a:t>
            </a:r>
          </a:p>
          <a:p>
            <a:r>
              <a:rPr lang="en-US" dirty="0"/>
              <a:t>Open Source / Piracy</a:t>
            </a:r>
          </a:p>
          <a:p>
            <a:r>
              <a:rPr lang="en-US" dirty="0"/>
              <a:t>Utility Computing</a:t>
            </a:r>
          </a:p>
          <a:p>
            <a:r>
              <a:rPr lang="en-US" dirty="0"/>
              <a:t>VOIP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Cloud Storage?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7059">
            <a:off x="432053" y="1617365"/>
            <a:ext cx="1694603" cy="112860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56201" y="1415870"/>
            <a:ext cx="2909871" cy="1066606"/>
            <a:chOff x="2256201" y="1415870"/>
            <a:chExt cx="2909871" cy="1066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415870"/>
              <a:ext cx="1584672" cy="1066606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256201" y="1654818"/>
              <a:ext cx="12954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2100" y="1419275"/>
            <a:ext cx="3009127" cy="964684"/>
            <a:chOff x="5372100" y="1419275"/>
            <a:chExt cx="3009127" cy="964684"/>
          </a:xfrm>
        </p:grpSpPr>
        <p:sp>
          <p:nvSpPr>
            <p:cNvPr id="12" name="Right Arrow 11"/>
            <p:cNvSpPr/>
            <p:nvPr/>
          </p:nvSpPr>
          <p:spPr>
            <a:xfrm>
              <a:off x="5372100" y="1549704"/>
              <a:ext cx="12954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1419275"/>
              <a:ext cx="1447027" cy="96468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9749">
            <a:off x="530817" y="3165344"/>
            <a:ext cx="1873402" cy="13713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65151" y="2740067"/>
            <a:ext cx="3063688" cy="1291590"/>
            <a:chOff x="2565151" y="2740067"/>
            <a:chExt cx="3063688" cy="1291590"/>
          </a:xfrm>
        </p:grpSpPr>
        <p:sp>
          <p:nvSpPr>
            <p:cNvPr id="13" name="Right Arrow 12"/>
            <p:cNvSpPr/>
            <p:nvPr/>
          </p:nvSpPr>
          <p:spPr>
            <a:xfrm>
              <a:off x="2565151" y="3476130"/>
              <a:ext cx="677499" cy="407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839" y="2740067"/>
              <a:ext cx="2286000" cy="129159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773856" y="2949055"/>
            <a:ext cx="3241939" cy="1432474"/>
            <a:chOff x="5773856" y="2949055"/>
            <a:chExt cx="3241939" cy="14324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9618" y="3155710"/>
              <a:ext cx="2536177" cy="1225819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023288">
              <a:off x="5773856" y="2949055"/>
              <a:ext cx="677499" cy="407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6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Pay for the storage you use. </a:t>
            </a:r>
          </a:p>
          <a:p>
            <a:r>
              <a:rPr lang="en-US" sz="1800" dirty="0"/>
              <a:t>Cut energy consumption.  </a:t>
            </a:r>
          </a:p>
          <a:p>
            <a:r>
              <a:rPr lang="en-US" sz="1800" dirty="0"/>
              <a:t>Storage availability and data protection. </a:t>
            </a:r>
          </a:p>
          <a:p>
            <a:r>
              <a:rPr lang="en-US" sz="1800" dirty="0"/>
              <a:t>Outsource storage maintenance tasks. </a:t>
            </a:r>
          </a:p>
          <a:p>
            <a:r>
              <a:rPr lang="en-US" sz="1800" dirty="0"/>
              <a:t>Access to resources and applications.  </a:t>
            </a:r>
          </a:p>
          <a:p>
            <a:r>
              <a:rPr lang="en-US" sz="1800" dirty="0"/>
              <a:t>Natural disaster backup.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Outsourcing data storage increases potential for attack.</a:t>
            </a:r>
          </a:p>
          <a:p>
            <a:r>
              <a:rPr lang="en-US" sz="1800" dirty="0"/>
              <a:t>Supplier stability. </a:t>
            </a:r>
          </a:p>
          <a:p>
            <a:r>
              <a:rPr lang="en-US" sz="1800" dirty="0"/>
              <a:t>Accessibility</a:t>
            </a:r>
          </a:p>
          <a:p>
            <a:r>
              <a:rPr lang="en-US" sz="1800" dirty="0"/>
              <a:t>Security of stored data </a:t>
            </a:r>
          </a:p>
          <a:p>
            <a:r>
              <a:rPr lang="en-US" sz="1800" dirty="0"/>
              <a:t>May enable Piracy and Copyright Infringement.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50975"/>
          <a:ext cx="8229600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8122690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61711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695451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763227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092853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26417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  <a:hlinkClick r:id="rId2"/>
                        </a:rPr>
                        <a:t>Microsoft OneDrive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>
                          <a:latin typeface="+mj-lt"/>
                          <a:hlinkClick r:id="rId3"/>
                        </a:rPr>
                        <a:t>DropBox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  <a:hlinkClick r:id="rId4"/>
                        </a:rPr>
                        <a:t>Google</a:t>
                      </a:r>
                      <a:r>
                        <a:rPr lang="en-US" sz="1050" baseline="0" dirty="0">
                          <a:latin typeface="+mj-lt"/>
                          <a:hlinkClick r:id="rId4"/>
                        </a:rPr>
                        <a:t>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  <a:hlinkClick r:id="rId5"/>
                        </a:rPr>
                        <a:t>iCloud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  <a:hlinkClick r:id="rId6"/>
                        </a:rPr>
                        <a:t>Amazon</a:t>
                      </a:r>
                      <a:r>
                        <a:rPr lang="en-US" sz="1050" baseline="0" dirty="0">
                          <a:latin typeface="+mj-lt"/>
                          <a:hlinkClick r:id="rId6"/>
                        </a:rPr>
                        <a:t> Cloud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2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File size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with website, none with Dropbox apps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Unknown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2GB*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80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Free storage?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2GB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No***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76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Device Account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0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Paid plans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$2/month for 50GB**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$10/month for 1TB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$2/month 100GB, $10/month for 1TB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50 GB, 200 GB, or 1 TB.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$12/year for unlimited photos, $60/year for unlimited files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53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OSes supported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Windows 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Linux, Android, iOS, Windows Phone, BlackBerry, Kindle Fire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iOS device running iOS 5 or later or a Mac running OS X Lion v10.7.5 or 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Kindle Fire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01738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14274"/>
              </p:ext>
            </p:extLst>
          </p:nvPr>
        </p:nvGraphicFramePr>
        <p:xfrm>
          <a:off x="457200" y="1450975"/>
          <a:ext cx="7772400" cy="284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  <a:hlinkClick r:id="rId2"/>
                        </a:rPr>
                        <a:t>Verizon Cloud 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j-lt"/>
                          <a:hlinkClick r:id="rId3"/>
                        </a:rPr>
                        <a:t>Xfinity (Office 365)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File size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+mj-lt"/>
                        </a:rPr>
                        <a:t> 5GB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10GB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latin typeface="+mj-lt"/>
                        </a:rPr>
                        <a:t>Free storage?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latin typeface="+mj-lt"/>
                        </a:rPr>
                        <a:t>5GB**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Device Account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Paid plans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+mj-lt"/>
                        </a:rPr>
                        <a:t>3 Plans </a:t>
                      </a:r>
                      <a:br>
                        <a:rPr lang="en-US" sz="1000" b="1" dirty="0">
                          <a:latin typeface="+mj-lt"/>
                        </a:rPr>
                      </a:br>
                      <a:r>
                        <a:rPr lang="en-US" sz="1000" b="1" dirty="0">
                          <a:latin typeface="+mj-lt"/>
                        </a:rPr>
                        <a:t>25 GB – 2.99</a:t>
                      </a:r>
                    </a:p>
                    <a:p>
                      <a:r>
                        <a:rPr lang="en-US" sz="1000" b="1" dirty="0">
                          <a:latin typeface="+mj-lt"/>
                        </a:rPr>
                        <a:t>250 GB – 4.99</a:t>
                      </a:r>
                    </a:p>
                    <a:p>
                      <a:r>
                        <a:rPr lang="en-US" sz="1000" b="1" dirty="0">
                          <a:latin typeface="+mj-lt"/>
                        </a:rPr>
                        <a:t>1 </a:t>
                      </a:r>
                      <a:r>
                        <a:rPr lang="en-US" sz="1000" b="1" baseline="0" dirty="0">
                          <a:latin typeface="+mj-lt"/>
                        </a:rPr>
                        <a:t>TB – 9.99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+mj-lt"/>
                        </a:rPr>
                        <a:t>$2/month for 50GB**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359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OSes supported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Windows, Mac, Android, iOS,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Windows, Mac, Android, iOS, Windows Phone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3752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1 - 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Count the cloud storage services you have access to.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List the cloud storage services you use.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Office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Cost is low. </a:t>
            </a:r>
          </a:p>
          <a:p>
            <a:r>
              <a:rPr lang="en-US" sz="1600" dirty="0"/>
              <a:t>no download or install of software. </a:t>
            </a:r>
          </a:p>
          <a:p>
            <a:r>
              <a:rPr lang="en-US" sz="1600" dirty="0"/>
              <a:t>Run on thin clients.  </a:t>
            </a:r>
          </a:p>
          <a:p>
            <a:r>
              <a:rPr lang="en-US" sz="1600" dirty="0"/>
              <a:t>No need to purchase or upgrade a software license. </a:t>
            </a:r>
          </a:p>
          <a:p>
            <a:r>
              <a:rPr lang="en-US" sz="1600" dirty="0"/>
              <a:t>Portable. </a:t>
            </a:r>
          </a:p>
          <a:p>
            <a:r>
              <a:rPr lang="en-US" sz="1600" dirty="0"/>
              <a:t>Documents still safely if the user’s computer fails.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Access requires connectivity. </a:t>
            </a:r>
          </a:p>
          <a:p>
            <a:r>
              <a:rPr lang="en-US" sz="1600" dirty="0"/>
              <a:t>Speed and accessibility issues. </a:t>
            </a:r>
          </a:p>
          <a:p>
            <a:r>
              <a:rPr lang="en-US" sz="1600" dirty="0"/>
              <a:t>Number of features available can be an issue. </a:t>
            </a:r>
          </a:p>
          <a:p>
            <a:r>
              <a:rPr lang="en-US" sz="1600" dirty="0"/>
              <a:t>Subscription charge to use the service. </a:t>
            </a:r>
          </a:p>
          <a:p>
            <a:r>
              <a:rPr lang="en-US" sz="1600" dirty="0"/>
              <a:t>No control over the version of the software. </a:t>
            </a:r>
          </a:p>
          <a:p>
            <a:r>
              <a:rPr lang="en-US" sz="1600" dirty="0"/>
              <a:t>Reliant on the service provider for security and privacy.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457200" y="1450975"/>
          <a:ext cx="822960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  <a:hlinkClick r:id="rId2"/>
                        </a:rPr>
                        <a:t>Office 365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  <a:hlinkClick r:id="rId3"/>
                        </a:rPr>
                        <a:t>Google for Work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+mj-lt"/>
                          <a:hlinkClick r:id="rId4"/>
                        </a:rPr>
                        <a:t>ZoHo</a:t>
                      </a:r>
                      <a:r>
                        <a:rPr lang="en-US" sz="1000" dirty="0">
                          <a:latin typeface="+mj-lt"/>
                          <a:hlinkClick r:id="rId4"/>
                        </a:rPr>
                        <a:t> Docs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+mj-lt"/>
                          <a:hlinkClick r:id="rId5"/>
                        </a:rPr>
                        <a:t>ThinkFree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  <a:hlinkClick r:id="rId6"/>
                        </a:rPr>
                        <a:t>Adobe Buzzword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 per Month for </a:t>
                      </a:r>
                      <a:r>
                        <a:rPr kumimoji="0" lang="en-US" sz="1000" b="1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Year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$5 per Month</a:t>
                      </a:r>
                      <a:br>
                        <a:rPr lang="en-US" sz="1000" b="1" dirty="0">
                          <a:latin typeface="+mj-lt"/>
                        </a:rPr>
                      </a:br>
                      <a:r>
                        <a:rPr lang="en-US" sz="1000" b="1" dirty="0">
                          <a:latin typeface="+mj-lt"/>
                        </a:rPr>
                        <a:t>$60</a:t>
                      </a:r>
                      <a:r>
                        <a:rPr lang="en-US" sz="1000" b="1" baseline="0" dirty="0">
                          <a:latin typeface="+mj-lt"/>
                        </a:rPr>
                        <a:t> per Year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Free</a:t>
                      </a:r>
                      <a:r>
                        <a:rPr lang="en-US" sz="1000" b="1" baseline="0" dirty="0">
                          <a:latin typeface="+mj-lt"/>
                        </a:rPr>
                        <a:t> &amp; Up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Free –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Free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Storage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1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Drive (30GB)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Docs: 5/250/1000GB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1GB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50GB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Plan Choices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Multiple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10 Plans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Apps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Word Processor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Spreadsheet	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Presentation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Email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Calendar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Site Builder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Messaging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Notes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Commitment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Annual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52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Office Applications</a:t>
            </a:r>
          </a:p>
        </p:txBody>
      </p:sp>
    </p:spTree>
    <p:extLst>
      <p:ext uri="{BB962C8B-B14F-4D97-AF65-F5344CB8AC3E}">
        <p14:creationId xmlns:p14="http://schemas.microsoft.com/office/powerpoint/2010/main" val="97237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Cloud Computing?</a:t>
            </a:r>
          </a:p>
          <a:p>
            <a:r>
              <a:rPr lang="en-US" dirty="0"/>
              <a:t>What are the Different CC Service Models?</a:t>
            </a:r>
          </a:p>
          <a:p>
            <a:r>
              <a:rPr lang="en-US" sz="2800" dirty="0"/>
              <a:t>Why are Consumers Moving to the Cloud?</a:t>
            </a:r>
            <a:endParaRPr lang="en-US" dirty="0"/>
          </a:p>
          <a:p>
            <a:r>
              <a:rPr lang="en-US" dirty="0"/>
              <a:t>What are the Consumer-Based SaaS?</a:t>
            </a:r>
          </a:p>
          <a:p>
            <a:r>
              <a:rPr lang="en-US" dirty="0"/>
              <a:t>What is Cloud Storage?</a:t>
            </a:r>
          </a:p>
          <a:p>
            <a:r>
              <a:rPr lang="en-US" dirty="0"/>
              <a:t>What are Cloud Productivity Applications?</a:t>
            </a:r>
          </a:p>
          <a:p>
            <a:r>
              <a:rPr lang="en-US" dirty="0"/>
              <a:t>What are Cloud Media Services?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7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Products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0113" y="2343150"/>
            <a:ext cx="18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  <a:hlinkClick r:id="rId2"/>
              </a:rPr>
              <a:t>Google Products </a:t>
            </a:r>
            <a:endParaRPr lang="en-US" b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03B8B-3EE4-4C0F-9828-482E2982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0268" r="1919" b="8518"/>
          <a:stretch/>
        </p:blipFill>
        <p:spPr>
          <a:xfrm>
            <a:off x="491836" y="1349109"/>
            <a:ext cx="5272093" cy="34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8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CB97EC-4D3A-440C-8AF6-92A8799F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Assistants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BA8FB-A3E2-4FD4-8380-9C5EDD234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31646"/>
            <a:ext cx="4038600" cy="2734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Software</a:t>
            </a:r>
          </a:p>
          <a:p>
            <a:r>
              <a:rPr lang="en-US" sz="2200" dirty="0">
                <a:hlinkClick r:id="rId2" tooltip="Amazon Alexa"/>
              </a:rPr>
              <a:t>Amazon Alexa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3" tooltip="Google Assistant"/>
              </a:rPr>
              <a:t>Google Assistant</a:t>
            </a:r>
            <a:r>
              <a:rPr lang="en-US" sz="2200" dirty="0"/>
              <a:t> / </a:t>
            </a:r>
            <a:r>
              <a:rPr lang="en-US" sz="2200" dirty="0">
                <a:hlinkClick r:id="rId4" tooltip="Google Allo"/>
              </a:rPr>
              <a:t>Google </a:t>
            </a:r>
            <a:r>
              <a:rPr lang="en-US" sz="2200" dirty="0" err="1">
                <a:hlinkClick r:id="rId4" tooltip="Google Allo"/>
              </a:rPr>
              <a:t>Allo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5" tooltip="IBM"/>
              </a:rPr>
              <a:t>IBM</a:t>
            </a:r>
            <a:r>
              <a:rPr lang="en-US" sz="2200" dirty="0"/>
              <a:t>'s </a:t>
            </a:r>
            <a:r>
              <a:rPr lang="en-US" sz="2200" dirty="0">
                <a:hlinkClick r:id="rId6"/>
              </a:rPr>
              <a:t>Watson</a:t>
            </a:r>
            <a:endParaRPr lang="en-US" sz="2200" dirty="0"/>
          </a:p>
          <a:p>
            <a:r>
              <a:rPr lang="en-US" sz="2200" dirty="0">
                <a:hlinkClick r:id="rId7" tooltip="Siri"/>
              </a:rPr>
              <a:t>Apple Siri</a:t>
            </a:r>
            <a:r>
              <a:rPr lang="en-US" sz="2200" dirty="0"/>
              <a:t> </a:t>
            </a:r>
          </a:p>
          <a:p>
            <a:r>
              <a:rPr lang="en-US" sz="2200" dirty="0"/>
              <a:t>Microsoft Cortana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8F0406-A26F-413B-A05B-3D29A3115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31646"/>
            <a:ext cx="4038600" cy="2734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Devices</a:t>
            </a:r>
          </a:p>
          <a:p>
            <a:r>
              <a:rPr lang="en-US" sz="2000" dirty="0">
                <a:hlinkClick r:id="rId8" tooltip="Amazon Echo"/>
              </a:rPr>
              <a:t>Amazon Echo</a:t>
            </a:r>
            <a:endParaRPr lang="en-US" sz="2000" dirty="0"/>
          </a:p>
          <a:p>
            <a:r>
              <a:rPr lang="en-US" sz="2000" dirty="0">
                <a:hlinkClick r:id="rId9"/>
              </a:rPr>
              <a:t>Apple </a:t>
            </a:r>
            <a:r>
              <a:rPr lang="en-US" sz="2000" dirty="0" err="1">
                <a:hlinkClick r:id="rId9"/>
              </a:rPr>
              <a:t>HomePod</a:t>
            </a:r>
            <a:endParaRPr lang="en-US" sz="2000" dirty="0">
              <a:hlinkClick r:id="rId10"/>
            </a:endParaRPr>
          </a:p>
          <a:p>
            <a:r>
              <a:rPr lang="en-US" sz="2000" dirty="0">
                <a:hlinkClick r:id="rId10"/>
              </a:rPr>
              <a:t>Google Home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45C1B-BDFD-449E-9FC9-1ADED28C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4C958-5705-40CE-831A-87A8EB4E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584E1-D545-4C38-B012-EE9A24EE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1E8165-EBDB-4DF0-BBE2-C15FE05D4662}"/>
              </a:ext>
            </a:extLst>
          </p:cNvPr>
          <p:cNvSpPr/>
          <p:nvPr/>
        </p:nvSpPr>
        <p:spPr>
          <a:xfrm>
            <a:off x="2286000" y="13853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 virtual assistant is a software agent that can perform tasks or services for an individual.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16116E-8A94-4A94-BAC3-C0528C4210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54" y="2190750"/>
            <a:ext cx="949346" cy="8459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18AE92-A4F7-4EEC-BD84-8B67A22100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16" y="3566527"/>
            <a:ext cx="1285875" cy="723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60EF9A-5E1F-43D5-A8B6-B0B6E01B22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90950"/>
            <a:ext cx="1023191" cy="7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6C20-5161-4810-B98B-6EFE7337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Analytics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C9F5-CBBF-4414-8C20-F40AACE03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1010data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3"/>
              </a:rPr>
              <a:t>Actian</a:t>
            </a:r>
            <a:r>
              <a:rPr lang="en-US" dirty="0"/>
              <a:t> (Ingres Corp)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Amazon Web Services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Cloudera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6"/>
              </a:rPr>
              <a:t>HAVEn</a:t>
            </a:r>
            <a:r>
              <a:rPr lang="en-US" dirty="0"/>
              <a:t> (HP)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Hortonworks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8"/>
              </a:rPr>
              <a:t>IBM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9"/>
              </a:rPr>
              <a:t>InfiniDB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4D9AD-8D87-40B1-BE36-00E21EC7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2340-89F9-42FD-BE44-87D14357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CDD-98E5-442C-8378-9DC458A0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5426EAF-5EED-4894-A471-DE3BA3C8F9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10"/>
              </a:rPr>
              <a:t>Infobright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11"/>
              </a:rPr>
              <a:t>Kognitio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12"/>
              </a:rPr>
              <a:t>MapR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3"/>
              </a:rPr>
              <a:t>Oracle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4"/>
              </a:rPr>
              <a:t>Pivotal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5"/>
              </a:rPr>
              <a:t>SAP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6"/>
              </a:rPr>
              <a:t>SAS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7"/>
              </a:rPr>
              <a:t>Teradata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6C20-5161-4810-B98B-6EFE7337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Applications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35B7F1-AD63-4351-B521-C037BBE3B0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2"/>
              </a:rPr>
              <a:t>Host Analytics Cloud EPM Suite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err="1">
                <a:hlinkClick r:id="rId3"/>
              </a:rPr>
              <a:t>Roambi</a:t>
            </a:r>
            <a:r>
              <a:rPr lang="en-US" dirty="0">
                <a:hlinkClick r:id="rId3"/>
              </a:rPr>
              <a:t> Analytics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4"/>
              </a:rPr>
              <a:t>Vanguard Financial Forecasting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5"/>
              </a:rPr>
              <a:t>Tour de Force BI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err="1">
                <a:hlinkClick r:id="rId6"/>
              </a:rPr>
              <a:t>InetSoft</a:t>
            </a:r>
            <a:r>
              <a:rPr lang="en-US" dirty="0">
                <a:hlinkClick r:id="rId6"/>
              </a:rPr>
              <a:t> Style Intelligence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err="1">
                <a:hlinkClick r:id="rId7"/>
              </a:rPr>
              <a:t>Sisense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8"/>
              </a:rPr>
              <a:t>Wave Analytics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err="1">
                <a:hlinkClick r:id="rId9"/>
              </a:rPr>
              <a:t>Neubrain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10"/>
              </a:rPr>
              <a:t>Clear Analytics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11"/>
              </a:rPr>
              <a:t>Dundas BI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12"/>
              </a:rPr>
              <a:t>Adaptive Discovery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>
                <a:hlinkClick r:id="rId13"/>
              </a:rPr>
              <a:t>Google Analytics Premium </a:t>
            </a: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endParaRPr lang="en-US" dirty="0"/>
          </a:p>
          <a:p>
            <a:pPr marL="514350" indent="-514350">
              <a:buFont typeface="+mj-lt"/>
              <a:buAutoNum type="arabicPeriod" startAt="14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4D9AD-8D87-40B1-BE36-00E21EC7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02340-89F9-42FD-BE44-87D14357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DCDD-98E5-442C-8378-9DC458A0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F49DB8-3C2C-4102-9728-AB71068A50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4"/>
              </a:rPr>
              <a:t>Looker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5"/>
              </a:rPr>
              <a:t>Microsoft Power BI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6"/>
              </a:rPr>
              <a:t>Tableau Desktop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7"/>
              </a:rPr>
              <a:t>Domo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18"/>
              </a:rPr>
              <a:t>Qlik Sense Enterprise Server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19"/>
              </a:rPr>
              <a:t>Zoho</a:t>
            </a:r>
            <a:r>
              <a:rPr lang="en-US" dirty="0">
                <a:hlinkClick r:id="rId19"/>
              </a:rPr>
              <a:t> Reports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20"/>
              </a:rPr>
              <a:t>Clearify</a:t>
            </a:r>
            <a:r>
              <a:rPr lang="en-US" dirty="0">
                <a:hlinkClick r:id="rId20"/>
              </a:rPr>
              <a:t> </a:t>
            </a:r>
            <a:r>
              <a:rPr lang="en-US" dirty="0" err="1">
                <a:hlinkClick r:id="rId20"/>
              </a:rPr>
              <a:t>QQube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21"/>
              </a:rPr>
              <a:t>Terapeak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2"/>
              </a:rPr>
              <a:t>Style Scope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23"/>
              </a:rPr>
              <a:t>Logi</a:t>
            </a:r>
            <a:r>
              <a:rPr lang="en-US" dirty="0">
                <a:hlinkClick r:id="rId23"/>
              </a:rPr>
              <a:t> Info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24"/>
              </a:rPr>
              <a:t>Mozenda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25"/>
              </a:rPr>
              <a:t>Intelex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6"/>
              </a:rPr>
              <a:t>Sage X3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2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01B21DB-41F6-46A4-A627-D3BC69F3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Exercise 2 – Cloud Productivity Services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48097C-6355-427E-A61E-E556BFC1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Your School Online Office 365 account. </a:t>
            </a:r>
          </a:p>
          <a:p>
            <a:r>
              <a:rPr lang="en-US" dirty="0"/>
              <a:t>See MC Claim Your Account handout.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D5BC2-1324-48BC-B9FF-7B5381AD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14563-E65F-4864-82F9-C5A7F520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2B19-1277-4344-A125-E629FDB8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Cloud Media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Television</a:t>
            </a:r>
          </a:p>
          <a:p>
            <a:r>
              <a:rPr lang="en-US" dirty="0"/>
              <a:t>Video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Pictures</a:t>
            </a:r>
          </a:p>
          <a:p>
            <a:r>
              <a:rPr lang="en-US" dirty="0"/>
              <a:t>Mapping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CloudTV</a:t>
            </a:r>
            <a:r>
              <a:rPr lang="en-US" sz="1600" dirty="0"/>
              <a:t> – Uses </a:t>
            </a:r>
            <a:r>
              <a:rPr lang="en-US" sz="1600" dirty="0">
                <a:hlinkClick r:id="rId2"/>
              </a:rPr>
              <a:t>Internet Protocol Television </a:t>
            </a:r>
            <a:r>
              <a:rPr lang="en-US" sz="1600" dirty="0"/>
              <a:t>(IPTV)</a:t>
            </a:r>
          </a:p>
          <a:p>
            <a:r>
              <a:rPr lang="en-US" sz="1600" dirty="0"/>
              <a:t>Software platform that virtualizes: </a:t>
            </a:r>
          </a:p>
          <a:p>
            <a:pPr lvl="1"/>
            <a:r>
              <a:rPr lang="en-US" sz="1400" dirty="0">
                <a:hlinkClick r:id="rId3" tooltip="Customer-premises equipment"/>
              </a:rPr>
              <a:t>Customer Premises Equipment (CPE</a:t>
            </a:r>
            <a:r>
              <a:rPr lang="en-US" sz="1400" dirty="0"/>
              <a:t>) or;</a:t>
            </a:r>
          </a:p>
          <a:p>
            <a:pPr lvl="1"/>
            <a:r>
              <a:rPr lang="en-US" sz="1400" dirty="0"/>
              <a:t>Set-top Box (</a:t>
            </a:r>
            <a:r>
              <a:rPr lang="en-US" sz="1400" dirty="0">
                <a:hlinkClick r:id="rId4" tooltip="Set-top box"/>
              </a:rPr>
              <a:t>STB</a:t>
            </a:r>
            <a:r>
              <a:rPr lang="en-US" sz="1400" dirty="0"/>
              <a:t>) functionality.</a:t>
            </a:r>
          </a:p>
          <a:p>
            <a:r>
              <a:rPr lang="en-US" sz="1600" dirty="0"/>
              <a:t>Over The Top (OTT) online video service providers include: </a:t>
            </a:r>
          </a:p>
          <a:p>
            <a:pPr lvl="1"/>
            <a:r>
              <a:rPr lang="en-US" sz="1400" dirty="0" err="1">
                <a:hlinkClick r:id="rId5" tooltip="YouTube"/>
              </a:rPr>
              <a:t>Netflex</a:t>
            </a:r>
            <a:endParaRPr lang="en-US" sz="1400" dirty="0">
              <a:hlinkClick r:id="rId5" tooltip="YouTube"/>
            </a:endParaRPr>
          </a:p>
          <a:p>
            <a:pPr lvl="1"/>
            <a:r>
              <a:rPr lang="en-US" sz="1400" dirty="0">
                <a:hlinkClick r:id="rId5" tooltip="YouTube"/>
              </a:rPr>
              <a:t>YouTube</a:t>
            </a:r>
            <a:endParaRPr lang="en-US" sz="1400" dirty="0"/>
          </a:p>
          <a:p>
            <a:pPr lvl="1"/>
            <a:r>
              <a:rPr lang="en-US" sz="1400" dirty="0">
                <a:hlinkClick r:id="rId6" tooltip="Hulu"/>
              </a:rPr>
              <a:t>Hulu</a:t>
            </a:r>
            <a:endParaRPr lang="en-US" sz="1400" dirty="0"/>
          </a:p>
          <a:p>
            <a:pPr lvl="1"/>
            <a:r>
              <a:rPr lang="en-US" sz="1400" dirty="0"/>
              <a:t>Amazon Prime</a:t>
            </a:r>
          </a:p>
          <a:p>
            <a:pPr lvl="1"/>
            <a:r>
              <a:rPr lang="en-US" sz="1400" dirty="0"/>
              <a:t>Apple TV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Over The Top (OTT) STP video service providers include: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FC4509-1988-45D5-BCA3-F1D4AFF40DAF}"/>
              </a:ext>
            </a:extLst>
          </p:cNvPr>
          <p:cNvGrpSpPr/>
          <p:nvPr/>
        </p:nvGrpSpPr>
        <p:grpSpPr>
          <a:xfrm>
            <a:off x="5075157" y="2274015"/>
            <a:ext cx="1349227" cy="970149"/>
            <a:chOff x="6934200" y="1809750"/>
            <a:chExt cx="1349227" cy="9701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DF669-9363-4BC5-A479-3CB5ED2E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1809750"/>
              <a:ext cx="1349227" cy="8408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254F5E-84D7-439C-8789-9267F18AC278}"/>
                </a:ext>
              </a:extLst>
            </p:cNvPr>
            <p:cNvSpPr txBox="1"/>
            <p:nvPr/>
          </p:nvSpPr>
          <p:spPr>
            <a:xfrm>
              <a:off x="7348844" y="2472122"/>
              <a:ext cx="559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  <a:hlinkClick r:id="rId8"/>
                </a:rPr>
                <a:t>Roku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EA25E5-0A0C-4F7B-931A-B80B9CC6DF27}"/>
              </a:ext>
            </a:extLst>
          </p:cNvPr>
          <p:cNvGrpSpPr/>
          <p:nvPr/>
        </p:nvGrpSpPr>
        <p:grpSpPr>
          <a:xfrm>
            <a:off x="7114013" y="2190750"/>
            <a:ext cx="1062171" cy="1320042"/>
            <a:chOff x="7077727" y="3182357"/>
            <a:chExt cx="1062171" cy="13200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67FBF0-2B57-4801-BAF1-058914A7C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727" y="3182357"/>
              <a:ext cx="1062171" cy="10562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D26B5D-3A34-4418-981D-61B0EA8477D1}"/>
                </a:ext>
              </a:extLst>
            </p:cNvPr>
            <p:cNvSpPr txBox="1"/>
            <p:nvPr/>
          </p:nvSpPr>
          <p:spPr>
            <a:xfrm>
              <a:off x="7158462" y="4194622"/>
              <a:ext cx="854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  <a:hlinkClick r:id="rId10"/>
                </a:rPr>
                <a:t>Apple TV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9BF37-5C1F-4945-9DA0-852980467F75}"/>
              </a:ext>
            </a:extLst>
          </p:cNvPr>
          <p:cNvGrpSpPr/>
          <p:nvPr/>
        </p:nvGrpSpPr>
        <p:grpSpPr>
          <a:xfrm>
            <a:off x="5195900" y="3342453"/>
            <a:ext cx="1107739" cy="1066800"/>
            <a:chOff x="5216371" y="3271538"/>
            <a:chExt cx="1107739" cy="1066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9AD99A-C1AC-4C41-A124-2EBD8AAC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371" y="3271538"/>
              <a:ext cx="1066800" cy="1066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06D71-C56D-4046-80BF-41D52884CA90}"/>
                </a:ext>
              </a:extLst>
            </p:cNvPr>
            <p:cNvSpPr txBox="1"/>
            <p:nvPr/>
          </p:nvSpPr>
          <p:spPr>
            <a:xfrm>
              <a:off x="5216371" y="4019859"/>
              <a:ext cx="1107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  <a:hlinkClick r:id="rId12"/>
                </a:rPr>
                <a:t>Amazon Fire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A6EF97-31A2-4B31-8671-041815DBBA3F}"/>
              </a:ext>
            </a:extLst>
          </p:cNvPr>
          <p:cNvGrpSpPr/>
          <p:nvPr/>
        </p:nvGrpSpPr>
        <p:grpSpPr>
          <a:xfrm>
            <a:off x="6593723" y="3568162"/>
            <a:ext cx="1803314" cy="961655"/>
            <a:chOff x="6593723" y="3568162"/>
            <a:chExt cx="1803314" cy="9616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EBE919-AA09-45EA-8C29-BECC0786D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945" y="3568162"/>
              <a:ext cx="844549" cy="6334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5D7E5-BF58-4021-A2D4-86EC1E9F7720}"/>
                </a:ext>
              </a:extLst>
            </p:cNvPr>
            <p:cNvSpPr/>
            <p:nvPr/>
          </p:nvSpPr>
          <p:spPr>
            <a:xfrm>
              <a:off x="6593723" y="4222040"/>
              <a:ext cx="1803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+mj-lt"/>
                  <a:hlinkClick r:id="rId14"/>
                </a:rPr>
                <a:t>Google Chromecast 2</a:t>
              </a:r>
              <a:endParaRPr lang="en-US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8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Services -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391274" y="1657350"/>
          <a:ext cx="8229599" cy="221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YouTube</a:t>
                      </a: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3"/>
                        </a:rPr>
                        <a:t>YouTube Red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4"/>
                        </a:rPr>
                        <a:t>Netflix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5"/>
                        </a:rPr>
                        <a:t>Hulu Plus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6"/>
                        </a:rPr>
                        <a:t>Amazon Prime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7"/>
                        </a:rPr>
                        <a:t>Sling TV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$9.99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$9.99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$7.99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$8.99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$20 per 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Registered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81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Titles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4,335 movies and 1,197 TV shows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Platforms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Android, iOS, and,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06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Media Services - OTT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440267" y="1400133"/>
          <a:ext cx="806692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84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</a:tblGrid>
              <a:tr h="1888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Roku Express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Roku Streaming Stick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Roku Streaming Stick+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Roku Ultra 4K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$29.99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$49.99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$69.99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$99.99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31874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0E4421C-600C-41EA-9799-591249AE32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0267" y="2266950"/>
          <a:ext cx="6337039" cy="8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84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23347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Apple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Apple TV 4K (32GB)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Apple TV 4K (64GB)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233479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$149.00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$179.00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$199.00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9B9B03F-AEAE-4D18-80CF-BE1BDD63FB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0267" y="3142272"/>
          <a:ext cx="8017933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33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1888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Amazon Fire TV Stick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Amazon Fire TV 4k Ultra 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Amazon Fire TV 4KHD w/Channels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$39.99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$69.99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$79.99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31874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8B4D26A-240C-430C-85F9-719755690A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3990023"/>
          <a:ext cx="4607154" cy="8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84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47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Google Chromecast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Google Chromecast Ultra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233479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$35.00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$69.00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933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223"/>
            <a:ext cx="8229600" cy="857250"/>
          </a:xfrm>
        </p:spPr>
        <p:txBody>
          <a:bodyPr/>
          <a:lstStyle/>
          <a:p>
            <a:r>
              <a:rPr lang="en-US" dirty="0"/>
              <a:t>Cloud Media Services - Music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60460"/>
              </p:ext>
            </p:extLst>
          </p:nvPr>
        </p:nvGraphicFramePr>
        <p:xfrm>
          <a:off x="304800" y="1134717"/>
          <a:ext cx="822960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22325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2"/>
                        </a:rPr>
                        <a:t>Spotify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3"/>
                        </a:rPr>
                        <a:t>Pandora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Napster</a:t>
                      </a:r>
                      <a:r>
                        <a:rPr lang="en-US" sz="1100" b="1" baseline="0" dirty="0">
                          <a:latin typeface="+mj-lt"/>
                        </a:rPr>
                        <a:t> / </a:t>
                      </a:r>
                      <a:r>
                        <a:rPr lang="en-US" sz="1100" b="1" dirty="0">
                          <a:latin typeface="+mj-lt"/>
                          <a:hlinkClick r:id="rId4"/>
                        </a:rPr>
                        <a:t>Rhapsody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+mj-lt"/>
                          <a:hlinkClick r:id="rId5"/>
                        </a:rPr>
                        <a:t>SoundCloud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6"/>
                        </a:rPr>
                        <a:t>Groove Music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7"/>
                        </a:rPr>
                        <a:t>Apple Music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8"/>
                        </a:rPr>
                        <a:t>iTunes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# of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77</a:t>
                      </a:r>
                      <a:r>
                        <a:rPr lang="en-US" sz="1100" b="1" baseline="0" dirty="0">
                          <a:latin typeface="+mj-lt"/>
                        </a:rPr>
                        <a:t>  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2.5</a:t>
                      </a:r>
                      <a:r>
                        <a:rPr lang="en-US" sz="1100" b="1" baseline="0" dirty="0">
                          <a:latin typeface="+mj-lt"/>
                        </a:rPr>
                        <a:t> M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800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# of Tracks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32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37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40 M songs, 2.2 M apps, 25 K TV,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65 K Films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Web, Windows, iOS, Android Palm, </a:t>
                      </a:r>
                      <a:r>
                        <a:rPr lang="en-US" sz="1100" b="1" dirty="0" err="1">
                          <a:latin typeface="+mj-lt"/>
                        </a:rPr>
                        <a:t>Sonos</a:t>
                      </a:r>
                      <a:r>
                        <a:rPr lang="en-US" sz="1100" b="1" dirty="0">
                          <a:latin typeface="+mj-lt"/>
                        </a:rPr>
                        <a:t>, Symbian, </a:t>
                      </a:r>
                      <a:r>
                        <a:rPr lang="en-US" sz="1100" b="1" dirty="0" err="1">
                          <a:latin typeface="+mj-lt"/>
                        </a:rPr>
                        <a:t>Boxee</a:t>
                      </a:r>
                      <a:r>
                        <a:rPr lang="en-US" sz="1100" b="1" dirty="0">
                          <a:latin typeface="+mj-lt"/>
                        </a:rPr>
                        <a:t>, </a:t>
                      </a:r>
                      <a:r>
                        <a:rPr lang="en-US" sz="1100" b="1" dirty="0" err="1">
                          <a:latin typeface="+mj-lt"/>
                        </a:rPr>
                        <a:t>Telia</a:t>
                      </a:r>
                      <a:r>
                        <a:rPr lang="en-US" sz="1100" b="1" dirty="0">
                          <a:latin typeface="+mj-lt"/>
                        </a:rPr>
                        <a:t> Digital-TV, Virgin TiVo, </a:t>
                      </a:r>
                      <a:r>
                        <a:rPr lang="en-US" sz="1100" b="1" dirty="0" err="1">
                          <a:latin typeface="+mj-lt"/>
                        </a:rPr>
                        <a:t>webOS</a:t>
                      </a:r>
                      <a:r>
                        <a:rPr lang="en-US" sz="1100" b="1" dirty="0">
                          <a:latin typeface="+mj-lt"/>
                        </a:rPr>
                        <a:t>, Linux, PlayStation, Blackberry, Chromecast, Amazon Echo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 dirty="0">
                          <a:latin typeface="+mj-lt"/>
                        </a:rPr>
                        <a:t> Blackberry 	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Web, Windows, iOS, Android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Web, Windows, iOS, 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 dirty="0">
                          <a:latin typeface="+mj-lt"/>
                        </a:rPr>
                        <a:t> Windows Phone</a:t>
                      </a:r>
                      <a:endParaRPr lang="en-US" sz="1100" b="1" dirty="0">
                        <a:latin typeface="+mj-lt"/>
                      </a:endParaRPr>
                    </a:p>
                    <a:p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Xbox 360, Xbox One, </a:t>
                      </a:r>
                      <a:r>
                        <a:rPr kumimoji="0" lang="en-US" sz="1100" b="1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Sonos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Web, iOS, Android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Web, Windows, iOS, Android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3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Cloud Computing?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EEDEF4-48DA-4FB6-A72C-5FDC55D3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 </a:t>
            </a:r>
            <a:r>
              <a:rPr lang="en-US" dirty="0" err="1"/>
              <a:t>Guisto</a:t>
            </a:r>
            <a:r>
              <a:rPr lang="en-US" dirty="0"/>
              <a:t> - How to use the Cloud safely. </a:t>
            </a:r>
          </a:p>
          <a:p>
            <a:r>
              <a:rPr lang="en-US" dirty="0"/>
              <a:t>Ken </a:t>
            </a:r>
            <a:r>
              <a:rPr lang="en-US" dirty="0" err="1"/>
              <a:t>Lechter</a:t>
            </a:r>
            <a:r>
              <a:rPr lang="en-US" dirty="0"/>
              <a:t> - How is the Cloud different than server farms?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http://cdn2.i-scmp.com/sites/default/files/styles/980x551/public/images/methode/2015/11/27/34b37284-9405-11e5-a37e-0f782d96bfb2_1280x720.jpg?itok=EEBpmJn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81350"/>
            <a:ext cx="2895600" cy="16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4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Media Services - 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99283"/>
              </p:ext>
            </p:extLst>
          </p:nvPr>
        </p:nvGraphicFramePr>
        <p:xfrm>
          <a:off x="304800" y="1504950"/>
          <a:ext cx="8229599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415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7453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Flickr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3"/>
                        </a:rPr>
                        <a:t>500 Pixels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4"/>
                        </a:rPr>
                        <a:t>Photobucket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Canon </a:t>
                      </a:r>
                      <a:r>
                        <a:rPr kumimoji="0" lang="en-US" sz="1100" b="1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Irista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+mj-lt"/>
                          <a:hlinkClick r:id="rId6"/>
                        </a:rPr>
                        <a:t>SmugMug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7"/>
                        </a:rPr>
                        <a:t>My Portfolio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$5.99 / Month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$49.99 /</a:t>
                      </a:r>
                      <a:r>
                        <a:rPr lang="en-US" sz="1100" b="1" baseline="0" dirty="0">
                          <a:latin typeface="+mj-lt"/>
                        </a:rPr>
                        <a:t> Year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$4.99</a:t>
                      </a:r>
                      <a:r>
                        <a:rPr lang="en-US" sz="1100" b="1" baseline="0" dirty="0">
                          <a:latin typeface="+mj-lt"/>
                        </a:rPr>
                        <a:t> Pro</a:t>
                      </a:r>
                    </a:p>
                    <a:p>
                      <a:r>
                        <a:rPr lang="en-US" sz="1100" b="1" baseline="0" dirty="0">
                          <a:latin typeface="+mj-lt"/>
                        </a:rPr>
                        <a:t>14.99 Pro+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$1.49 / Month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$8.99 /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B - 3.99 / Month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P - 5.99 / Month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Port - 14.99 / Month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Bus - 29.99 /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Free with 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Adobe 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Registered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1TB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2,000 Photos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100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j-lt"/>
                        </a:rPr>
                        <a:t>Photo - 150 MB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Video - 3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Free –</a:t>
                      </a:r>
                      <a:r>
                        <a:rPr kumimoji="0" lang="en-US" sz="1100" b="1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Yes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Paid - No</a:t>
                      </a: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Free – Yes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Paid -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Free – Yes</a:t>
                      </a:r>
                    </a:p>
                    <a:p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Paid -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15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2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92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Media Services - 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36274"/>
              </p:ext>
            </p:extLst>
          </p:nvPr>
        </p:nvGraphicFramePr>
        <p:xfrm>
          <a:off x="304800" y="1504950"/>
          <a:ext cx="8229599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iCloud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3"/>
                        </a:rPr>
                        <a:t>Google Photos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4"/>
                        </a:rPr>
                        <a:t>Dropbox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hlinkClick r:id="rId5"/>
                        </a:rPr>
                        <a:t>OneDrive</a:t>
                      </a:r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Included in Apple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With Google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Basic - Free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Plus – 9.99 Month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Pro – 19.99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Free with Outlook of Office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Registered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GB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50 GB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200 GB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15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2 GB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1 TB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1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5 GB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50 GB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1 TB</a:t>
                      </a:r>
                    </a:p>
                    <a:p>
                      <a:r>
                        <a:rPr lang="en-US" sz="1100" b="1" dirty="0">
                          <a:latin typeface="+mj-lt"/>
                        </a:rPr>
                        <a:t>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15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j-lt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2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137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Exercise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the Cloud Media Services You Have Access to.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the Cloud Media Services You Use.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_____________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Mapping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Google Maps</a:t>
            </a:r>
            <a:endParaRPr lang="en-US" dirty="0"/>
          </a:p>
          <a:p>
            <a:r>
              <a:rPr lang="en-US" dirty="0">
                <a:hlinkClick r:id="rId3"/>
              </a:rPr>
              <a:t>Bing Maps</a:t>
            </a:r>
            <a:endParaRPr lang="en-US" dirty="0"/>
          </a:p>
          <a:p>
            <a:r>
              <a:rPr lang="en-US" dirty="0">
                <a:hlinkClick r:id="rId4"/>
              </a:rPr>
              <a:t>Yahoo Maps</a:t>
            </a:r>
            <a:r>
              <a:rPr lang="en-US" dirty="0"/>
              <a:t> (Verizon)</a:t>
            </a:r>
          </a:p>
          <a:p>
            <a:r>
              <a:rPr lang="en-US" dirty="0">
                <a:hlinkClick r:id="rId5"/>
              </a:rPr>
              <a:t>MapQuest</a:t>
            </a:r>
            <a:endParaRPr lang="en-US" dirty="0"/>
          </a:p>
          <a:p>
            <a:r>
              <a:rPr lang="en-US" dirty="0" err="1">
                <a:hlinkClick r:id="rId6"/>
              </a:rPr>
              <a:t>OpenStreetMap</a:t>
            </a:r>
            <a:endParaRPr lang="en-US" dirty="0"/>
          </a:p>
          <a:p>
            <a:r>
              <a:rPr lang="en-US" dirty="0">
                <a:hlinkClick r:id="rId7"/>
              </a:rPr>
              <a:t>Rand McNally Maps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8" tooltip="HERE (app)"/>
              </a:rPr>
              <a:t>HERE</a:t>
            </a:r>
            <a:endParaRPr lang="en-US" dirty="0"/>
          </a:p>
          <a:p>
            <a:r>
              <a:rPr lang="en-US" dirty="0">
                <a:hlinkClick r:id="rId9" tooltip="TomTom"/>
              </a:rPr>
              <a:t>TomTom Navigator</a:t>
            </a:r>
            <a:endParaRPr lang="en-US" dirty="0"/>
          </a:p>
          <a:p>
            <a:r>
              <a:rPr lang="en-US" dirty="0">
                <a:hlinkClick r:id="rId9" tooltip="TomTom"/>
              </a:rPr>
              <a:t>TomTom Mobile</a:t>
            </a:r>
            <a:endParaRPr lang="en-US" dirty="0"/>
          </a:p>
          <a:p>
            <a:r>
              <a:rPr lang="en-US" dirty="0">
                <a:hlinkClick r:id="rId10"/>
              </a:rPr>
              <a:t>Waze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Student Exercise 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like the Cloud Services you use?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Cloud Services would you like to use more?</a:t>
            </a:r>
          </a:p>
          <a:p>
            <a:endParaRPr lang="en-US" dirty="0"/>
          </a:p>
          <a:p>
            <a:r>
              <a:rPr lang="en-US" dirty="0"/>
              <a:t>What are you next steps to use more Cloud Services?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Review</a:t>
            </a:r>
            <a:endParaRPr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1610"/>
            <a:ext cx="8229600" cy="2720340"/>
          </a:xfrm>
        </p:spPr>
        <p:txBody>
          <a:bodyPr>
            <a:normAutofit/>
          </a:bodyPr>
          <a:lstStyle/>
          <a:p>
            <a:r>
              <a:rPr lang="en-US" sz="1800" dirty="0"/>
              <a:t>What is Cloud Computing?</a:t>
            </a:r>
          </a:p>
          <a:p>
            <a:r>
              <a:rPr lang="en-US" sz="1800" dirty="0"/>
              <a:t>What are the Different CC Service Models?</a:t>
            </a:r>
          </a:p>
          <a:p>
            <a:r>
              <a:rPr lang="en-US" sz="2000" dirty="0"/>
              <a:t>Why are Consumers Moving to the Cloud?</a:t>
            </a:r>
            <a:endParaRPr lang="en-US" sz="1800" dirty="0"/>
          </a:p>
          <a:p>
            <a:r>
              <a:rPr lang="en-US" sz="1800" dirty="0"/>
              <a:t>What are the Consumer-Based SaaS?</a:t>
            </a:r>
          </a:p>
          <a:p>
            <a:r>
              <a:rPr lang="en-US" sz="1800" dirty="0"/>
              <a:t>What is Cloud Storage?</a:t>
            </a:r>
          </a:p>
          <a:p>
            <a:r>
              <a:rPr lang="en-US" sz="1800" dirty="0"/>
              <a:t>What are Cloud Office Applications?</a:t>
            </a:r>
          </a:p>
          <a:p>
            <a:r>
              <a:rPr lang="en-US" sz="1800" dirty="0"/>
              <a:t>What is Cloud Social Media?</a:t>
            </a:r>
          </a:p>
          <a:p>
            <a:r>
              <a:rPr lang="en-US" sz="1800" dirty="0"/>
              <a:t>What are Cloud Media Services?</a:t>
            </a:r>
          </a:p>
          <a:p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35</a:t>
            </a:fld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8290" y="4171950"/>
            <a:ext cx="696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Session – Digital Security &amp; Privacy</a:t>
            </a:r>
          </a:p>
        </p:txBody>
      </p:sp>
    </p:spTree>
    <p:extLst>
      <p:ext uri="{BB962C8B-B14F-4D97-AF65-F5344CB8AC3E}">
        <p14:creationId xmlns:p14="http://schemas.microsoft.com/office/powerpoint/2010/main" val="40661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7208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Different CC Service Models?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1406234" y="3853153"/>
            <a:ext cx="6102932" cy="892966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Infrastructure as a Service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(IaaS)</a:t>
            </a:r>
          </a:p>
        </p:txBody>
      </p:sp>
      <p:sp>
        <p:nvSpPr>
          <p:cNvPr id="7" name="Trapezoid 6"/>
          <p:cNvSpPr/>
          <p:nvPr/>
        </p:nvSpPr>
        <p:spPr>
          <a:xfrm>
            <a:off x="1676400" y="2644381"/>
            <a:ext cx="5562600" cy="1081084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Platform as a Service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(PaaS)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981200" y="1221294"/>
            <a:ext cx="4953000" cy="1295399"/>
          </a:xfrm>
          <a:prstGeom prst="triangle">
            <a:avLst>
              <a:gd name="adj" fmla="val 4933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Software as a Service (SaaS)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Agility </a:t>
            </a:r>
          </a:p>
          <a:p>
            <a:r>
              <a:rPr lang="en-US" dirty="0"/>
              <a:t>Cost reductions </a:t>
            </a:r>
          </a:p>
          <a:p>
            <a:r>
              <a:rPr lang="en-US" dirty="0"/>
              <a:t>Device and Location Independence</a:t>
            </a:r>
          </a:p>
          <a:p>
            <a:r>
              <a:rPr lang="en-US" dirty="0"/>
              <a:t>Maintenance </a:t>
            </a:r>
          </a:p>
          <a:p>
            <a:r>
              <a:rPr lang="en-US" dirty="0"/>
              <a:t>Multitenancy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</a:p>
          <a:p>
            <a:r>
              <a:rPr lang="en-US" dirty="0"/>
              <a:t>Productivity 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Scalability and Elasticity </a:t>
            </a:r>
          </a:p>
          <a:p>
            <a:r>
              <a:rPr lang="en-US" dirty="0"/>
              <a:t>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Reliability</a:t>
            </a:r>
          </a:p>
          <a:p>
            <a:r>
              <a:rPr lang="en-US" dirty="0"/>
              <a:t>Availability of services </a:t>
            </a:r>
          </a:p>
          <a:p>
            <a:r>
              <a:rPr lang="en-US" dirty="0"/>
              <a:t>Data access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Complexity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Regulations and Legal Issues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</a:t>
            </a:r>
          </a:p>
          <a:p>
            <a:r>
              <a:rPr lang="en-US" dirty="0"/>
              <a:t>Migration</a:t>
            </a:r>
          </a:p>
          <a:p>
            <a:r>
              <a:rPr lang="en-US" dirty="0"/>
              <a:t>Reversion</a:t>
            </a:r>
          </a:p>
          <a:p>
            <a:r>
              <a:rPr lang="en-US" dirty="0"/>
              <a:t>Lack of Standards</a:t>
            </a:r>
          </a:p>
          <a:p>
            <a:r>
              <a:rPr lang="en-US" dirty="0"/>
              <a:t>Limited Customization</a:t>
            </a:r>
          </a:p>
          <a:p>
            <a:r>
              <a:rPr lang="en-US" dirty="0"/>
              <a:t>Privacy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Infrastructure as a Service (IaaS)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r>
              <a:rPr lang="en-US" dirty="0"/>
              <a:t>Servers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Network Services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Amazon Web Services (AWS)</a:t>
            </a:r>
          </a:p>
          <a:p>
            <a:r>
              <a:rPr lang="en-US" dirty="0"/>
              <a:t>Windows Azure</a:t>
            </a:r>
          </a:p>
          <a:p>
            <a:r>
              <a:rPr lang="en-US" dirty="0"/>
              <a:t>Google Compute Engine</a:t>
            </a:r>
          </a:p>
          <a:p>
            <a:r>
              <a:rPr lang="en-US" dirty="0"/>
              <a:t>Rackspace Open Cloud</a:t>
            </a:r>
          </a:p>
          <a:p>
            <a:r>
              <a:rPr lang="en-US" dirty="0"/>
              <a:t>IBM </a:t>
            </a:r>
            <a:r>
              <a:rPr lang="en-US" dirty="0" err="1"/>
              <a:t>SmartCloud</a:t>
            </a:r>
            <a:r>
              <a:rPr lang="en-US" dirty="0"/>
              <a:t> Enterprise.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Platform as a Service (PaaS)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hlinkClick r:id="rId2"/>
              </a:rPr>
              <a:t>Amazon Elastic Compute Cloud</a:t>
            </a:r>
            <a:endParaRPr lang="en-US" sz="2000" dirty="0"/>
          </a:p>
          <a:p>
            <a:r>
              <a:rPr lang="en-US" sz="2000" dirty="0"/>
              <a:t>Google App Engine</a:t>
            </a:r>
          </a:p>
          <a:p>
            <a:r>
              <a:rPr lang="en-US" sz="2000" dirty="0"/>
              <a:t>Windows Azure Development</a:t>
            </a:r>
          </a:p>
          <a:p>
            <a:r>
              <a:rPr lang="en-US" sz="2000" dirty="0"/>
              <a:t>Rackspace Cloud</a:t>
            </a:r>
          </a:p>
          <a:p>
            <a:r>
              <a:rPr lang="en-US" sz="2000" dirty="0"/>
              <a:t>Cisco Unified Computing System</a:t>
            </a:r>
          </a:p>
          <a:p>
            <a:r>
              <a:rPr lang="en-US" sz="2000" dirty="0"/>
              <a:t>Squarespace</a:t>
            </a:r>
          </a:p>
          <a:p>
            <a:r>
              <a:rPr lang="en-US" sz="2000" dirty="0"/>
              <a:t>Verizon Enterprise Solutions</a:t>
            </a:r>
          </a:p>
          <a:p>
            <a:r>
              <a:rPr lang="en-US" sz="2000" dirty="0"/>
              <a:t>GitHub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Development environment to application developers</a:t>
            </a:r>
          </a:p>
          <a:p>
            <a:r>
              <a:rPr lang="en-US" dirty="0"/>
              <a:t>Specialized Applications</a:t>
            </a:r>
          </a:p>
          <a:p>
            <a:r>
              <a:rPr lang="en-US" dirty="0"/>
              <a:t>Tailored Data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5009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Software as a Service (SaaS)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Business Applications</a:t>
            </a:r>
          </a:p>
          <a:p>
            <a:r>
              <a:rPr lang="en-US" dirty="0"/>
              <a:t>Customer Relationship Management (CRM)</a:t>
            </a:r>
          </a:p>
          <a:p>
            <a:r>
              <a:rPr lang="en-US" dirty="0"/>
              <a:t>Management Information Systems (MIS)</a:t>
            </a:r>
          </a:p>
          <a:p>
            <a:r>
              <a:rPr lang="en-US" dirty="0"/>
              <a:t>Enterprise Resource Planning (ERP)</a:t>
            </a:r>
          </a:p>
          <a:p>
            <a:r>
              <a:rPr lang="en-US" dirty="0"/>
              <a:t>Human Resource Management (HRM)</a:t>
            </a:r>
          </a:p>
          <a:p>
            <a:r>
              <a:rPr lang="en-US" dirty="0"/>
              <a:t>Talent Acquisition</a:t>
            </a:r>
          </a:p>
          <a:p>
            <a:r>
              <a:rPr lang="en-US" dirty="0"/>
              <a:t>Content Management (CM)</a:t>
            </a:r>
          </a:p>
          <a:p>
            <a:r>
              <a:rPr lang="en-US" dirty="0"/>
              <a:t>Antivirus Software  </a:t>
            </a:r>
          </a:p>
          <a:p>
            <a:r>
              <a:rPr lang="en-US" dirty="0"/>
              <a:t>Service Desk Management (SDM)</a:t>
            </a:r>
          </a:p>
          <a:p>
            <a:r>
              <a:rPr lang="en-US" dirty="0"/>
              <a:t>Supply Chain Management (SCM)</a:t>
            </a:r>
          </a:p>
          <a:p>
            <a:r>
              <a:rPr lang="en-US" dirty="0"/>
              <a:t>Health Care Management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SalesForce.com</a:t>
            </a:r>
          </a:p>
          <a:p>
            <a:r>
              <a:rPr lang="en-US" dirty="0"/>
              <a:t>Office365</a:t>
            </a:r>
          </a:p>
          <a:p>
            <a:r>
              <a:rPr lang="en-US" dirty="0"/>
              <a:t>Google Mapping</a:t>
            </a:r>
          </a:p>
          <a:p>
            <a:r>
              <a:rPr lang="en-US" dirty="0"/>
              <a:t>Netflix</a:t>
            </a:r>
          </a:p>
          <a:p>
            <a:r>
              <a:rPr lang="en-US" dirty="0"/>
              <a:t>Adobe Creative Cloud</a:t>
            </a:r>
          </a:p>
          <a:p>
            <a:r>
              <a:rPr lang="en-US" dirty="0"/>
              <a:t>Dropbox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785</TotalTime>
  <Words>1964</Words>
  <Application>Microsoft Office PowerPoint</Application>
  <PresentationFormat>On-screen Show (16:9)</PresentationFormat>
  <Paragraphs>667</Paragraphs>
  <Slides>35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Constantia</vt:lpstr>
      <vt:lpstr>Verdana</vt:lpstr>
      <vt:lpstr>Wingdings 2</vt:lpstr>
      <vt:lpstr>ProfBurnett</vt:lpstr>
      <vt:lpstr>Digital Literacy for the 21st Century</vt:lpstr>
      <vt:lpstr>Outline</vt:lpstr>
      <vt:lpstr>What is Cloud Computing?</vt:lpstr>
      <vt:lpstr>What are the Different CC Service Models?</vt:lpstr>
      <vt:lpstr>Cloud Computing Benefits</vt:lpstr>
      <vt:lpstr>Cloud Computing Issues</vt:lpstr>
      <vt:lpstr>Infrastructure as a Service (IaaS)</vt:lpstr>
      <vt:lpstr>Platform as a Service (PaaS)</vt:lpstr>
      <vt:lpstr>Software as a Service (SaaS)</vt:lpstr>
      <vt:lpstr>Why are Consumers Moving to the Cloud?</vt:lpstr>
      <vt:lpstr>Technology Developments</vt:lpstr>
      <vt:lpstr>What are the Consumer-Based SaaS?</vt:lpstr>
      <vt:lpstr>What is Cloud Storage?</vt:lpstr>
      <vt:lpstr>Cloud Storage</vt:lpstr>
      <vt:lpstr>Cloud Storage</vt:lpstr>
      <vt:lpstr>Cloud Storage</vt:lpstr>
      <vt:lpstr>Exercise 1 - Cloud Storage</vt:lpstr>
      <vt:lpstr>Cloud Office Applications</vt:lpstr>
      <vt:lpstr>Cloud Office Applications</vt:lpstr>
      <vt:lpstr>Google Products </vt:lpstr>
      <vt:lpstr>Virtual Assistants </vt:lpstr>
      <vt:lpstr>Big Data Analytics Platforms</vt:lpstr>
      <vt:lpstr>Data Analytics Applications</vt:lpstr>
      <vt:lpstr>Exercise 2 – Cloud Productivity Services </vt:lpstr>
      <vt:lpstr>What are Cloud Media Services?</vt:lpstr>
      <vt:lpstr>Cloud TV</vt:lpstr>
      <vt:lpstr>Cloud Media Services - Video</vt:lpstr>
      <vt:lpstr>Cloud Media Services - OTT</vt:lpstr>
      <vt:lpstr>Cloud Media Services - Music</vt:lpstr>
      <vt:lpstr>Cloud Media Services - Pictures</vt:lpstr>
      <vt:lpstr>Cloud Media Services - Pictures</vt:lpstr>
      <vt:lpstr>Student Exercise 3</vt:lpstr>
      <vt:lpstr>Cloud Mapping Services</vt:lpstr>
      <vt:lpstr>Student Exercise 4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78</cp:revision>
  <dcterms:created xsi:type="dcterms:W3CDTF">2015-01-17T12:40:41Z</dcterms:created>
  <dcterms:modified xsi:type="dcterms:W3CDTF">2018-10-28T13:09:34Z</dcterms:modified>
</cp:coreProperties>
</file>