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56" r:id="rId2"/>
    <p:sldId id="286" r:id="rId3"/>
    <p:sldId id="323" r:id="rId4"/>
    <p:sldId id="360" r:id="rId5"/>
    <p:sldId id="361" r:id="rId6"/>
    <p:sldId id="305" r:id="rId7"/>
    <p:sldId id="324" r:id="rId8"/>
    <p:sldId id="334" r:id="rId9"/>
    <p:sldId id="320" r:id="rId10"/>
    <p:sldId id="333" r:id="rId11"/>
    <p:sldId id="321" r:id="rId12"/>
    <p:sldId id="322" r:id="rId13"/>
    <p:sldId id="315" r:id="rId14"/>
    <p:sldId id="362" r:id="rId15"/>
    <p:sldId id="319" r:id="rId16"/>
    <p:sldId id="325" r:id="rId17"/>
    <p:sldId id="317" r:id="rId18"/>
    <p:sldId id="316" r:id="rId19"/>
    <p:sldId id="308" r:id="rId20"/>
    <p:sldId id="340" r:id="rId21"/>
    <p:sldId id="335" r:id="rId22"/>
    <p:sldId id="336" r:id="rId23"/>
    <p:sldId id="337" r:id="rId24"/>
    <p:sldId id="338" r:id="rId25"/>
    <p:sldId id="339" r:id="rId26"/>
    <p:sldId id="342" r:id="rId27"/>
    <p:sldId id="318" r:id="rId28"/>
    <p:sldId id="343" r:id="rId29"/>
    <p:sldId id="353" r:id="rId30"/>
    <p:sldId id="354" r:id="rId31"/>
    <p:sldId id="355" r:id="rId32"/>
    <p:sldId id="356" r:id="rId33"/>
    <p:sldId id="357" r:id="rId34"/>
    <p:sldId id="358" r:id="rId35"/>
    <p:sldId id="359" r:id="rId36"/>
  </p:sldIdLst>
  <p:sldSz cx="9144000" cy="5143500" type="screen16x9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756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A61B-707B-4EF5-A4C9-24E8B840918D}" type="datetime1">
              <a:rPr lang="en-US" smtClean="0"/>
              <a:t>10/17/2018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47C7-36F9-4935-B987-9600FD5B61BA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775-E0EA-4DCB-9402-FF5557D2ADCA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676-3F9C-425B-9093-4054CF842F40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9BAE-AFFB-4A84-BEFB-00606283DD36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51C5-9AA0-4405-B93C-13B562819393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9752F4-780B-4A3D-981C-CEA79B4EE90B}" type="datetime1">
              <a:rPr lang="en-US" smtClean="0"/>
              <a:t>10/17/2018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cmag.com/article2/0,2817,2421457,00.asp" TargetMode="External"/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9.jpeg"/><Relationship Id="rId5" Type="http://schemas.openxmlformats.org/officeDocument/2006/relationships/image" Target="../media/image6.jpg"/><Relationship Id="rId10" Type="http://schemas.openxmlformats.org/officeDocument/2006/relationships/hyperlink" Target="http://profburnett.com/applications/Digital_Literacy/DMV-DTV.pdf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www.bestfreestreaming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stdF6jN7h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mag.com/article2/0,2817,2393097,00.asp" TargetMode="External"/><Relationship Id="rId2" Type="http://schemas.openxmlformats.org/officeDocument/2006/relationships/hyperlink" Target="https://www.cnet.com/videos/best-phones-of-2016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oidauthority.com/best-android-tablet-apps-267476/" TargetMode="External"/><Relationship Id="rId2" Type="http://schemas.openxmlformats.org/officeDocument/2006/relationships/hyperlink" Target="http://www.pcmag.com/article2/0,2817,2483566,00.as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mag.com/article2/0,2817,2391521,00.asp" TargetMode="External"/><Relationship Id="rId2" Type="http://schemas.openxmlformats.org/officeDocument/2006/relationships/hyperlink" Target="https://www.apple.com/iphone/compar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mag.com/article2/0,2817,2362572,00.asp" TargetMode="External"/><Relationship Id="rId2" Type="http://schemas.openxmlformats.org/officeDocument/2006/relationships/hyperlink" Target="https://www.apple.com/ipad/compare/?afid=p238|sOikLF3tD-dc_mtid_2092592t39165_pcrid_198798712471_&amp;cid=wwa-us-kwgo-ipad-slid--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radar.com/news/phone-and-communications/what-is-nfc-and-why-is-it-in-your-phone-94841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utomatic_Identification_and_Data_Capture" TargetMode="External"/><Relationship Id="rId2" Type="http://schemas.openxmlformats.org/officeDocument/2006/relationships/hyperlink" Target="https://en.wikipedia.org/wiki/Virtual_assistant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g"/><Relationship Id="rId7" Type="http://schemas.openxmlformats.org/officeDocument/2006/relationships/image" Target="../media/image62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fif"/><Relationship Id="rId5" Type="http://schemas.openxmlformats.org/officeDocument/2006/relationships/image" Target="../media/image60.png"/><Relationship Id="rId4" Type="http://schemas.openxmlformats.org/officeDocument/2006/relationships/image" Target="../media/image59.jf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pW9JcWxKq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ndian_Regional_Navigation_Satellite_System" TargetMode="External"/><Relationship Id="rId3" Type="http://schemas.openxmlformats.org/officeDocument/2006/relationships/hyperlink" Target="https://en.wikipedia.org/wiki/Assisted_GPS" TargetMode="External"/><Relationship Id="rId7" Type="http://schemas.openxmlformats.org/officeDocument/2006/relationships/hyperlink" Target="https://en.wikipedia.org/wiki/BeiDou_Navigation_Satellite_System" TargetMode="External"/><Relationship Id="rId2" Type="http://schemas.openxmlformats.org/officeDocument/2006/relationships/hyperlink" Target="https://en.wikipedia.org/wiki/Global_Positioning_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alileo_(satellite_navigation)" TargetMode="External"/><Relationship Id="rId5" Type="http://schemas.openxmlformats.org/officeDocument/2006/relationships/hyperlink" Target="https://en.wikipedia.org/wiki/GLONASS" TargetMode="External"/><Relationship Id="rId4" Type="http://schemas.openxmlformats.org/officeDocument/2006/relationships/hyperlink" Target="https://en.wikipedia.org/wiki/Local_Area_Augmentation_System" TargetMode="External"/><Relationship Id="rId9" Type="http://schemas.openxmlformats.org/officeDocument/2006/relationships/hyperlink" Target="https://en.wikipedia.org/wiki/Quasi-Zenith_Satellite_Syste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r>
              <a:rPr lang="en-US" dirty="0"/>
              <a:t>Digital Literacy for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Session III – Telecommunications, Internet, &amp; World Wide Web</a:t>
            </a:r>
            <a:br>
              <a:rPr lang="en-US" sz="1800" dirty="0"/>
            </a:br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How to Access </a:t>
            </a:r>
            <a:br>
              <a:rPr lang="en-US" sz="4000" dirty="0"/>
            </a:br>
            <a:r>
              <a:rPr lang="en-US" sz="4000" dirty="0"/>
              <a:t>Alternate Television Stations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1935" y="2455513"/>
            <a:ext cx="1241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Amazon Fire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91" b="89394" l="3333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6615"/>
            <a:ext cx="929093" cy="681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94" y="1952339"/>
            <a:ext cx="1053272" cy="772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93117"/>
            <a:ext cx="857250" cy="628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4" y="2761964"/>
            <a:ext cx="857250" cy="628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85" y="2844046"/>
            <a:ext cx="669963" cy="4913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1529650"/>
            <a:ext cx="399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OTT Streaming Media Devices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3530" y="2478673"/>
            <a:ext cx="612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Roku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65854" y="2584370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ChromeCast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252" y="3284414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Nvidia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Shield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58808" y="3388279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Apple TV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3496000"/>
            <a:ext cx="170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Online Sites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38F4B0-1885-441D-B576-34C55E5F6950}"/>
              </a:ext>
            </a:extLst>
          </p:cNvPr>
          <p:cNvGrpSpPr/>
          <p:nvPr/>
        </p:nvGrpSpPr>
        <p:grpSpPr>
          <a:xfrm>
            <a:off x="5264577" y="1523177"/>
            <a:ext cx="3307706" cy="1647888"/>
            <a:chOff x="5264577" y="1523177"/>
            <a:chExt cx="3307706" cy="1647888"/>
          </a:xfrm>
        </p:grpSpPr>
        <p:sp>
          <p:nvSpPr>
            <p:cNvPr id="24" name="TextBox 23"/>
            <p:cNvSpPr txBox="1"/>
            <p:nvPr/>
          </p:nvSpPr>
          <p:spPr>
            <a:xfrm>
              <a:off x="5943600" y="1523177"/>
              <a:ext cx="2343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hlinkClick r:id="rId10"/>
                </a:rPr>
                <a:t>Digital Broadcast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577" y="2201738"/>
              <a:ext cx="1272141" cy="96932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25916" y="2474018"/>
              <a:ext cx="1946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DMV – 108 Channels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2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Radio Telecommunication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Broadcast Radio</a:t>
            </a:r>
          </a:p>
          <a:p>
            <a:r>
              <a:rPr lang="en-US" sz="2400" dirty="0"/>
              <a:t>Terrestrial Digital Radio Broadcasting</a:t>
            </a:r>
          </a:p>
          <a:p>
            <a:pPr lvl="1"/>
            <a:r>
              <a:rPr lang="en-US" sz="2000" dirty="0"/>
              <a:t>Digital Audio Broadcasting</a:t>
            </a:r>
            <a:endParaRPr lang="en-US" sz="2400" dirty="0"/>
          </a:p>
          <a:p>
            <a:r>
              <a:rPr lang="en-US" sz="2400" dirty="0"/>
              <a:t>Satellite Radio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Data Telecommunication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Internet Services</a:t>
            </a:r>
          </a:p>
          <a:p>
            <a:r>
              <a:rPr lang="en-US" sz="2400" dirty="0"/>
              <a:t>Home Energy Monitoring Services</a:t>
            </a:r>
          </a:p>
          <a:p>
            <a:r>
              <a:rPr lang="en-US" sz="2400" dirty="0"/>
              <a:t>Home Alarm Services</a:t>
            </a:r>
          </a:p>
          <a:p>
            <a:r>
              <a:rPr lang="en-US" sz="2400" dirty="0"/>
              <a:t>Telemedicine</a:t>
            </a:r>
          </a:p>
          <a:p>
            <a:r>
              <a:rPr lang="en-US" sz="2400" dirty="0"/>
              <a:t>Home Emergency Health Care Monitoring Services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3806127" y="1280607"/>
            <a:ext cx="5088416" cy="1594658"/>
            <a:chOff x="3806127" y="1280607"/>
            <a:chExt cx="5088416" cy="1594658"/>
          </a:xfrm>
        </p:grpSpPr>
        <p:grpSp>
          <p:nvGrpSpPr>
            <p:cNvPr id="135" name="Group 134"/>
            <p:cNvGrpSpPr/>
            <p:nvPr/>
          </p:nvGrpSpPr>
          <p:grpSpPr>
            <a:xfrm>
              <a:off x="3806127" y="1968657"/>
              <a:ext cx="4094031" cy="906608"/>
              <a:chOff x="3806127" y="1968657"/>
              <a:chExt cx="4094031" cy="906608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V="1">
                <a:off x="5506120" y="1968657"/>
                <a:ext cx="1961480" cy="283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58" idx="0"/>
              </p:cNvCxnSpPr>
              <p:nvPr/>
            </p:nvCxnSpPr>
            <p:spPr>
              <a:xfrm flipV="1">
                <a:off x="6621862" y="2210472"/>
                <a:ext cx="1278296" cy="506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3806127" y="2103529"/>
                <a:ext cx="3915019" cy="7717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6945333" y="1280607"/>
              <a:ext cx="1949210" cy="1345833"/>
              <a:chOff x="1066800" y="2402569"/>
              <a:chExt cx="1241575" cy="931181"/>
            </a:xfrm>
          </p:grpSpPr>
          <p:pic>
            <p:nvPicPr>
              <p:cNvPr id="66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970348" y="1449681"/>
            <a:ext cx="5134477" cy="1404081"/>
            <a:chOff x="970348" y="1404591"/>
            <a:chExt cx="5134477" cy="1404081"/>
          </a:xfrm>
        </p:grpSpPr>
        <p:grpSp>
          <p:nvGrpSpPr>
            <p:cNvPr id="133" name="Group 132"/>
            <p:cNvGrpSpPr/>
            <p:nvPr/>
          </p:nvGrpSpPr>
          <p:grpSpPr>
            <a:xfrm>
              <a:off x="1998507" y="2010421"/>
              <a:ext cx="4106318" cy="798251"/>
              <a:chOff x="1998507" y="2010421"/>
              <a:chExt cx="4106318" cy="798251"/>
            </a:xfrm>
          </p:grpSpPr>
          <p:cxnSp>
            <p:nvCxnSpPr>
              <p:cNvPr id="108" name="Straight Connector 107"/>
              <p:cNvCxnSpPr>
                <a:stCxn id="64" idx="2"/>
                <a:endCxn id="61" idx="0"/>
              </p:cNvCxnSpPr>
              <p:nvPr/>
            </p:nvCxnSpPr>
            <p:spPr>
              <a:xfrm>
                <a:off x="1998507" y="2323474"/>
                <a:ext cx="1485467" cy="485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64" idx="3"/>
              </p:cNvCxnSpPr>
              <p:nvPr/>
            </p:nvCxnSpPr>
            <p:spPr>
              <a:xfrm flipV="1">
                <a:off x="2656472" y="2010421"/>
                <a:ext cx="1869262" cy="82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313385" y="2241254"/>
                <a:ext cx="3791440" cy="5363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970348" y="1404591"/>
              <a:ext cx="1949210" cy="1345833"/>
              <a:chOff x="1066800" y="2402569"/>
              <a:chExt cx="1241575" cy="931181"/>
            </a:xfrm>
          </p:grpSpPr>
          <p:pic>
            <p:nvPicPr>
              <p:cNvPr id="63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6991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Internet?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483974" y="1367676"/>
            <a:ext cx="2935729" cy="1440996"/>
            <a:chOff x="3483974" y="1367676"/>
            <a:chExt cx="2935729" cy="1440996"/>
          </a:xfrm>
        </p:grpSpPr>
        <p:grpSp>
          <p:nvGrpSpPr>
            <p:cNvPr id="20" name="Group 19"/>
            <p:cNvGrpSpPr/>
            <p:nvPr/>
          </p:nvGrpSpPr>
          <p:grpSpPr>
            <a:xfrm>
              <a:off x="4015737" y="1367676"/>
              <a:ext cx="1949210" cy="1345833"/>
              <a:chOff x="1066800" y="2402569"/>
              <a:chExt cx="1241575" cy="931181"/>
            </a:xfrm>
          </p:grpSpPr>
          <p:pic>
            <p:nvPicPr>
              <p:cNvPr id="2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483974" y="2286559"/>
              <a:ext cx="2935729" cy="522113"/>
              <a:chOff x="3483974" y="2286559"/>
              <a:chExt cx="2935729" cy="522113"/>
            </a:xfrm>
          </p:grpSpPr>
          <p:cxnSp>
            <p:nvCxnSpPr>
              <p:cNvPr id="118" name="Straight Connector 117"/>
              <p:cNvCxnSpPr>
                <a:stCxn id="61" idx="0"/>
                <a:endCxn id="22" idx="2"/>
              </p:cNvCxnSpPr>
              <p:nvPr/>
            </p:nvCxnSpPr>
            <p:spPr>
              <a:xfrm flipV="1">
                <a:off x="3483974" y="2286559"/>
                <a:ext cx="1559922" cy="5221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endCxn id="22" idx="2"/>
              </p:cNvCxnSpPr>
              <p:nvPr/>
            </p:nvCxnSpPr>
            <p:spPr>
              <a:xfrm flipH="1" flipV="1">
                <a:off x="5043896" y="2286559"/>
                <a:ext cx="1375807" cy="4257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Group 142"/>
          <p:cNvGrpSpPr/>
          <p:nvPr/>
        </p:nvGrpSpPr>
        <p:grpSpPr>
          <a:xfrm>
            <a:off x="5067390" y="2325906"/>
            <a:ext cx="2501961" cy="1244834"/>
            <a:chOff x="5067390" y="2325906"/>
            <a:chExt cx="2501961" cy="1244834"/>
          </a:xfrm>
        </p:grpSpPr>
        <p:grpSp>
          <p:nvGrpSpPr>
            <p:cNvPr id="106" name="Group 105"/>
            <p:cNvGrpSpPr/>
            <p:nvPr/>
          </p:nvGrpSpPr>
          <p:grpSpPr>
            <a:xfrm>
              <a:off x="5067390" y="3028492"/>
              <a:ext cx="2501961" cy="542248"/>
              <a:chOff x="5067390" y="3028492"/>
              <a:chExt cx="2501961" cy="542248"/>
            </a:xfrm>
          </p:grpSpPr>
          <p:cxnSp>
            <p:nvCxnSpPr>
              <p:cNvPr id="99" name="Straight Connector 98"/>
              <p:cNvCxnSpPr>
                <a:stCxn id="58" idx="2"/>
              </p:cNvCxnSpPr>
              <p:nvPr/>
            </p:nvCxnSpPr>
            <p:spPr>
              <a:xfrm flipH="1">
                <a:off x="5067390" y="3086316"/>
                <a:ext cx="1554472" cy="253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endCxn id="55" idx="1"/>
              </p:cNvCxnSpPr>
              <p:nvPr/>
            </p:nvCxnSpPr>
            <p:spPr>
              <a:xfrm>
                <a:off x="6621861" y="3028492"/>
                <a:ext cx="947490" cy="5422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5714249" y="2325906"/>
              <a:ext cx="1531712" cy="1168312"/>
              <a:chOff x="1066800" y="2402569"/>
              <a:chExt cx="1241575" cy="931181"/>
            </a:xfrm>
          </p:grpSpPr>
          <p:pic>
            <p:nvPicPr>
              <p:cNvPr id="5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383393" y="2714270"/>
                <a:ext cx="838199" cy="29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MANs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910161" y="2417594"/>
            <a:ext cx="2363237" cy="1168312"/>
            <a:chOff x="1910161" y="2417594"/>
            <a:chExt cx="2363237" cy="1168312"/>
          </a:xfrm>
        </p:grpSpPr>
        <p:grpSp>
          <p:nvGrpSpPr>
            <p:cNvPr id="107" name="Group 106"/>
            <p:cNvGrpSpPr/>
            <p:nvPr/>
          </p:nvGrpSpPr>
          <p:grpSpPr>
            <a:xfrm>
              <a:off x="1910161" y="3178004"/>
              <a:ext cx="2363237" cy="326607"/>
              <a:chOff x="1910161" y="3178004"/>
              <a:chExt cx="2363237" cy="326607"/>
            </a:xfrm>
          </p:grpSpPr>
          <p:cxnSp>
            <p:nvCxnSpPr>
              <p:cNvPr id="93" name="Straight Connector 92"/>
              <p:cNvCxnSpPr>
                <a:stCxn id="61" idx="2"/>
              </p:cNvCxnSpPr>
              <p:nvPr/>
            </p:nvCxnSpPr>
            <p:spPr>
              <a:xfrm>
                <a:off x="3483974" y="3178004"/>
                <a:ext cx="789424" cy="3266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61" idx="2"/>
              </p:cNvCxnSpPr>
              <p:nvPr/>
            </p:nvCxnSpPr>
            <p:spPr>
              <a:xfrm flipH="1">
                <a:off x="1910161" y="3178004"/>
                <a:ext cx="1573813" cy="193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576361" y="2417594"/>
              <a:ext cx="1531712" cy="1168312"/>
              <a:chOff x="1066800" y="2402569"/>
              <a:chExt cx="1241575" cy="931181"/>
            </a:xfrm>
          </p:grpSpPr>
          <p:pic>
            <p:nvPicPr>
              <p:cNvPr id="60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383393" y="2714270"/>
                <a:ext cx="838199" cy="29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MANs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639841" y="2994244"/>
            <a:ext cx="8250313" cy="1414461"/>
            <a:chOff x="639841" y="2994244"/>
            <a:chExt cx="8250313" cy="1414461"/>
          </a:xfrm>
        </p:grpSpPr>
        <p:grpSp>
          <p:nvGrpSpPr>
            <p:cNvPr id="139" name="Group 138"/>
            <p:cNvGrpSpPr/>
            <p:nvPr/>
          </p:nvGrpSpPr>
          <p:grpSpPr>
            <a:xfrm>
              <a:off x="6808413" y="3105150"/>
              <a:ext cx="2081741" cy="1303555"/>
              <a:chOff x="6808413" y="3105150"/>
              <a:chExt cx="2081741" cy="1303555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808413" y="3737286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7252758" y="3105150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54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3676430" y="2994244"/>
              <a:ext cx="2081741" cy="1232742"/>
              <a:chOff x="3676430" y="2994244"/>
              <a:chExt cx="2081741" cy="1232742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676430" y="3555567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4106484" y="2994244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18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639841" y="2994246"/>
              <a:ext cx="2081741" cy="1290897"/>
              <a:chOff x="639841" y="2994246"/>
              <a:chExt cx="2081741" cy="1290897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39841" y="3613724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69" name="Straight Connector 68"/>
                <p:cNvCxnSpPr>
                  <a:stCxn id="15" idx="2"/>
                </p:cNvCxnSpPr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15" idx="2"/>
                </p:cNvCxnSpPr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15" idx="2"/>
                  <a:endCxn id="38" idx="0"/>
                </p:cNvCxnSpPr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995893" y="2994246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5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146807" y="4028097"/>
            <a:ext cx="2993874" cy="772886"/>
            <a:chOff x="381000" y="3932462"/>
            <a:chExt cx="2993874" cy="772886"/>
          </a:xfrm>
        </p:grpSpPr>
        <p:grpSp>
          <p:nvGrpSpPr>
            <p:cNvPr id="34" name="Group 33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4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39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358874" y="3935183"/>
              <a:ext cx="1016000" cy="762000"/>
              <a:chOff x="3657600" y="3105150"/>
              <a:chExt cx="1016000" cy="762000"/>
            </a:xfrm>
          </p:grpSpPr>
          <p:pic>
            <p:nvPicPr>
              <p:cNvPr id="3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257398" y="4038983"/>
            <a:ext cx="2993874" cy="772886"/>
            <a:chOff x="381000" y="3932462"/>
            <a:chExt cx="2993874" cy="772886"/>
          </a:xfrm>
        </p:grpSpPr>
        <p:grpSp>
          <p:nvGrpSpPr>
            <p:cNvPr id="8" name="Group 7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6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10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358874" y="3935183"/>
              <a:ext cx="1016000" cy="762000"/>
              <a:chOff x="3657600" y="3105150"/>
              <a:chExt cx="1016000" cy="762000"/>
            </a:xfrm>
          </p:grpSpPr>
          <p:pic>
            <p:nvPicPr>
              <p:cNvPr id="13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258267" y="4044425"/>
            <a:ext cx="2993874" cy="772886"/>
            <a:chOff x="381000" y="3932462"/>
            <a:chExt cx="2993874" cy="772886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5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49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283128" y="3935183"/>
              <a:ext cx="1091746" cy="762000"/>
              <a:chOff x="3581854" y="3105150"/>
              <a:chExt cx="1091746" cy="762000"/>
            </a:xfrm>
          </p:grpSpPr>
          <p:pic>
            <p:nvPicPr>
              <p:cNvPr id="4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854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3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21D48-99E8-44A0-BDB2-4AF83F40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2F9D1-3381-44F7-8735-336AAFCD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4C7C2-449B-4E26-9B25-815ABF22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30B1E0BC-B060-4F54-B366-D5180BE8A8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7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305800" cy="595884"/>
          </a:xfrm>
        </p:spPr>
        <p:txBody>
          <a:bodyPr anchor="t"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Convergence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68579"/>
            <a:ext cx="7162800" cy="39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Exercise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List the digital telecommunication devices your interact with daily.</a:t>
            </a:r>
          </a:p>
          <a:p>
            <a:endParaRPr lang="en-US" sz="1600" dirty="0"/>
          </a:p>
          <a:p>
            <a:r>
              <a:rPr lang="en-US" sz="1600" dirty="0"/>
              <a:t>List the primary telecommunication device you use?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What is the operating system and version is used in your of your primary telecommunication device ?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How do your telecommunication devices connect to a network.</a:t>
            </a:r>
            <a:br>
              <a:rPr lang="en-US" sz="1600" dirty="0"/>
            </a:br>
            <a:r>
              <a:rPr lang="en-US" sz="1600" dirty="0"/>
              <a:t>(Wired, </a:t>
            </a:r>
            <a:r>
              <a:rPr lang="en-US" sz="1600" dirty="0" err="1"/>
              <a:t>WiFi</a:t>
            </a:r>
            <a:r>
              <a:rPr lang="en-US" sz="1600" dirty="0"/>
              <a:t>, or Mobile)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Share your lists with a classmate.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0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World Wide Web?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582"/>
            <a:ext cx="3054185" cy="2490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03" y="1565859"/>
            <a:ext cx="1064601" cy="1064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36" y="1625030"/>
            <a:ext cx="1041299" cy="1041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69" y="2630460"/>
            <a:ext cx="1002235" cy="1002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03" y="2743083"/>
            <a:ext cx="1161476" cy="776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89197"/>
            <a:ext cx="1371600" cy="2646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05" y="3750603"/>
            <a:ext cx="764962" cy="764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13" y="3680537"/>
            <a:ext cx="817745" cy="92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2800"/>
            <a:ext cx="8229600" cy="857250"/>
          </a:xfrm>
        </p:spPr>
        <p:txBody>
          <a:bodyPr/>
          <a:lstStyle/>
          <a:p>
            <a:pPr lvl="0" algn="ctr"/>
            <a:r>
              <a:rPr lang="en-US" dirty="0"/>
              <a:t>What is the World Wide Web?</a:t>
            </a:r>
          </a:p>
        </p:txBody>
      </p:sp>
      <p:pic>
        <p:nvPicPr>
          <p:cNvPr id="1026" name="Picture 2" descr="C:\Users\Carl\AppData\Local\Microsoft\Windows\Temporary Internet Files\Content.IE5\L7H8CEZC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2" y="1667394"/>
            <a:ext cx="2411616" cy="1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915141" y="2871788"/>
            <a:ext cx="2658754" cy="1423035"/>
            <a:chOff x="915141" y="3829050"/>
            <a:chExt cx="2658754" cy="1897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41" y="4033509"/>
              <a:ext cx="2658754" cy="169292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2503170" y="3829050"/>
              <a:ext cx="1070725" cy="604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95747" y="1426668"/>
            <a:ext cx="2882948" cy="1072870"/>
            <a:chOff x="995747" y="1902224"/>
            <a:chExt cx="2882948" cy="14304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47" y="1902224"/>
              <a:ext cx="1907324" cy="1430493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807970" y="2223192"/>
              <a:ext cx="1070725" cy="714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417820" y="1139314"/>
            <a:ext cx="1752600" cy="1183835"/>
            <a:chOff x="5417820" y="1519085"/>
            <a:chExt cx="1752600" cy="15784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9" b="26233"/>
            <a:stretch/>
          </p:blipFill>
          <p:spPr>
            <a:xfrm>
              <a:off x="6240780" y="1519085"/>
              <a:ext cx="929640" cy="1578446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5417820" y="2103120"/>
              <a:ext cx="822960" cy="708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46370" y="3025133"/>
            <a:ext cx="2723368" cy="1569729"/>
            <a:chOff x="5246370" y="4033509"/>
            <a:chExt cx="2723368" cy="20929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81"/>
            <a:stretch/>
          </p:blipFill>
          <p:spPr>
            <a:xfrm>
              <a:off x="5989320" y="4433559"/>
              <a:ext cx="1980418" cy="1692921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246370" y="4033509"/>
              <a:ext cx="1223010" cy="10185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7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95884"/>
          </a:xfrm>
        </p:spPr>
        <p:txBody>
          <a:bodyPr>
            <a:noAutofit/>
          </a:bodyPr>
          <a:lstStyle/>
          <a:p>
            <a:r>
              <a:rPr lang="en-US" sz="3600" dirty="0"/>
              <a:t>How Do People Use the Worlds Wide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Surf</a:t>
            </a:r>
          </a:p>
          <a:p>
            <a:r>
              <a:rPr lang="en-US" dirty="0"/>
              <a:t>Online Apps</a:t>
            </a:r>
          </a:p>
          <a:p>
            <a:pPr lvl="1"/>
            <a:r>
              <a:rPr lang="en-US" dirty="0"/>
              <a:t>Text Messaging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Netflix</a:t>
            </a:r>
          </a:p>
          <a:p>
            <a:pPr lvl="1"/>
            <a:r>
              <a:rPr lang="en-US" dirty="0"/>
              <a:t>Hulu</a:t>
            </a:r>
          </a:p>
          <a:p>
            <a:pPr lvl="1"/>
            <a:r>
              <a:rPr lang="en-US" dirty="0"/>
              <a:t>Google</a:t>
            </a:r>
          </a:p>
          <a:p>
            <a:pPr lvl="1"/>
            <a:r>
              <a:rPr lang="en-US" dirty="0"/>
              <a:t>Facebook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YouTube</a:t>
            </a:r>
          </a:p>
          <a:p>
            <a:pPr lvl="1"/>
            <a:r>
              <a:rPr lang="en-US" dirty="0"/>
              <a:t>Wikipedia</a:t>
            </a:r>
          </a:p>
          <a:p>
            <a:pPr lvl="1"/>
            <a:r>
              <a:rPr lang="en-US" dirty="0"/>
              <a:t>Amazon</a:t>
            </a:r>
          </a:p>
          <a:p>
            <a:pPr lvl="1"/>
            <a:r>
              <a:rPr lang="en-US" dirty="0"/>
              <a:t>Yahoo</a:t>
            </a:r>
          </a:p>
          <a:p>
            <a:pPr lvl="1"/>
            <a:r>
              <a:rPr lang="en-US" dirty="0"/>
              <a:t>MS Office 365</a:t>
            </a:r>
          </a:p>
          <a:p>
            <a:pPr lvl="1"/>
            <a:r>
              <a:rPr lang="en-US" dirty="0"/>
              <a:t>Skype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Telecommunications, Internet, &amp; World Wide Web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What are Telecommunication Services?</a:t>
            </a:r>
          </a:p>
          <a:p>
            <a:pPr lvl="1">
              <a:defRPr/>
            </a:pPr>
            <a:r>
              <a:rPr lang="en-US" sz="1600" dirty="0"/>
              <a:t>Digital Transformation</a:t>
            </a:r>
            <a:endParaRPr lang="en-US" sz="1600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What is the Internet?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What is the World Wide Web?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How Do You Use the Worlds Wide Web?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Mobile Telecommunication Devices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Smartphone Capabilities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What is the Internet of Things (IoT)</a:t>
            </a:r>
          </a:p>
          <a:p>
            <a:pPr lvl="1">
              <a:defRPr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B26-E748-4C6B-9D31-9DBBFD1CD2C5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4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Mobile Telecommunication Devices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91816" y="1385316"/>
            <a:ext cx="2075184" cy="3381947"/>
            <a:chOff x="591816" y="1385316"/>
            <a:chExt cx="2075184" cy="33819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1" y="1385316"/>
              <a:ext cx="1905000" cy="1270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8017" y="2571750"/>
              <a:ext cx="17919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Samsung Galaxy </a:t>
              </a:r>
            </a:p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Android Phone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1816" y="4397931"/>
              <a:ext cx="2075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Acer Android Tablet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32" y="3337485"/>
              <a:ext cx="1588138" cy="106703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966095" y="1439419"/>
            <a:ext cx="3616893" cy="1909452"/>
            <a:chOff x="2966095" y="1439419"/>
            <a:chExt cx="3616893" cy="1909452"/>
          </a:xfrm>
        </p:grpSpPr>
        <p:sp>
          <p:nvSpPr>
            <p:cNvPr id="16" name="TextBox 15"/>
            <p:cNvSpPr txBox="1"/>
            <p:nvPr/>
          </p:nvSpPr>
          <p:spPr>
            <a:xfrm>
              <a:off x="2966095" y="2979539"/>
              <a:ext cx="1460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Apple iPhone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714" y="1439419"/>
              <a:ext cx="1785302" cy="157137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089196" y="2891623"/>
              <a:ext cx="1207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Apple iPad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863" y="1806244"/>
              <a:ext cx="1762125" cy="99090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595713" y="3108727"/>
            <a:ext cx="5059275" cy="1704421"/>
            <a:chOff x="3595713" y="3108727"/>
            <a:chExt cx="5059275" cy="170442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287" y="3492237"/>
              <a:ext cx="1495426" cy="99746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595713" y="4443816"/>
              <a:ext cx="1800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Windows iPhone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41957" y="4397931"/>
              <a:ext cx="2481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Windows Surface Tablet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421" y="3108727"/>
              <a:ext cx="2270567" cy="1330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1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Device Group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/>
          <a:stretch/>
        </p:blipFill>
        <p:spPr>
          <a:xfrm>
            <a:off x="914400" y="1641629"/>
            <a:ext cx="1981200" cy="1379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0336" y="3548097"/>
            <a:ext cx="174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Windows Phone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3548097"/>
            <a:ext cx="1556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Surface Phone</a:t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(2018)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9932" y="3067596"/>
            <a:ext cx="153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Surface Tablet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92" y="1548177"/>
            <a:ext cx="1516038" cy="1888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63120"/>
            <a:ext cx="2841632" cy="15984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9288" y="3957107"/>
            <a:ext cx="168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Windows OS 10</a:t>
            </a:r>
          </a:p>
        </p:txBody>
      </p:sp>
    </p:spTree>
    <p:extLst>
      <p:ext uri="{BB962C8B-B14F-4D97-AF65-F5344CB8AC3E}">
        <p14:creationId xmlns:p14="http://schemas.microsoft.com/office/powerpoint/2010/main" val="42579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Phone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Android OS</a:t>
            </a:r>
          </a:p>
          <a:p>
            <a:r>
              <a:rPr lang="en-US" dirty="0">
                <a:hlinkClick r:id="rId2"/>
              </a:rPr>
              <a:t>2016 CNET Best Android Phones</a:t>
            </a:r>
            <a:endParaRPr lang="en-US" dirty="0"/>
          </a:p>
          <a:p>
            <a:r>
              <a:rPr lang="en-US" dirty="0">
                <a:hlinkClick r:id="rId3"/>
              </a:rPr>
              <a:t>2017 Best Android Phone Apps PC Magazine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84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Tablets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Android OS</a:t>
            </a:r>
          </a:p>
          <a:p>
            <a:r>
              <a:rPr lang="en-US" dirty="0">
                <a:hlinkClick r:id="rId2"/>
              </a:rPr>
              <a:t>2017 Best Android Tablets – PC Magazine</a:t>
            </a:r>
            <a:endParaRPr lang="en-US" dirty="0"/>
          </a:p>
          <a:p>
            <a:r>
              <a:rPr lang="en-US" dirty="0">
                <a:hlinkClick r:id="rId3"/>
              </a:rPr>
              <a:t>2017 Best Android Apps – Android Authority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iPhone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Apple iPhone Models</a:t>
            </a:r>
            <a:endParaRPr lang="en-US" dirty="0"/>
          </a:p>
          <a:p>
            <a:r>
              <a:rPr lang="en-US" dirty="0">
                <a:hlinkClick r:id="rId3"/>
              </a:rPr>
              <a:t>2017 Best iPhone Apps – PC Magazine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25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iPad Models</a:t>
            </a:r>
            <a:endParaRPr lang="en-US" dirty="0"/>
          </a:p>
          <a:p>
            <a:r>
              <a:rPr lang="en-US" dirty="0">
                <a:hlinkClick r:id="rId3"/>
              </a:rPr>
              <a:t>2017 Best iPad Apps – PC Magazine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87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A00E-FE2D-406E-9CC9-3D4C6FFC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Smartphone Handsfree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AC0D-8AC8-4F14-9A8A-C54868686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3352800" cy="4343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Bluetooth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98D06-EF26-4F89-BDBA-4A6161F9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6625-564F-477D-A29E-0E904B52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7911A-071A-46BB-B8F4-90CA818E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D3F8C9-352A-449E-8F3E-5563CAA88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4" y="1946497"/>
            <a:ext cx="2457450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EDC676-7127-45BD-9B48-DF1CEAC19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03622"/>
            <a:ext cx="2857500" cy="1781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BA8E24-D102-43EE-9669-DC010932C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75385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2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Exercise – Part II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EA816-D667-412A-A406-FD1884FF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Is you device configured to use the World Wide Web (WWW)?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If So - what Browser do you use?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How does your device manage files?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What apps do you use?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17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96C6-260A-470F-B9E4-A4CF1C73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Additional Smartphone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9DCC-585F-4C29-B813-C2B64913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Speech to Text</a:t>
            </a:r>
          </a:p>
          <a:p>
            <a:r>
              <a:rPr lang="en-US" dirty="0"/>
              <a:t>Security Login Text (Banks &amp; Funds)</a:t>
            </a:r>
          </a:p>
          <a:p>
            <a:r>
              <a:rPr lang="en-US" dirty="0"/>
              <a:t>Wireless Hotspot</a:t>
            </a:r>
          </a:p>
          <a:p>
            <a:r>
              <a:rPr lang="en-US" dirty="0"/>
              <a:t>Paying with your phone - </a:t>
            </a:r>
            <a:r>
              <a:rPr lang="en-US" dirty="0">
                <a:hlinkClick r:id="rId2" tooltip="NFC"/>
              </a:rPr>
              <a:t>NFC</a:t>
            </a:r>
            <a:r>
              <a:rPr lang="en-US" dirty="0"/>
              <a:t> technology</a:t>
            </a:r>
          </a:p>
          <a:p>
            <a:r>
              <a:rPr lang="en-US" dirty="0"/>
              <a:t>Scan Barcodes, Find Deals</a:t>
            </a:r>
          </a:p>
          <a:p>
            <a:r>
              <a:rPr lang="en-US" dirty="0"/>
              <a:t>Mirror</a:t>
            </a:r>
          </a:p>
          <a:p>
            <a:r>
              <a:rPr lang="en-US" dirty="0"/>
              <a:t>Flashlight</a:t>
            </a:r>
          </a:p>
          <a:p>
            <a:r>
              <a:rPr lang="en-US" dirty="0"/>
              <a:t>Heart Rate Monitor Beats Per Minute</a:t>
            </a:r>
            <a:endParaRPr lang="en-US" b="0" dirty="0"/>
          </a:p>
          <a:p>
            <a:r>
              <a:rPr lang="en-US" dirty="0"/>
              <a:t>Location-based reminders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B6DC-8E56-444D-A584-7F5EC149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7183-1444-4D36-9A56-F9AFEEA7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5E0D9-BC97-4AC3-89F2-91A30A89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2800"/>
            <a:ext cx="8229600" cy="857250"/>
          </a:xfrm>
        </p:spPr>
        <p:txBody>
          <a:bodyPr/>
          <a:lstStyle/>
          <a:p>
            <a:pPr lvl="0" algn="ctr"/>
            <a:r>
              <a:rPr lang="en-US" dirty="0"/>
              <a:t>What is the IoT?</a:t>
            </a:r>
          </a:p>
        </p:txBody>
      </p:sp>
      <p:pic>
        <p:nvPicPr>
          <p:cNvPr id="1026" name="Picture 2" descr="C:\Users\Carl\AppData\Local\Microsoft\Windows\Temporary Internet Files\Content.IE5\L7H8CEZC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2" y="1667394"/>
            <a:ext cx="2411616" cy="1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C6BFEE26-4144-4C15-9AFB-88FFFA747E02}"/>
              </a:ext>
            </a:extLst>
          </p:cNvPr>
          <p:cNvGrpSpPr/>
          <p:nvPr/>
        </p:nvGrpSpPr>
        <p:grpSpPr>
          <a:xfrm>
            <a:off x="815456" y="1110512"/>
            <a:ext cx="6317528" cy="1253797"/>
            <a:chOff x="815456" y="1110512"/>
            <a:chExt cx="6317528" cy="1253797"/>
          </a:xfrm>
        </p:grpSpPr>
        <p:grpSp>
          <p:nvGrpSpPr>
            <p:cNvPr id="17" name="Group 16"/>
            <p:cNvGrpSpPr/>
            <p:nvPr/>
          </p:nvGrpSpPr>
          <p:grpSpPr>
            <a:xfrm>
              <a:off x="2888721" y="1234508"/>
              <a:ext cx="1454679" cy="956241"/>
              <a:chOff x="915141" y="4033509"/>
              <a:chExt cx="2658754" cy="215891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141" y="4033509"/>
                <a:ext cx="2658754" cy="1692921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>
                <a:cxnSpLocks/>
              </p:cNvCxnSpPr>
              <p:nvPr/>
            </p:nvCxnSpPr>
            <p:spPr>
              <a:xfrm>
                <a:off x="2496204" y="5443814"/>
                <a:ext cx="269909" cy="7486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815456" y="1110512"/>
              <a:ext cx="2994544" cy="1253797"/>
              <a:chOff x="995747" y="1902224"/>
              <a:chExt cx="10108265" cy="402064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747" y="1902224"/>
                <a:ext cx="1907324" cy="1430493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>
                <a:cxnSpLocks/>
              </p:cNvCxnSpPr>
              <p:nvPr/>
            </p:nvCxnSpPr>
            <p:spPr>
              <a:xfrm>
                <a:off x="2807971" y="2223193"/>
                <a:ext cx="8296041" cy="36996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173745" y="1144246"/>
              <a:ext cx="1959239" cy="891460"/>
              <a:chOff x="5337680" y="4000249"/>
              <a:chExt cx="2736358" cy="18762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081"/>
              <a:stretch/>
            </p:blipFill>
            <p:spPr>
              <a:xfrm>
                <a:off x="6093620" y="4000249"/>
                <a:ext cx="1980418" cy="1692921"/>
              </a:xfrm>
              <a:prstGeom prst="rect">
                <a:avLst/>
              </a:prstGeom>
            </p:spPr>
          </p:pic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 flipV="1">
                <a:off x="5337680" y="5504964"/>
                <a:ext cx="883649" cy="371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848A6F-DC55-44B2-8CD0-E9BA92480EC7}"/>
              </a:ext>
            </a:extLst>
          </p:cNvPr>
          <p:cNvSpPr txBox="1"/>
          <p:nvPr/>
        </p:nvSpPr>
        <p:spPr>
          <a:xfrm>
            <a:off x="4177959" y="2035708"/>
            <a:ext cx="99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A81033-40B9-457C-94D1-610414BE627F}"/>
              </a:ext>
            </a:extLst>
          </p:cNvPr>
          <p:cNvGrpSpPr/>
          <p:nvPr/>
        </p:nvGrpSpPr>
        <p:grpSpPr>
          <a:xfrm>
            <a:off x="5547457" y="1904213"/>
            <a:ext cx="3264585" cy="667537"/>
            <a:chOff x="5547457" y="1904213"/>
            <a:chExt cx="3264585" cy="66753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F91966E-03A6-469B-B563-F125437DC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968" y="1904213"/>
              <a:ext cx="1335074" cy="667537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DFBEF5F-CE73-4926-A872-447397150CA2}"/>
                </a:ext>
              </a:extLst>
            </p:cNvPr>
            <p:cNvCxnSpPr>
              <a:cxnSpLocks/>
            </p:cNvCxnSpPr>
            <p:nvPr/>
          </p:nvCxnSpPr>
          <p:spPr>
            <a:xfrm>
              <a:off x="5547457" y="2190749"/>
              <a:ext cx="22442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3F24832-E926-4C02-842E-0474FABB4A29}"/>
              </a:ext>
            </a:extLst>
          </p:cNvPr>
          <p:cNvGrpSpPr/>
          <p:nvPr/>
        </p:nvGrpSpPr>
        <p:grpSpPr>
          <a:xfrm>
            <a:off x="5475777" y="2375844"/>
            <a:ext cx="1942162" cy="1285245"/>
            <a:chOff x="5475777" y="2375844"/>
            <a:chExt cx="1942162" cy="128524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001BB8F-2183-439C-8165-91D5520F7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694" y="2375844"/>
              <a:ext cx="1285245" cy="1285245"/>
            </a:xfrm>
            <a:prstGeom prst="rect">
              <a:avLst/>
            </a:prstGeom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170CE40-F4AD-419B-8469-4393A0069AF2}"/>
                </a:ext>
              </a:extLst>
            </p:cNvPr>
            <p:cNvCxnSpPr>
              <a:cxnSpLocks/>
            </p:cNvCxnSpPr>
            <p:nvPr/>
          </p:nvCxnSpPr>
          <p:spPr>
            <a:xfrm>
              <a:off x="5475777" y="2503000"/>
              <a:ext cx="1058235" cy="3082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341316F-5147-491E-AD35-252B78DC6010}"/>
              </a:ext>
            </a:extLst>
          </p:cNvPr>
          <p:cNvGrpSpPr/>
          <p:nvPr/>
        </p:nvGrpSpPr>
        <p:grpSpPr>
          <a:xfrm>
            <a:off x="5345736" y="2999002"/>
            <a:ext cx="2582450" cy="1635069"/>
            <a:chOff x="5345736" y="2999002"/>
            <a:chExt cx="2582450" cy="163506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506F9FC-168C-48AA-A54D-7BA19E524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586" y="3700621"/>
              <a:ext cx="1244600" cy="933450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502DEF-92E4-4217-9ADA-EDF4E8F87DD8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6" y="2999002"/>
              <a:ext cx="1937593" cy="11683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500A6E8-1992-45D4-B108-C5B607591CD1}"/>
              </a:ext>
            </a:extLst>
          </p:cNvPr>
          <p:cNvGrpSpPr/>
          <p:nvPr/>
        </p:nvGrpSpPr>
        <p:grpSpPr>
          <a:xfrm>
            <a:off x="5094713" y="3034574"/>
            <a:ext cx="1439299" cy="1755930"/>
            <a:chOff x="5094713" y="3034574"/>
            <a:chExt cx="1439299" cy="175593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E7C308C-D1FD-406C-AD14-AC0F32F0D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566" y="3959012"/>
              <a:ext cx="1127446" cy="831492"/>
            </a:xfrm>
            <a:prstGeom prst="rect">
              <a:avLst/>
            </a:prstGeom>
          </p:spPr>
        </p:pic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5575376-565B-47CD-8DD3-3F0C0E1F5362}"/>
                </a:ext>
              </a:extLst>
            </p:cNvPr>
            <p:cNvCxnSpPr>
              <a:cxnSpLocks/>
            </p:cNvCxnSpPr>
            <p:nvPr/>
          </p:nvCxnSpPr>
          <p:spPr>
            <a:xfrm>
              <a:off x="5094713" y="3034574"/>
              <a:ext cx="1189215" cy="11406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8FC58EE-9CD6-4291-BC11-AC1FC89BDCED}"/>
              </a:ext>
            </a:extLst>
          </p:cNvPr>
          <p:cNvGrpSpPr/>
          <p:nvPr/>
        </p:nvGrpSpPr>
        <p:grpSpPr>
          <a:xfrm>
            <a:off x="4311242" y="3030636"/>
            <a:ext cx="707238" cy="1586395"/>
            <a:chOff x="4311242" y="3030636"/>
            <a:chExt cx="707238" cy="158639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0B8AC1B-3AD1-4E80-B749-F5959E27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242" y="4052145"/>
              <a:ext cx="707238" cy="564886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B5ABCE8-F14B-45FE-8E06-21233CD871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7093" y="3030636"/>
              <a:ext cx="204692" cy="1294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694B78B-B386-4582-8F80-4CF87F5E60C5}"/>
              </a:ext>
            </a:extLst>
          </p:cNvPr>
          <p:cNvGrpSpPr/>
          <p:nvPr/>
        </p:nvGrpSpPr>
        <p:grpSpPr>
          <a:xfrm>
            <a:off x="2126310" y="3066406"/>
            <a:ext cx="1927152" cy="1623130"/>
            <a:chOff x="2126310" y="3066406"/>
            <a:chExt cx="1927152" cy="162313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9C30069-AC5C-463D-BD91-DEB4D7AF4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10" y="3747761"/>
              <a:ext cx="1927152" cy="941775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12FEB69-2EC6-41CA-ACA3-A6065928C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4926" y="3066406"/>
              <a:ext cx="848908" cy="9170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34D9439-1ED8-461F-8523-3015A6532AAE}"/>
              </a:ext>
            </a:extLst>
          </p:cNvPr>
          <p:cNvGrpSpPr/>
          <p:nvPr/>
        </p:nvGrpSpPr>
        <p:grpSpPr>
          <a:xfrm>
            <a:off x="1262329" y="2991124"/>
            <a:ext cx="2319570" cy="911685"/>
            <a:chOff x="1262329" y="2991124"/>
            <a:chExt cx="2319570" cy="91168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70E6DE8-568C-4638-858B-5966C0897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329" y="3083659"/>
              <a:ext cx="819150" cy="819150"/>
            </a:xfrm>
            <a:prstGeom prst="rect">
              <a:avLst/>
            </a:prstGeom>
          </p:spPr>
        </p:pic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E436645-20BC-4658-B584-EFD3C177FE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8986" y="2991124"/>
              <a:ext cx="1642913" cy="455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639CA1A-F59B-4E65-B5D7-E221C584FC52}"/>
              </a:ext>
            </a:extLst>
          </p:cNvPr>
          <p:cNvGrpSpPr/>
          <p:nvPr/>
        </p:nvGrpSpPr>
        <p:grpSpPr>
          <a:xfrm>
            <a:off x="810562" y="2023743"/>
            <a:ext cx="2692655" cy="842962"/>
            <a:chOff x="810562" y="2023743"/>
            <a:chExt cx="2692655" cy="84296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2CADC55-4761-4823-93B3-BEF4AA618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62" y="2023743"/>
              <a:ext cx="1499032" cy="842962"/>
            </a:xfrm>
            <a:prstGeom prst="rect">
              <a:avLst/>
            </a:prstGeom>
          </p:spPr>
        </p:pic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611442-E71C-4FD4-8644-D17F473345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4778" y="2564612"/>
              <a:ext cx="2078439" cy="59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10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F65A-3BF2-4270-99BF-F8461D58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18DF-86E6-4A3F-A591-F9A1CC3E16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Mike Feuerstein</a:t>
            </a:r>
          </a:p>
          <a:p>
            <a:pPr lvl="1"/>
            <a:r>
              <a:rPr lang="en-US" sz="1300" dirty="0"/>
              <a:t>Q1 – How to understand different technologies to use them more effectively. </a:t>
            </a:r>
            <a:br>
              <a:rPr lang="en-US" sz="1300" dirty="0"/>
            </a:br>
            <a:r>
              <a:rPr lang="en-US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Session I - VI</a:t>
            </a:r>
          </a:p>
          <a:p>
            <a:pPr lvl="1"/>
            <a:r>
              <a:rPr lang="en-US" sz="1300" dirty="0"/>
              <a:t>Q2 – Learn about the range of digital technologies and what they can do. </a:t>
            </a:r>
            <a:br>
              <a:rPr lang="en-US" sz="1300" dirty="0"/>
            </a:br>
            <a:r>
              <a:rPr lang="en-US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Session I - VI</a:t>
            </a:r>
          </a:p>
          <a:p>
            <a:r>
              <a:rPr lang="en-US" sz="2200" dirty="0"/>
              <a:t>Dennis Thornton</a:t>
            </a:r>
          </a:p>
          <a:p>
            <a:pPr lvl="1"/>
            <a:r>
              <a:rPr lang="en-US" sz="1300" dirty="0"/>
              <a:t>Q1 – Is digital technology the end game?</a:t>
            </a:r>
            <a:br>
              <a:rPr lang="en-US" sz="1300" dirty="0"/>
            </a:br>
            <a:r>
              <a:rPr lang="en-US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Session I – VI</a:t>
            </a:r>
          </a:p>
          <a:p>
            <a:pPr lvl="1"/>
            <a:r>
              <a:rPr lang="en-US" sz="1300" dirty="0"/>
              <a:t>Q2 – Difference between </a:t>
            </a:r>
            <a:r>
              <a:rPr lang="en-US" sz="1300" dirty="0" err="1"/>
              <a:t>WiFi</a:t>
            </a:r>
            <a:r>
              <a:rPr lang="en-US" sz="1300" dirty="0"/>
              <a:t> and mobile networks? </a:t>
            </a:r>
            <a:br>
              <a:rPr lang="en-US" sz="1300" dirty="0"/>
            </a:br>
            <a:r>
              <a:rPr lang="en-US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Session II &amp; III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1900" dirty="0"/>
          </a:p>
          <a:p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626713-D821-44E4-9AE5-75EF6DE892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Yvette Lamb</a:t>
            </a:r>
          </a:p>
          <a:p>
            <a:pPr lvl="1"/>
            <a:r>
              <a:rPr lang="en-US" sz="1300" dirty="0"/>
              <a:t>Q1 – How is it (possible) that a range of devices (phone, computer, etc.) can connect and “know” how to work together.  </a:t>
            </a:r>
            <a:br>
              <a:rPr lang="en-US" sz="1300" dirty="0"/>
            </a:br>
            <a:r>
              <a:rPr lang="en-US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Session II &amp; III</a:t>
            </a:r>
          </a:p>
          <a:p>
            <a:pPr lvl="1"/>
            <a:r>
              <a:rPr lang="en-US" sz="1300" dirty="0"/>
              <a:t>Q2 – Is there a key skill to master to understand digital technology? </a:t>
            </a:r>
            <a:br>
              <a:rPr lang="en-US" sz="1300" dirty="0"/>
            </a:br>
            <a:r>
              <a:rPr lang="en-US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Session I - VI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C469F-D54E-4411-AFA9-3F8353AE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396F5-A0FD-476D-8C52-316C2891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DF0F4-A07F-4D30-943B-22D58F8C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23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93D068-1B69-4FC0-863B-D0C7BA11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IoT – The New Things on the Internet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4016E-3056-4A2D-A7ED-3E3F83020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495800" cy="3326130"/>
          </a:xfrm>
        </p:spPr>
        <p:txBody>
          <a:bodyPr>
            <a:normAutofit fontScale="92500"/>
          </a:bodyPr>
          <a:lstStyle/>
          <a:p>
            <a:r>
              <a:rPr lang="en-US" dirty="0"/>
              <a:t>Wearable Technology</a:t>
            </a:r>
          </a:p>
          <a:p>
            <a:pPr lvl="1"/>
            <a:r>
              <a:rPr lang="en-US" dirty="0"/>
              <a:t>Activity Trackers</a:t>
            </a:r>
          </a:p>
          <a:p>
            <a:pPr lvl="1"/>
            <a:r>
              <a:rPr lang="en-US" dirty="0"/>
              <a:t>Biotelemetry </a:t>
            </a:r>
          </a:p>
          <a:p>
            <a:r>
              <a:rPr lang="en-US" dirty="0"/>
              <a:t>Remote Monitoring </a:t>
            </a:r>
          </a:p>
          <a:p>
            <a:pPr lvl="1"/>
            <a:r>
              <a:rPr lang="en-US" dirty="0"/>
              <a:t>Energy management</a:t>
            </a:r>
          </a:p>
          <a:p>
            <a:pPr lvl="1"/>
            <a:r>
              <a:rPr lang="en-US" dirty="0"/>
              <a:t>Environmental monitoring</a:t>
            </a:r>
          </a:p>
          <a:p>
            <a:pPr lvl="1"/>
            <a:r>
              <a:rPr lang="en-US" dirty="0"/>
              <a:t>Building and home automation</a:t>
            </a:r>
          </a:p>
          <a:p>
            <a:pPr lvl="1"/>
            <a:r>
              <a:rPr lang="en-US" dirty="0"/>
              <a:t>Home Appliances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1924A-6E73-4CDF-81A7-A4F4F22DD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440064"/>
            <a:ext cx="3581400" cy="3326130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Virtual Assistants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Remote Sensing</a:t>
            </a:r>
          </a:p>
          <a:p>
            <a:pPr lvl="1"/>
            <a:r>
              <a:rPr lang="en-US" dirty="0"/>
              <a:t>RFID - </a:t>
            </a:r>
            <a:r>
              <a:rPr lang="en-US" dirty="0">
                <a:hlinkClick r:id="rId3" tooltip="Automatic Identification and Data Capture"/>
              </a:rPr>
              <a:t>Automatic Identification and Data Capture</a:t>
            </a:r>
            <a:r>
              <a:rPr lang="en-US" dirty="0"/>
              <a:t> (AIDC)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EE6AA-A6D7-4482-8498-A1C1B69E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15F94-EC3D-4901-B0D2-A0EA8684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6706A-8A97-4514-BF63-48790DF5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7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968E6D-62B8-4CD6-81C1-6A1A681B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Wearable Technology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89756-F7F3-4952-B993-4D2E2691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31CA6-E3B4-4BAC-8307-6920A6A8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16D07-D1BC-4657-B675-19A6C15E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39D797-5F1A-4828-A26E-46E9471CFE2C}"/>
              </a:ext>
            </a:extLst>
          </p:cNvPr>
          <p:cNvSpPr/>
          <p:nvPr/>
        </p:nvSpPr>
        <p:spPr>
          <a:xfrm>
            <a:off x="119400" y="1615416"/>
            <a:ext cx="1742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b="1" dirty="0">
                <a:latin typeface="+mj-lt"/>
              </a:rPr>
              <a:t>Activity Trackers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5826D3-BE73-43A5-AF3E-688358FA9E24}"/>
              </a:ext>
            </a:extLst>
          </p:cNvPr>
          <p:cNvSpPr/>
          <p:nvPr/>
        </p:nvSpPr>
        <p:spPr>
          <a:xfrm>
            <a:off x="6341463" y="1757915"/>
            <a:ext cx="143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b="1" dirty="0">
                <a:latin typeface="+mj-lt"/>
              </a:rPr>
              <a:t>Biotelemetry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BEA437-1A54-45F5-A312-AE7C86B7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29199"/>
            <a:ext cx="1371600" cy="9788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6BADA-BCF4-4199-A189-53F091604FAC}"/>
              </a:ext>
            </a:extLst>
          </p:cNvPr>
          <p:cNvSpPr/>
          <p:nvPr/>
        </p:nvSpPr>
        <p:spPr>
          <a:xfrm>
            <a:off x="2146502" y="2215787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j-lt"/>
              </a:rPr>
              <a:t>BodyMedia</a:t>
            </a:r>
            <a:endParaRPr lang="en-US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840C05-1F6B-41CF-8034-F20F7D6A0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928" y="2665549"/>
            <a:ext cx="1714500" cy="1285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6C4394A-1DB7-400A-8790-D73D02E1BF0C}"/>
              </a:ext>
            </a:extLst>
          </p:cNvPr>
          <p:cNvSpPr/>
          <p:nvPr/>
        </p:nvSpPr>
        <p:spPr>
          <a:xfrm>
            <a:off x="3395100" y="2190750"/>
            <a:ext cx="104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j-lt"/>
              </a:rPr>
              <a:t>Valencell</a:t>
            </a:r>
            <a:endParaRPr lang="en-US" b="1" dirty="0"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B5C40D-1C99-409A-9389-DB3F54AD7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022" y="3951423"/>
            <a:ext cx="1431239" cy="1073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7CCD17-D8BA-42E0-8F6B-8EA2B41AB1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91" t="7981"/>
          <a:stretch/>
        </p:blipFill>
        <p:spPr>
          <a:xfrm>
            <a:off x="5105400" y="2114550"/>
            <a:ext cx="1804554" cy="14023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58AE32-413D-41B1-8F50-9897AB735522}"/>
              </a:ext>
            </a:extLst>
          </p:cNvPr>
          <p:cNvSpPr txBox="1"/>
          <p:nvPr/>
        </p:nvSpPr>
        <p:spPr>
          <a:xfrm>
            <a:off x="6198886" y="3507076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Smart Fabric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6612E9-0FAB-477E-B115-46863BA35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268" y="2125654"/>
            <a:ext cx="1735064" cy="130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65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6464-499D-436C-86FB-819136B3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Monitoring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8E764-4ADE-40FA-BF8C-D8B732D4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1CF7B-D2EC-4F17-992A-6499947E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E4A1-A1C8-47C4-B198-E5A3A8A8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68724E-BD93-4B80-A6CB-E72F7FAC0F78}"/>
              </a:ext>
            </a:extLst>
          </p:cNvPr>
          <p:cNvSpPr/>
          <p:nvPr/>
        </p:nvSpPr>
        <p:spPr>
          <a:xfrm>
            <a:off x="197120" y="1423282"/>
            <a:ext cx="216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b="1" dirty="0">
                <a:latin typeface="+mj-lt"/>
              </a:rPr>
              <a:t>Energy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EB7848-57AF-4E30-B973-CFB08FBC73E4}"/>
              </a:ext>
            </a:extLst>
          </p:cNvPr>
          <p:cNvSpPr/>
          <p:nvPr/>
        </p:nvSpPr>
        <p:spPr>
          <a:xfrm>
            <a:off x="6172200" y="1551602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Environmental Monitoring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997EFB-60EC-4B11-A0D0-6345C54086C7}"/>
              </a:ext>
            </a:extLst>
          </p:cNvPr>
          <p:cNvSpPr/>
          <p:nvPr/>
        </p:nvSpPr>
        <p:spPr>
          <a:xfrm>
            <a:off x="2005471" y="3549339"/>
            <a:ext cx="1245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Home Appliances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D86204-4967-4575-ADF7-363D8BFE7479}"/>
              </a:ext>
            </a:extLst>
          </p:cNvPr>
          <p:cNvSpPr/>
          <p:nvPr/>
        </p:nvSpPr>
        <p:spPr>
          <a:xfrm>
            <a:off x="2971800" y="1331663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Building and Home Automation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2E7A0A-2728-4D99-BC63-56212C41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0" y="1756170"/>
            <a:ext cx="1143000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61FF87-737F-4D53-9029-6FDB0E66A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20" y="1768237"/>
            <a:ext cx="1609797" cy="1197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206A5-5C6F-4DA3-8C5F-55CDFE7F3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928" y="1748901"/>
            <a:ext cx="1924839" cy="14258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332D7C-F557-4E14-B3A7-CD92B67DE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026" y="2032395"/>
            <a:ext cx="2181225" cy="1733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354763-F9D3-470B-9C6F-DAEBB890B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295472"/>
            <a:ext cx="2438400" cy="154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99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08D5-C196-480B-A4D0-C9FCD49B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Assistants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81498-EEC8-45A2-ACD5-2D7D6297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C6D24-E0F6-4A90-84F3-85F52D3D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74DC1-CFA9-4395-8D2B-90922640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FC3004-498F-4FF5-B3B6-D4A5AE21B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25554"/>
            <a:ext cx="924783" cy="13199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006A77-B6B1-4147-AD88-912EF77D3990}"/>
              </a:ext>
            </a:extLst>
          </p:cNvPr>
          <p:cNvSpPr/>
          <p:nvPr/>
        </p:nvSpPr>
        <p:spPr>
          <a:xfrm>
            <a:off x="1524000" y="138958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Apple's Siri (34%)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EF19A7-4C17-41C5-9345-7B68CF656DD0}"/>
              </a:ext>
            </a:extLst>
          </p:cNvPr>
          <p:cNvSpPr/>
          <p:nvPr/>
        </p:nvSpPr>
        <p:spPr>
          <a:xfrm>
            <a:off x="349890" y="2973688"/>
            <a:ext cx="205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Amazon Alexa (6%)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80D8D-35D9-4E76-B752-BD86ADEF78DF}"/>
              </a:ext>
            </a:extLst>
          </p:cNvPr>
          <p:cNvSpPr/>
          <p:nvPr/>
        </p:nvSpPr>
        <p:spPr>
          <a:xfrm>
            <a:off x="5450048" y="1288018"/>
            <a:ext cx="247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Google Assistant (19%)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62300-3D1D-4489-8387-C68E2602BEF2}"/>
              </a:ext>
            </a:extLst>
          </p:cNvPr>
          <p:cNvSpPr/>
          <p:nvPr/>
        </p:nvSpPr>
        <p:spPr>
          <a:xfrm>
            <a:off x="4515670" y="3256409"/>
            <a:ext cx="258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Microsoft Cortana (4%)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9FECCB-9EAF-4695-A787-371B7142E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80" y="2934665"/>
            <a:ext cx="538801" cy="1546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F61843-2483-488E-9772-05F8206E4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6" y="3310754"/>
            <a:ext cx="1714500" cy="1428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974595-81C6-464D-B83C-0FE03330D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874" y="1574246"/>
            <a:ext cx="1127878" cy="11079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545E8C-E17D-49EA-9136-A59FE0E96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08" y="3738973"/>
            <a:ext cx="2223493" cy="1126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2F1370-6DEE-4311-91ED-3D8DC1092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809" y="1919371"/>
            <a:ext cx="1205321" cy="8678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E65E12-0EF5-445A-BD69-329867221CEA}"/>
              </a:ext>
            </a:extLst>
          </p:cNvPr>
          <p:cNvSpPr/>
          <p:nvPr/>
        </p:nvSpPr>
        <p:spPr>
          <a:xfrm>
            <a:off x="68079" y="211193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Apple </a:t>
            </a:r>
            <a:r>
              <a:rPr lang="en-US" b="1" dirty="0" err="1">
                <a:latin typeface="+mj-lt"/>
              </a:rPr>
              <a:t>HomePod</a:t>
            </a:r>
            <a:endParaRPr lang="en-US" b="1" dirty="0">
              <a:latin typeface="+mj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E634D3-C674-41DC-A5A5-6CF78293F0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8637" y="1750908"/>
            <a:ext cx="998377" cy="12220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A4BF346-82B9-4673-84DB-54A5AFAEFADD}"/>
              </a:ext>
            </a:extLst>
          </p:cNvPr>
          <p:cNvSpPr/>
          <p:nvPr/>
        </p:nvSpPr>
        <p:spPr>
          <a:xfrm>
            <a:off x="4860197" y="2150824"/>
            <a:ext cx="1577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Google Home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8B2D1C-0450-48B8-BE98-4435F590EBD9}"/>
              </a:ext>
            </a:extLst>
          </p:cNvPr>
          <p:cNvSpPr/>
          <p:nvPr/>
        </p:nvSpPr>
        <p:spPr>
          <a:xfrm>
            <a:off x="3012325" y="3015347"/>
            <a:ext cx="98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Amazon </a:t>
            </a:r>
          </a:p>
          <a:p>
            <a:pPr algn="ctr"/>
            <a:r>
              <a:rPr lang="en-US" b="1" dirty="0">
                <a:latin typeface="+mj-lt"/>
              </a:rPr>
              <a:t>Echo</a:t>
            </a:r>
          </a:p>
        </p:txBody>
      </p:sp>
    </p:spTree>
    <p:extLst>
      <p:ext uri="{BB962C8B-B14F-4D97-AF65-F5344CB8AC3E}">
        <p14:creationId xmlns:p14="http://schemas.microsoft.com/office/powerpoint/2010/main" val="2958495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06A3B-6FCA-44F0-A573-7B4EB827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Sensing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72250-102D-4963-AAAA-171CE60D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76BDD-2DD1-413A-A816-46ADBE28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99D3-F3A9-4521-9A7A-508B6F6A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3AA99B-692B-4201-9034-F9820928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09414"/>
            <a:ext cx="2857500" cy="1666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A03E51-A5FA-4B13-80F9-23298DB77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87691"/>
            <a:ext cx="1809750" cy="180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A9A5FE-6785-4555-A1E6-0A0431021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309668"/>
            <a:ext cx="2153287" cy="1428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5FE929-A55D-4019-AB4F-88B7931CD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300" y="2729852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1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Review</a:t>
            </a:r>
            <a:endParaRPr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Telecommunications, Internet, &amp; World Wide Web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What are Telecommunication Services?</a:t>
            </a:r>
          </a:p>
          <a:p>
            <a:pPr lvl="1">
              <a:defRPr/>
            </a:pPr>
            <a:r>
              <a:rPr lang="en-US" sz="1600" dirty="0"/>
              <a:t>Digital Transformation</a:t>
            </a:r>
            <a:endParaRPr lang="en-US" sz="1600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What is the Internet?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What is the World Wide Web?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How Do You Use the Worlds Wide Web?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Mobile Telecommunication Devices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Smartphone Capabilities</a:t>
            </a:r>
          </a:p>
          <a:p>
            <a:pPr lvl="1">
              <a:defRPr/>
            </a:pPr>
            <a:r>
              <a:rPr lang="en-US" sz="1600" dirty="0">
                <a:ea typeface="ＭＳ Ｐゴシック" pitchFamily="34" charset="-128"/>
              </a:rPr>
              <a:t>What is the Internet of Things (IoT)</a:t>
            </a:r>
          </a:p>
          <a:p>
            <a:pPr lvl="1">
              <a:defRPr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B26-E748-4C6B-9D31-9DBBFD1CD2C5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35</a:t>
            </a:fld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3AE91-67C2-4107-8439-DB2ABC4D0491}"/>
              </a:ext>
            </a:extLst>
          </p:cNvPr>
          <p:cNvSpPr txBox="1"/>
          <p:nvPr/>
        </p:nvSpPr>
        <p:spPr>
          <a:xfrm>
            <a:off x="5638800" y="309753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Session – Social Media</a:t>
            </a:r>
          </a:p>
        </p:txBody>
      </p:sp>
    </p:spTree>
    <p:extLst>
      <p:ext uri="{BB962C8B-B14F-4D97-AF65-F5344CB8AC3E}">
        <p14:creationId xmlns:p14="http://schemas.microsoft.com/office/powerpoint/2010/main" val="357098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BE1C-64A6-4FDF-ACD2-82E8050B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FE89D-A606-4004-AA75-33BC7DDC3E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Karen </a:t>
            </a:r>
            <a:r>
              <a:rPr lang="en-US" sz="2200" dirty="0" err="1"/>
              <a:t>Lechter</a:t>
            </a:r>
            <a:endParaRPr lang="en-US" sz="2200" dirty="0"/>
          </a:p>
          <a:p>
            <a:pPr lvl="1"/>
            <a:r>
              <a:rPr lang="en-US" sz="1300" dirty="0"/>
              <a:t>Q1 – How do I keep up with all the constant change in the digital world? </a:t>
            </a:r>
            <a:br>
              <a:rPr lang="en-US" sz="1300" dirty="0"/>
            </a:br>
            <a:r>
              <a:rPr lang="en-US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Session I - VI</a:t>
            </a:r>
          </a:p>
          <a:p>
            <a:pPr lvl="1"/>
            <a:r>
              <a:rPr lang="en-US" sz="1300" dirty="0"/>
              <a:t>Q2 – Will it become easier to use digital technology in the future or will things change too fast? </a:t>
            </a:r>
            <a:br>
              <a:rPr lang="en-US" sz="1300" dirty="0"/>
            </a:br>
            <a:r>
              <a:rPr lang="en-US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Session I - VI</a:t>
            </a:r>
          </a:p>
          <a:p>
            <a:pPr lvl="1"/>
            <a:r>
              <a:rPr lang="en-US" sz="1300" dirty="0"/>
              <a:t>Q3 – Is it hopeless for me to expect to be digitally literate as time goes on? </a:t>
            </a:r>
            <a:br>
              <a:rPr lang="en-US" sz="1300" dirty="0"/>
            </a:br>
            <a:r>
              <a:rPr lang="en-US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Session I - VI</a:t>
            </a:r>
          </a:p>
          <a:p>
            <a:pPr lvl="1"/>
            <a:endParaRPr lang="en-US" sz="13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CB123-3D46-4481-B257-CC0CAE95C3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30409-D19A-4D2B-9C2F-F0F5A6C3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2EF06-890A-43D7-AC3C-074AD477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F250E-AD28-428E-BC9A-3EFCEC82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1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FD50D-7294-47A0-89D9-BE85F69D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F493A-89AE-4919-B7C5-31D3C3F4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1FF8-A776-4CDE-AF2D-13635384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  <p:pic>
        <p:nvPicPr>
          <p:cNvPr id="8" name="Online Media 7">
            <a:hlinkClick r:id="" action="ppaction://media"/>
            <a:extLst>
              <a:ext uri="{FF2B5EF4-FFF2-40B4-BE49-F238E27FC236}">
                <a16:creationId xmlns:a16="http://schemas.microsoft.com/office/drawing/2014/main" id="{D9B899C5-DB95-41EB-9894-145C28664D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are Telecommunication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Telecommunication Services are services provided by a telecommunication service provider.</a:t>
            </a:r>
          </a:p>
          <a:p>
            <a:r>
              <a:rPr lang="en-US" sz="1800" dirty="0"/>
              <a:t>Consumer telecommunication services include: </a:t>
            </a:r>
          </a:p>
          <a:p>
            <a:pPr lvl="1"/>
            <a:r>
              <a:rPr lang="en-US" sz="1800" dirty="0"/>
              <a:t>Phone </a:t>
            </a:r>
          </a:p>
          <a:p>
            <a:pPr lvl="1"/>
            <a:r>
              <a:rPr lang="en-US" sz="1800" dirty="0"/>
              <a:t>Television</a:t>
            </a:r>
          </a:p>
          <a:p>
            <a:pPr lvl="1"/>
            <a:r>
              <a:rPr lang="en-US" sz="1800" dirty="0"/>
              <a:t>Radio</a:t>
            </a:r>
          </a:p>
          <a:p>
            <a:pPr lvl="1"/>
            <a:r>
              <a:rPr lang="en-US" sz="1800" dirty="0"/>
              <a:t>Data</a:t>
            </a:r>
          </a:p>
          <a:p>
            <a:pPr lvl="2"/>
            <a:r>
              <a:rPr lang="en-US" sz="1600" dirty="0"/>
              <a:t>Internet</a:t>
            </a:r>
          </a:p>
          <a:p>
            <a:pPr lvl="2"/>
            <a:r>
              <a:rPr lang="en-US" sz="1600" dirty="0"/>
              <a:t>Security – Perimeter / Fire</a:t>
            </a:r>
          </a:p>
          <a:p>
            <a:pPr lvl="2"/>
            <a:r>
              <a:rPr lang="en-US" sz="1600" dirty="0"/>
              <a:t>Utilities – Electric &amp; Water</a:t>
            </a:r>
          </a:p>
          <a:p>
            <a:pPr lvl="2"/>
            <a:r>
              <a:rPr lang="en-US" sz="1600" dirty="0"/>
              <a:t>Health Care – Remote Monitoring / Emergency Notification</a:t>
            </a:r>
          </a:p>
          <a:p>
            <a:pPr lvl="2"/>
            <a:endParaRPr lang="en-US" sz="16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5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Phone Telecommunication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Wired Telephone Services  </a:t>
            </a:r>
          </a:p>
          <a:p>
            <a:pPr lvl="1"/>
            <a:r>
              <a:rPr lang="en-US" sz="2200" dirty="0"/>
              <a:t>Plaint Old Telephone Service (POTS)</a:t>
            </a:r>
          </a:p>
          <a:p>
            <a:pPr lvl="1"/>
            <a:r>
              <a:rPr lang="en-US" sz="2200" dirty="0"/>
              <a:t>ISDN </a:t>
            </a:r>
          </a:p>
          <a:p>
            <a:pPr lvl="1"/>
            <a:r>
              <a:rPr lang="en-US" sz="2200" dirty="0"/>
              <a:t>Data Network – Voice Over the Internet Protocol (VOIP)</a:t>
            </a:r>
            <a:br>
              <a:rPr lang="en-US" sz="2200" dirty="0"/>
            </a:br>
            <a:endParaRPr lang="en-US" sz="2200" dirty="0"/>
          </a:p>
          <a:p>
            <a:r>
              <a:rPr lang="en-US" sz="2400" dirty="0"/>
              <a:t>Wireless Telephone Services (Mobile)</a:t>
            </a:r>
          </a:p>
          <a:p>
            <a:pPr lvl="1"/>
            <a:r>
              <a:rPr lang="en-US" sz="2200" dirty="0"/>
              <a:t>3G (Global System for Mobile Communication – GSM)</a:t>
            </a:r>
          </a:p>
          <a:p>
            <a:pPr lvl="1"/>
            <a:r>
              <a:rPr lang="en-US" sz="2200" dirty="0"/>
              <a:t>4G (Long Term Evolution – LTE) – (VOIP) </a:t>
            </a:r>
          </a:p>
          <a:p>
            <a:pPr lvl="1"/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Global Navigation Satellite Systems (GNSS)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 tooltip="Global Positioning System"/>
              </a:rPr>
              <a:t>Global Positioning System</a:t>
            </a:r>
            <a:r>
              <a:rPr lang="en-US" sz="2000" dirty="0"/>
              <a:t> (GPS) – US</a:t>
            </a:r>
          </a:p>
          <a:p>
            <a:r>
              <a:rPr lang="en-US" sz="2000" dirty="0">
                <a:hlinkClick r:id="rId3"/>
              </a:rPr>
              <a:t>Assisted Global Positioning Systems </a:t>
            </a:r>
            <a:r>
              <a:rPr lang="en-US" sz="2000" dirty="0"/>
              <a:t>(A-GPS) - US </a:t>
            </a:r>
          </a:p>
          <a:p>
            <a:r>
              <a:rPr lang="en-US" sz="2000" dirty="0">
                <a:hlinkClick r:id="rId4"/>
              </a:rPr>
              <a:t>Local Area Augmentation System (LAAS) </a:t>
            </a:r>
            <a:r>
              <a:rPr lang="en-US" sz="2000" dirty="0"/>
              <a:t>- US</a:t>
            </a:r>
          </a:p>
          <a:p>
            <a:r>
              <a:rPr lang="en-US" sz="2000" i="1" dirty="0" err="1">
                <a:hlinkClick r:id="rId5"/>
              </a:rPr>
              <a:t>Global'naya</a:t>
            </a:r>
            <a:r>
              <a:rPr lang="en-US" sz="2000" i="1" dirty="0">
                <a:hlinkClick r:id="rId5"/>
              </a:rPr>
              <a:t> </a:t>
            </a:r>
            <a:r>
              <a:rPr lang="en-US" sz="2000" i="1" dirty="0" err="1">
                <a:hlinkClick r:id="rId5"/>
              </a:rPr>
              <a:t>Navigatsionnaya</a:t>
            </a:r>
            <a:r>
              <a:rPr lang="en-US" sz="2000" i="1" dirty="0">
                <a:hlinkClick r:id="rId5"/>
              </a:rPr>
              <a:t> </a:t>
            </a:r>
            <a:r>
              <a:rPr lang="en-US" sz="2000" i="1" dirty="0" err="1">
                <a:hlinkClick r:id="rId5"/>
              </a:rPr>
              <a:t>Sputnikovaya</a:t>
            </a:r>
            <a:r>
              <a:rPr lang="en-US" sz="2000" i="1" dirty="0">
                <a:hlinkClick r:id="rId5"/>
              </a:rPr>
              <a:t> Sistema </a:t>
            </a:r>
            <a:r>
              <a:rPr lang="en-US" sz="2000" dirty="0"/>
              <a:t>(GLONASS) - Russian</a:t>
            </a:r>
          </a:p>
          <a:p>
            <a:r>
              <a:rPr lang="en-US" sz="2000" dirty="0">
                <a:hlinkClick r:id="rId6"/>
              </a:rPr>
              <a:t>Galileo</a:t>
            </a:r>
            <a:r>
              <a:rPr lang="en-US" sz="2000" dirty="0"/>
              <a:t> - EU</a:t>
            </a:r>
          </a:p>
          <a:p>
            <a:r>
              <a:rPr lang="en-US" sz="2000" dirty="0">
                <a:hlinkClick r:id="rId7"/>
              </a:rPr>
              <a:t>BeiDou-2</a:t>
            </a:r>
            <a:r>
              <a:rPr lang="en-US" sz="2000" dirty="0"/>
              <a:t> - China</a:t>
            </a:r>
          </a:p>
          <a:p>
            <a:r>
              <a:rPr lang="en-US" sz="2000" dirty="0" err="1">
                <a:hlinkClick r:id="rId8"/>
              </a:rPr>
              <a:t>NAVigation</a:t>
            </a:r>
            <a:r>
              <a:rPr lang="en-US" sz="2000" dirty="0">
                <a:hlinkClick r:id="rId8"/>
              </a:rPr>
              <a:t> with Indian Constellation </a:t>
            </a:r>
            <a:r>
              <a:rPr lang="en-US" sz="2000" dirty="0"/>
              <a:t>(NAVIC) - India</a:t>
            </a:r>
          </a:p>
          <a:p>
            <a:r>
              <a:rPr lang="en-US" sz="2000" dirty="0">
                <a:hlinkClick r:id="rId9" tooltip="Quasi-Zenith Satellite System"/>
              </a:rPr>
              <a:t>Quasi-Zenith Satellite System</a:t>
            </a:r>
            <a:r>
              <a:rPr lang="en-US" sz="2000" dirty="0"/>
              <a:t> (QZSS) - Japan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Television Telecommunication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70332" indent="-342900"/>
            <a:r>
              <a:rPr lang="en-US" sz="2400" dirty="0"/>
              <a:t>Broadcast Television</a:t>
            </a:r>
          </a:p>
          <a:p>
            <a:pPr marL="736092" lvl="1" indent="-342900"/>
            <a:r>
              <a:rPr lang="en-US" sz="2200" dirty="0"/>
              <a:t>Standard Definition – SDTV (Shutdown in 2009)</a:t>
            </a:r>
          </a:p>
          <a:p>
            <a:pPr marL="736092" lvl="1" indent="-342900"/>
            <a:r>
              <a:rPr lang="en-US" sz="2200" dirty="0"/>
              <a:t>Digital Television – DTV</a:t>
            </a:r>
          </a:p>
          <a:p>
            <a:pPr marL="736092" lvl="1" indent="-342900"/>
            <a:r>
              <a:rPr lang="en-US" sz="2200" dirty="0"/>
              <a:t>High Definition Television - HDTV</a:t>
            </a:r>
          </a:p>
          <a:p>
            <a:pPr marL="370332" indent="-342900"/>
            <a:r>
              <a:rPr lang="en-US" sz="2400" dirty="0"/>
              <a:t>Cable Television Services – Digital Television (DTV / HDTV)</a:t>
            </a:r>
          </a:p>
          <a:p>
            <a:pPr marL="370332" indent="-342900"/>
            <a:r>
              <a:rPr lang="en-US" sz="2400" dirty="0"/>
              <a:t>Satellite Television Services - Digital Television (DTV / HDTV)</a:t>
            </a:r>
            <a:endParaRPr lang="en-US" dirty="0"/>
          </a:p>
          <a:p>
            <a:pPr marL="370332" indent="-342900"/>
            <a:r>
              <a:rPr lang="en-US" sz="2400" dirty="0"/>
              <a:t>Streaming Internet Television Services</a:t>
            </a:r>
          </a:p>
          <a:p>
            <a:pPr marL="736092" lvl="1" indent="-342900"/>
            <a:r>
              <a:rPr lang="en-US" sz="2000" dirty="0"/>
              <a:t>Digital Television (DTV / HDTV)</a:t>
            </a:r>
          </a:p>
          <a:p>
            <a:pPr marL="736092" lvl="1" indent="-342900"/>
            <a:r>
              <a:rPr lang="en-US" sz="2200" dirty="0"/>
              <a:t>Internet Protocol Television - IPTV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1197</TotalTime>
  <Words>1042</Words>
  <Application>Microsoft Office PowerPoint</Application>
  <PresentationFormat>On-screen Show (16:9)</PresentationFormat>
  <Paragraphs>322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Constantia</vt:lpstr>
      <vt:lpstr>Verdana</vt:lpstr>
      <vt:lpstr>Wingdings 2</vt:lpstr>
      <vt:lpstr>ProfBurnett</vt:lpstr>
      <vt:lpstr>Digital Literacy for the 21st Century</vt:lpstr>
      <vt:lpstr>Outline</vt:lpstr>
      <vt:lpstr>Student Questions</vt:lpstr>
      <vt:lpstr>Student Questions</vt:lpstr>
      <vt:lpstr>PowerPoint Presentation</vt:lpstr>
      <vt:lpstr>What are Telecommunication Services?</vt:lpstr>
      <vt:lpstr>Phone Telecommunication Services</vt:lpstr>
      <vt:lpstr>Global Navigation Satellite Systems (GNSS)</vt:lpstr>
      <vt:lpstr>Television Telecommunication Services</vt:lpstr>
      <vt:lpstr>How to Access  Alternate Television Stations </vt:lpstr>
      <vt:lpstr>Radio Telecommunication Services</vt:lpstr>
      <vt:lpstr>Data Telecommunication Services</vt:lpstr>
      <vt:lpstr>What is the Internet?</vt:lpstr>
      <vt:lpstr>PowerPoint Presentation</vt:lpstr>
      <vt:lpstr>Digital Convergence</vt:lpstr>
      <vt:lpstr>Student Exercise 1</vt:lpstr>
      <vt:lpstr>What is the World Wide Web?</vt:lpstr>
      <vt:lpstr>What is the World Wide Web?</vt:lpstr>
      <vt:lpstr>How Do People Use the Worlds Wide Web?</vt:lpstr>
      <vt:lpstr>Mobile Telecommunication Devices</vt:lpstr>
      <vt:lpstr>Windows Device Group</vt:lpstr>
      <vt:lpstr>Android Phone</vt:lpstr>
      <vt:lpstr>Android Tablets</vt:lpstr>
      <vt:lpstr>iPhone</vt:lpstr>
      <vt:lpstr>iPad</vt:lpstr>
      <vt:lpstr>Smartphone Handsfree Capabilities</vt:lpstr>
      <vt:lpstr>Student Exercise – Part II</vt:lpstr>
      <vt:lpstr>Additional Smartphone Capabilities</vt:lpstr>
      <vt:lpstr>What is the IoT?</vt:lpstr>
      <vt:lpstr>IoT – The New Things on the Internet</vt:lpstr>
      <vt:lpstr>Wearable Technology</vt:lpstr>
      <vt:lpstr>Remote Monitoring </vt:lpstr>
      <vt:lpstr>Virtual Assistants</vt:lpstr>
      <vt:lpstr>Remote Sensing</vt:lpstr>
      <vt:lpstr>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95</cp:revision>
  <cp:lastPrinted>2016-10-02T11:52:57Z</cp:lastPrinted>
  <dcterms:created xsi:type="dcterms:W3CDTF">2015-01-17T12:40:41Z</dcterms:created>
  <dcterms:modified xsi:type="dcterms:W3CDTF">2018-10-17T12:34:37Z</dcterms:modified>
</cp:coreProperties>
</file>