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72" r:id="rId13"/>
    <p:sldId id="273" r:id="rId14"/>
    <p:sldId id="274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1" d="100"/>
          <a:sy n="111" d="100"/>
        </p:scale>
        <p:origin x="-690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22155-F6E3-406E-B04F-D5269B29CDF0}" type="datetimeFigureOut">
              <a:rPr lang="en-US" smtClean="0"/>
              <a:t>3/22/2015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77555-22F0-4940-AEB2-481FD6E5A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5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4C614E1-43C6-4BA8-B1D3-DCC7DF35E70A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AE04C6B-A70F-49CA-B511-7DFDEA8CD114}" type="slidenum">
              <a:rPr lang="en-US" sz="1200"/>
              <a:pPr/>
              <a:t>7</a:t>
            </a:fld>
            <a:endParaRPr lang="en-US" sz="12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C8A4890-CBA0-4812-B2E4-5005794E82D4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03B8E8A-A83A-4A86-90EC-B30F3F966DC0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1AAA9FA-B277-4188-9645-DB017F9989C6}" type="slidenum">
              <a:rPr lang="en-US" sz="1200"/>
              <a:pPr/>
              <a:t>11</a:t>
            </a:fld>
            <a:endParaRPr lang="en-US" sz="12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A61B-707B-4EF5-A4C9-24E8B840918D}" type="datetime1">
              <a:rPr lang="en-US" smtClean="0"/>
              <a:t>3/22/2015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47C7-36F9-4935-B987-9600FD5B61BA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5775-E0EA-4DCB-9402-FF5557D2ADCA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9207-B379-4ABB-9AAC-9C6CF0C36CA8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F676-3F9C-425B-9093-4054CF842F40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3FEEE-349B-4EAB-905B-C3EDC7F73B18}" type="datetime1">
              <a:rPr lang="en-US" smtClean="0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FF0DE-D23C-47AA-B4E0-33B9F601A10F}" type="datetime1">
              <a:rPr lang="en-US" smtClean="0"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0A4F2-99AB-4F43-8DE1-D39CFB959313}" type="datetime1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09BAE-AFFB-4A84-BEFB-00606283DD36}" type="datetime1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51C5-9AA0-4405-B93C-13B562819393}" type="datetime1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752F4-780B-4A3D-981C-CEA79B4EE90B}" type="datetime1">
              <a:rPr lang="en-US" smtClean="0"/>
              <a:t>3/22/2015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arl.burnett@montgomerycollege.edu" TargetMode="External"/><Relationship Id="rId2" Type="http://schemas.openxmlformats.org/officeDocument/2006/relationships/hyperlink" Target="mailto:profburnett@live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38150"/>
            <a:ext cx="7851648" cy="2362200"/>
          </a:xfrm>
        </p:spPr>
        <p:txBody>
          <a:bodyPr anchor="t"/>
          <a:lstStyle/>
          <a:p>
            <a:r>
              <a:rPr lang="en-US" dirty="0"/>
              <a:t>ITI </a:t>
            </a:r>
            <a:r>
              <a:rPr lang="en-US" dirty="0" smtClean="0"/>
              <a:t>188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Bootstrap and Mobile Web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638550"/>
            <a:ext cx="7854696" cy="706902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 </a:t>
            </a:r>
            <a:r>
              <a:rPr lang="en-US" sz="1800"/>
              <a:t>- </a:t>
            </a:r>
            <a:r>
              <a:rPr lang="en-US" sz="1800" smtClean="0"/>
              <a:t>Overview</a:t>
            </a:r>
            <a:endParaRPr lang="en-US" sz="1800" dirty="0"/>
          </a:p>
          <a:p>
            <a:r>
              <a:rPr lang="en-US" sz="1800" dirty="0" smtClean="0"/>
              <a:t>http://www.profburnett.com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charset="0"/>
                <a:cs typeface="ＭＳ Ｐゴシック" charset="0"/>
              </a:rPr>
              <a:t>Opening delays or cancellations</a:t>
            </a: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50182"/>
            <a:ext cx="9144000" cy="3144441"/>
          </a:xfrm>
        </p:spPr>
        <p:txBody>
          <a:bodyPr/>
          <a:lstStyle/>
          <a:p>
            <a:pPr algn="ctr" eaLnBrk="1" hangingPunct="1">
              <a:buFont typeface="Wingdings" charset="2"/>
              <a:buNone/>
              <a:defRPr/>
            </a:pPr>
            <a:r>
              <a:rPr lang="en-US" dirty="0"/>
              <a:t>	In case of inclement weather or other catastrophes, please check the Montgomery College Web Site</a:t>
            </a:r>
            <a:br>
              <a:rPr lang="en-US" dirty="0"/>
            </a:b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www.montgomerycollege.edu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or call 240-567-5000 for class </a:t>
            </a:r>
            <a:br>
              <a:rPr lang="en-US" dirty="0"/>
            </a:br>
            <a:r>
              <a:rPr lang="en-US" dirty="0"/>
              <a:t>delays or cancellations.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B71FE-8FCD-4E6B-8F9E-A2E0D3683212}" type="datetime1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0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Class </a:t>
            </a:r>
            <a:r>
              <a:rPr lang="en-US" sz="2400" dirty="0" smtClean="0"/>
              <a:t>Schedule</a:t>
            </a:r>
            <a:br>
              <a:rPr lang="en-US" sz="2400" dirty="0" smtClean="0"/>
            </a:br>
            <a:r>
              <a:rPr lang="en-US" sz="2400" dirty="0" smtClean="0"/>
              <a:t>ITI </a:t>
            </a:r>
            <a:r>
              <a:rPr lang="en-US" sz="2400" dirty="0" smtClean="0"/>
              <a:t>188 Bootstrap </a:t>
            </a:r>
            <a:r>
              <a:rPr lang="en-US" sz="2400" dirty="0" smtClean="0"/>
              <a:t>and </a:t>
            </a:r>
            <a:r>
              <a:rPr lang="en-US" sz="2400" dirty="0" smtClean="0"/>
              <a:t>Mobile Web Design – </a:t>
            </a:r>
            <a:r>
              <a:rPr lang="en-US" sz="2400" dirty="0" smtClean="0"/>
              <a:t>CRN </a:t>
            </a:r>
            <a:r>
              <a:rPr lang="en-US" sz="2400" dirty="0" smtClean="0"/>
              <a:t>35171</a:t>
            </a:r>
            <a:endParaRPr lang="en-US" sz="24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754910"/>
              </p:ext>
            </p:extLst>
          </p:nvPr>
        </p:nvGraphicFramePr>
        <p:xfrm>
          <a:off x="457200" y="1657350"/>
          <a:ext cx="8229600" cy="1691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743200"/>
                <a:gridCol w="2743200"/>
                <a:gridCol w="2743200"/>
              </a:tblGrid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Date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j-lt"/>
                        </a:rPr>
                        <a:t>Hours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effectLst/>
                          <a:latin typeface="+mj-lt"/>
                        </a:rPr>
                        <a:t>March 31,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April 2,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 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Thursday</a:t>
                      </a:r>
                      <a:endParaRPr lang="en-US" sz="1400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April 4,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 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Saturday</a:t>
                      </a:r>
                      <a:endParaRPr lang="en-US" sz="1400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</a:rPr>
                        <a:t>9:30 am - 12:30 pm</a:t>
                      </a: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April 7, </a:t>
                      </a:r>
                      <a:r>
                        <a:rPr lang="en-US" sz="1400" b="1" dirty="0" smtClean="0">
                          <a:latin typeface="+mj-lt"/>
                        </a:rPr>
                        <a:t>2015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Tuesday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  <a:endParaRPr lang="en-US" sz="1400" b="1" dirty="0">
                        <a:latin typeface="+mj-lt"/>
                      </a:endParaRPr>
                    </a:p>
                  </a:txBody>
                  <a:tcPr marL="85999" marR="85999"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effectLst/>
                          <a:latin typeface="+mj-lt"/>
                        </a:rPr>
                        <a:t>April 9, </a:t>
                      </a:r>
                      <a:r>
                        <a:rPr lang="en-US" sz="1400" b="1" dirty="0" smtClean="0">
                          <a:effectLst/>
                          <a:latin typeface="+mj-lt"/>
                        </a:rPr>
                        <a:t>2015</a:t>
                      </a:r>
                      <a:endParaRPr lang="en-US" sz="1400" b="1" dirty="0" smtClean="0">
                        <a:latin typeface="+mj-lt"/>
                      </a:endParaRP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Thursday</a:t>
                      </a:r>
                    </a:p>
                  </a:txBody>
                  <a:tcPr marL="85999" marR="85999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j-lt"/>
                        </a:rPr>
                        <a:t>6:30 pm - 9:30 pm</a:t>
                      </a:r>
                    </a:p>
                  </a:txBody>
                  <a:tcPr marL="85999" marR="85999" marT="34290" marB="34290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C24D4-0067-4FB0-84FD-78E6D6878269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248287" y="3881697"/>
            <a:ext cx="403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j-lt"/>
              </a:rPr>
              <a:t>All Classes meet in the Rockville, HU 321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7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 smtClean="0"/>
              <a:t>ITI-188 Bootstrap </a:t>
            </a:r>
            <a:r>
              <a:rPr lang="en-US" sz="3600" dirty="0"/>
              <a:t>and Mobile Web Design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440064"/>
            <a:ext cx="4191000" cy="332613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1800" dirty="0" smtClean="0">
                <a:ea typeface="ＭＳ Ｐゴシック" pitchFamily="34" charset="-128"/>
              </a:rPr>
              <a:t>Session </a:t>
            </a:r>
            <a:r>
              <a:rPr lang="en-US" sz="1800" dirty="0">
                <a:ea typeface="ＭＳ Ｐゴシック" pitchFamily="34" charset="-128"/>
              </a:rPr>
              <a:t>I </a:t>
            </a:r>
            <a:r>
              <a:rPr lang="en-US" sz="1800" dirty="0" smtClean="0">
                <a:ea typeface="ＭＳ Ｐゴシック" pitchFamily="34" charset="-128"/>
              </a:rPr>
              <a:t>– </a:t>
            </a:r>
            <a:r>
              <a:rPr lang="en-US" sz="1800" dirty="0" smtClean="0">
                <a:ea typeface="ＭＳ Ｐゴシック" pitchFamily="34" charset="-128"/>
              </a:rPr>
              <a:t>Tuesday, March 31, </a:t>
            </a:r>
            <a:r>
              <a:rPr lang="en-US" sz="1800" dirty="0" smtClean="0">
                <a:ea typeface="ＭＳ Ｐゴシック" pitchFamily="34" charset="-128"/>
              </a:rPr>
              <a:t>2015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Course </a:t>
            </a:r>
            <a:r>
              <a:rPr lang="en-US" sz="1600" dirty="0">
                <a:ea typeface="ＭＳ Ｐゴシック" pitchFamily="34" charset="-128"/>
              </a:rPr>
              <a:t>Overview Presentation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1 - Introduction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2 - Getting Started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Using </a:t>
            </a:r>
            <a:r>
              <a:rPr lang="en-US" sz="1600" dirty="0">
                <a:ea typeface="ＭＳ Ｐゴシック" pitchFamily="34" charset="-128"/>
              </a:rPr>
              <a:t>LESS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Using SASS</a:t>
            </a:r>
            <a:endParaRPr lang="en-US" sz="1600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sz="1600" dirty="0">
                <a:ea typeface="ＭＳ Ｐゴシック" pitchFamily="34" charset="-128"/>
              </a:rPr>
              <a:t>Grid System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3 - Container &amp; Container-Fluid</a:t>
            </a:r>
          </a:p>
          <a:p>
            <a:pPr lvl="1">
              <a:defRPr/>
            </a:pPr>
            <a:r>
              <a:rPr lang="en-US" sz="1600" dirty="0" smtClean="0">
                <a:ea typeface="ＭＳ Ｐゴシック" pitchFamily="34" charset="-128"/>
              </a:rPr>
              <a:t>Chapter </a:t>
            </a:r>
            <a:r>
              <a:rPr lang="en-US" sz="1600" dirty="0">
                <a:ea typeface="ＭＳ Ｐゴシック" pitchFamily="34" charset="-128"/>
              </a:rPr>
              <a:t>7 - Multi-Column </a:t>
            </a:r>
            <a:r>
              <a:rPr lang="en-US" sz="1600" dirty="0" smtClean="0">
                <a:ea typeface="ＭＳ Ｐゴシック" pitchFamily="34" charset="-128"/>
              </a:rPr>
              <a:t>Layout</a:t>
            </a:r>
            <a:r>
              <a:rPr lang="en-US" sz="1600" dirty="0" smtClean="0">
                <a:ea typeface="ＭＳ Ｐゴシック" pitchFamily="34" charset="-128"/>
              </a:rPr>
              <a:t/>
            </a:r>
            <a:br>
              <a:rPr lang="en-US" sz="1600" dirty="0" smtClean="0">
                <a:ea typeface="ＭＳ Ｐゴシック" pitchFamily="34" charset="-128"/>
              </a:rPr>
            </a:br>
            <a:endParaRPr lang="en-US" sz="1600" dirty="0" smtClean="0">
              <a:ea typeface="ＭＳ Ｐゴシック" pitchFamily="34" charset="-12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800" dirty="0">
                <a:ea typeface="ＭＳ Ｐゴシック" pitchFamily="34" charset="-128"/>
              </a:rPr>
              <a:t>Session II - Thursday, April 2, 2015</a:t>
            </a:r>
          </a:p>
          <a:p>
            <a:pPr lvl="1">
              <a:defRPr/>
            </a:pPr>
            <a:r>
              <a:rPr lang="en-US" sz="1600" dirty="0"/>
              <a:t>Typography</a:t>
            </a:r>
          </a:p>
          <a:p>
            <a:pPr lvl="1"/>
            <a:r>
              <a:rPr lang="en-US" sz="1600" dirty="0"/>
              <a:t>Chapter 8 - Working with Navigation</a:t>
            </a:r>
          </a:p>
          <a:p>
            <a:pPr lvl="1"/>
            <a:r>
              <a:rPr lang="en-US" sz="1600" dirty="0"/>
              <a:t>Chapter 4 - </a:t>
            </a:r>
            <a:r>
              <a:rPr lang="en-US" sz="1600" dirty="0" err="1"/>
              <a:t>Jumbotron</a:t>
            </a:r>
            <a:r>
              <a:rPr lang="en-US" sz="1600" dirty="0">
                <a:ea typeface="ＭＳ Ｐゴシック" pitchFamily="34" charset="-128"/>
              </a:rPr>
              <a:t/>
            </a:r>
            <a:br>
              <a:rPr lang="en-US" sz="1600" dirty="0">
                <a:ea typeface="ＭＳ Ｐゴシック" pitchFamily="34" charset="-128"/>
              </a:rPr>
            </a:br>
            <a:endParaRPr lang="en-US" sz="1600" dirty="0">
              <a:ea typeface="ＭＳ Ｐゴシック" pitchFamily="34" charset="-128"/>
            </a:endParaRP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BCF7-DFF5-4225-917A-63623F18F9B3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ITI-188 Bootstrap and Mobile Web Design</a:t>
            </a:r>
            <a:endParaRPr lang="en-US" sz="3200" dirty="0" smtClean="0">
              <a:ea typeface="+mj-ea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Session 3 - Saturday, April 4, 2015 </a:t>
            </a:r>
            <a:endParaRPr lang="en-US" sz="1800" dirty="0" smtClean="0"/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9 - Forms</a:t>
            </a:r>
          </a:p>
          <a:p>
            <a:pPr lvl="1"/>
            <a:r>
              <a:rPr lang="en-US" sz="1600" dirty="0" smtClean="0"/>
              <a:t>Bootstrap </a:t>
            </a:r>
            <a:r>
              <a:rPr lang="en-US" sz="1600" dirty="0"/>
              <a:t>Tables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r>
              <a:rPr lang="en-US" sz="1600" dirty="0"/>
              <a:t>Buttons, Images, &amp; Icons</a:t>
            </a:r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11 - Working with Images</a:t>
            </a:r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5 - Buttons</a:t>
            </a:r>
          </a:p>
          <a:p>
            <a:pPr>
              <a:defRPr/>
            </a:pP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Session 4 - </a:t>
            </a:r>
            <a:r>
              <a:rPr lang="en-US" sz="1800" dirty="0" smtClean="0"/>
              <a:t>Tuesday, </a:t>
            </a:r>
            <a:r>
              <a:rPr lang="en-US" sz="1800" dirty="0"/>
              <a:t>April 7, 2015 </a:t>
            </a:r>
            <a:endParaRPr lang="en-US" sz="1800" dirty="0" smtClean="0"/>
          </a:p>
          <a:p>
            <a:pPr lvl="1"/>
            <a:r>
              <a:rPr lang="en-US" sz="1600" dirty="0"/>
              <a:t>Bootstrap JS Part I</a:t>
            </a:r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10 - Modal</a:t>
            </a:r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13 - Carousel</a:t>
            </a:r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14 - Affix</a:t>
            </a:r>
          </a:p>
          <a:p>
            <a:pPr lvl="1"/>
            <a:r>
              <a:rPr lang="en-US" sz="1600" dirty="0" smtClean="0"/>
              <a:t>Chapter </a:t>
            </a:r>
            <a:r>
              <a:rPr lang="en-US" sz="1600" dirty="0"/>
              <a:t>15 - </a:t>
            </a:r>
            <a:r>
              <a:rPr lang="en-US" sz="1600" dirty="0" err="1"/>
              <a:t>ScrollSpy</a:t>
            </a:r>
            <a:endParaRPr lang="en-US" sz="1600" dirty="0"/>
          </a:p>
          <a:p>
            <a:pPr lvl="1"/>
            <a:r>
              <a:rPr lang="en-US" sz="1600" dirty="0" smtClean="0"/>
              <a:t>Tooltips</a:t>
            </a:r>
            <a:endParaRPr lang="en-US" sz="16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4E780-1F29-4E45-814D-F638E9112700}" type="datetime1">
              <a:rPr lang="en-US" smtClean="0"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40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ITI-188 Bootstrap and Mobile Web Design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Session 5 - Thursday, April 9, 2015 </a:t>
            </a:r>
          </a:p>
          <a:p>
            <a:r>
              <a:rPr lang="en-US" sz="1800" dirty="0"/>
              <a:t>Bootstrap JS Part II</a:t>
            </a:r>
          </a:p>
          <a:p>
            <a:pPr lvl="1"/>
            <a:r>
              <a:rPr lang="en-US" sz="1600" dirty="0" err="1" smtClean="0"/>
              <a:t>Togglable</a:t>
            </a:r>
            <a:r>
              <a:rPr lang="en-US" sz="1600" dirty="0" smtClean="0"/>
              <a:t> </a:t>
            </a:r>
            <a:r>
              <a:rPr lang="en-US" sz="1600" dirty="0"/>
              <a:t>Tabs</a:t>
            </a:r>
          </a:p>
          <a:p>
            <a:pPr lvl="1"/>
            <a:r>
              <a:rPr lang="en-US" sz="1600" dirty="0" smtClean="0"/>
              <a:t>Popovers</a:t>
            </a:r>
            <a:endParaRPr lang="en-US" sz="1600" dirty="0"/>
          </a:p>
          <a:p>
            <a:pPr lvl="1"/>
            <a:r>
              <a:rPr lang="en-US" sz="1600" dirty="0" smtClean="0"/>
              <a:t>Alert </a:t>
            </a:r>
            <a:r>
              <a:rPr lang="en-US" sz="1600" dirty="0"/>
              <a:t>messages</a:t>
            </a:r>
          </a:p>
          <a:p>
            <a:pPr lvl="1"/>
            <a:r>
              <a:rPr lang="en-US" sz="1600" dirty="0" smtClean="0"/>
              <a:t>Buttons</a:t>
            </a:r>
            <a:endParaRPr lang="en-US" sz="1600" dirty="0"/>
          </a:p>
          <a:p>
            <a:pPr lvl="1"/>
            <a:r>
              <a:rPr lang="en-US" sz="1600" dirty="0" smtClean="0"/>
              <a:t>Collapse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10F2-8F4A-4B11-A1F6-1D2286B59615}" type="datetime1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466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Outline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Class Outline</a:t>
            </a:r>
          </a:p>
          <a:p>
            <a:pPr eaLnBrk="1" hangingPunct="1"/>
            <a:r>
              <a:rPr lang="en-US" dirty="0" smtClean="0"/>
              <a:t>Review Class Website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F4B26-E748-4C6B-9D31-9DBBFD1CD2C5}" type="datetime1">
              <a:rPr lang="en-US" smtClean="0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0CC56BB0-C7B8-4708-8B8B-B98E7780FB7B}" type="slidenum">
              <a:rPr lang="en-US" smtClean="0"/>
              <a:pPr/>
              <a:t>2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329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t>Instructor Info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Carl Burnett</a:t>
            </a:r>
          </a:p>
          <a:p>
            <a:r>
              <a:rPr lang="en-US" sz="2400" dirty="0" smtClean="0"/>
              <a:t>Instructor with MCC since 2007</a:t>
            </a:r>
          </a:p>
          <a:p>
            <a:r>
              <a:rPr lang="en-US" sz="2400" dirty="0" smtClean="0"/>
              <a:t>Also teaches at JHU &amp; CTC</a:t>
            </a:r>
          </a:p>
          <a:p>
            <a:r>
              <a:rPr lang="en-US" sz="2400" dirty="0" smtClean="0"/>
              <a:t>Military 22 Years – Corps of Engineers</a:t>
            </a:r>
          </a:p>
          <a:p>
            <a:r>
              <a:rPr lang="en-US" sz="2400" dirty="0" smtClean="0"/>
              <a:t>IT Contractor 20 Years (BAH, GD, Independent)</a:t>
            </a:r>
          </a:p>
          <a:p>
            <a:r>
              <a:rPr lang="en-US" sz="2400" dirty="0" smtClean="0">
                <a:hlinkClick r:id="rId2"/>
              </a:rPr>
              <a:t>profburnett@live.com</a:t>
            </a:r>
            <a:endParaRPr lang="en-US" sz="2400" dirty="0" smtClean="0"/>
          </a:p>
          <a:p>
            <a:r>
              <a:rPr lang="en-US" sz="2400" dirty="0" smtClean="0">
                <a:hlinkClick r:id="rId3"/>
              </a:rPr>
              <a:t>carl.burnett@montgomerycollege.edu</a:t>
            </a:r>
            <a:endParaRPr lang="en-US" sz="2400" dirty="0" smtClean="0"/>
          </a:p>
          <a:p>
            <a:r>
              <a:rPr lang="en-US" sz="2400" dirty="0"/>
              <a:t>240.696.1906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08F92-DF8E-4902-ACB8-AFF00C617CF6}" type="datetime1">
              <a:rPr lang="en-US" smtClean="0"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  <a:p>
            <a:fld id="{429C81B3-CAE1-4191-B45D-B78E7F2838A6}" type="slidenum">
              <a:rPr lang="en-US" smtClean="0"/>
              <a:pPr/>
              <a:t>3</a:t>
            </a:fld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318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Introduce Yourselves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Name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Job</a:t>
            </a:r>
            <a:br>
              <a:rPr lang="en-US" sz="2400" dirty="0"/>
            </a:br>
            <a:r>
              <a:rPr lang="en-US" sz="2400" dirty="0"/>
              <a:t>  </a:t>
            </a:r>
          </a:p>
          <a:p>
            <a:r>
              <a:rPr lang="en-US" sz="2400" dirty="0"/>
              <a:t>What do you to expect from course?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8FE8-CAF4-4048-86A6-CBA142201DE1}" type="datetime1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5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4400" dirty="0"/>
              <a:t>Administrative 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Announcements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5DAC-026F-4204-81A1-91C80F582BCC}" type="datetime1">
              <a:rPr lang="en-US" smtClean="0"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Attendance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n"/>
              <a:defRPr/>
            </a:pPr>
            <a:r>
              <a:rPr lang="en-US" dirty="0"/>
              <a:t>Please fill out the Name Verification </a:t>
            </a:r>
            <a:r>
              <a:rPr lang="en-US" dirty="0" smtClean="0"/>
              <a:t>Sheet.</a:t>
            </a:r>
            <a:endParaRPr lang="en-US" dirty="0"/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 smtClean="0"/>
              <a:t>Attendance </a:t>
            </a:r>
            <a:r>
              <a:rPr lang="en-US" dirty="0"/>
              <a:t>will be called at the start of each class.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 dirty="0"/>
              <a:t>If you come in late, please see me during the break to make sure you are accounted for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0DCD9-A4CC-4770-A9FE-D87A3984CA5B}" type="datetime1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64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Course Outline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None/>
              <a:defRPr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/>
              <a:t>You are required to attend 80% of the classes.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n"/>
              <a:defRPr/>
            </a:pPr>
            <a:r>
              <a:rPr lang="en-US" dirty="0" err="1"/>
              <a:t>WebLEAP/TechLEAP</a:t>
            </a:r>
            <a:r>
              <a:rPr lang="en-US" dirty="0"/>
              <a:t> students are required to complete the lab assignment.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4464-8A5B-4592-B129-13E0A5F5DFD7}" type="datetime1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Required Textbook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Title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/>
              <a:t>STEP BY STEP BOOTSTRAP 3: A QUICK GUIDE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Author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/>
              <a:t>MEGOSINARSO </a:t>
            </a: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Edition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0 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Published Date: </a:t>
            </a:r>
            <a:r>
              <a:rPr lang="en-US" sz="2400" dirty="0" smtClean="0"/>
              <a:t>2014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ISBN13</a:t>
            </a:r>
            <a:r>
              <a:rPr lang="en-US" sz="2400" dirty="0" smtClean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 smtClean="0"/>
              <a:t>9781499655629</a:t>
            </a:r>
          </a:p>
          <a:p>
            <a:pPr>
              <a:buNone/>
              <a:defRPr/>
            </a:pPr>
            <a:r>
              <a:rPr lang="en-US" sz="2400" dirty="0" smtClean="0">
                <a:ea typeface="ＭＳ Ｐゴシック" charset="0"/>
                <a:cs typeface="ＭＳ Ｐゴシック" charset="0"/>
              </a:rPr>
              <a:t>Publisher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/>
              <a:t>NACSCORP </a:t>
            </a: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17137-1157-4BA4-ADB4-612B7F52EEBE}" type="datetime1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Campus Logistics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Restrooms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Vending Machines</a:t>
            </a:r>
          </a:p>
          <a:p>
            <a:pPr eaLnBrk="1" hangingPunct="1">
              <a:buFont typeface="Wingdings" charset="2"/>
              <a:buChar char="n"/>
              <a:defRPr/>
            </a:pPr>
            <a:r>
              <a:rPr lang="en-US"/>
              <a:t>Bookstore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EC059-ECED-4888-9AC0-129DEC43E388}" type="datetime1">
              <a:rPr lang="en-US" smtClean="0"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42</TotalTime>
  <Words>489</Words>
  <Application>Microsoft Office PowerPoint</Application>
  <PresentationFormat>On-screen Show (16:9)</PresentationFormat>
  <Paragraphs>145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ProfBurnett</vt:lpstr>
      <vt:lpstr>ITI 188 Bootstrap and Mobile Web Design</vt:lpstr>
      <vt:lpstr>Outline</vt:lpstr>
      <vt:lpstr>Instructor Info</vt:lpstr>
      <vt:lpstr> Introduce Yourselves</vt:lpstr>
      <vt:lpstr>Administrative  Announcements</vt:lpstr>
      <vt:lpstr>Attendance</vt:lpstr>
      <vt:lpstr>Course Outline</vt:lpstr>
      <vt:lpstr>Required Textbook</vt:lpstr>
      <vt:lpstr>Campus Logistics</vt:lpstr>
      <vt:lpstr>Opening delays or cancellations</vt:lpstr>
      <vt:lpstr>Class Schedule ITI 188 Bootstrap and Mobile Web Design – CRN 35171</vt:lpstr>
      <vt:lpstr>ITI-188 Bootstrap and Mobile Web Design</vt:lpstr>
      <vt:lpstr>ITI-188 Bootstrap and Mobile Web Design</vt:lpstr>
      <vt:lpstr>ITI-188 Bootstrap and Mobile Web Design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 133 HTML5  Desktop and  Mobile  Level I</dc:title>
  <dc:creator>Professor Burnett</dc:creator>
  <cp:lastModifiedBy>Professor Burnett</cp:lastModifiedBy>
  <cp:revision>8</cp:revision>
  <dcterms:created xsi:type="dcterms:W3CDTF">2015-01-17T12:40:41Z</dcterms:created>
  <dcterms:modified xsi:type="dcterms:W3CDTF">2015-03-22T20:52:43Z</dcterms:modified>
</cp:coreProperties>
</file>