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316" r:id="rId9"/>
    <p:sldId id="313" r:id="rId10"/>
    <p:sldId id="312" r:id="rId11"/>
    <p:sldId id="314" r:id="rId12"/>
    <p:sldId id="315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71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7555-22F0-4940-AEB2-481FD6E5A4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7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1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47F8-1A49-4632-9157-EA3540245A8E}" type="datetime1">
              <a:rPr lang="en-US" smtClean="0"/>
              <a:t>10/10/2016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129A-4095-4620-977A-63E06445B94F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B400-3ADD-46B1-92B7-7F7F1A49C02A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EF9B-817F-459F-96E8-AFCCFB2AF7DF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7375-2646-4F6B-823F-F13A58B8914F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A3BE-F493-434E-99A3-564B49B76B29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226-9804-477D-8F68-4D15F8FB31CF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5B5-AAA5-476E-9BD0-40A773EE7A12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399-D0AC-498D-B7F8-E23E86DC757D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B97-D4C0-442D-B119-9E9433CA57C3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094BF-23D6-49C9-8239-24B3AEFA6E45}" type="datetime1">
              <a:rPr lang="en-US" smtClean="0"/>
              <a:t>10/10/2016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/>
              <a:t>MS Project 2016 Level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58"/>
            <a:ext cx="8229600" cy="735762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Task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9E23-4EB4-4EFB-A04B-54B18100E4CE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128838" y="1218814"/>
            <a:ext cx="2093119" cy="1288643"/>
            <a:chOff x="1314450" y="1625084"/>
            <a:chExt cx="2790825" cy="1718191"/>
          </a:xfrm>
        </p:grpSpPr>
        <p:sp>
          <p:nvSpPr>
            <p:cNvPr id="7" name="Rectangle 6"/>
            <p:cNvSpPr/>
            <p:nvPr/>
          </p:nvSpPr>
          <p:spPr>
            <a:xfrm>
              <a:off x="1314450" y="2162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57525" y="27527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Elbow Connector 15"/>
            <p:cNvCxnSpPr>
              <a:stCxn id="7" idx="3"/>
              <a:endCxn id="8" idx="1"/>
            </p:cNvCxnSpPr>
            <p:nvPr/>
          </p:nvCxnSpPr>
          <p:spPr>
            <a:xfrm>
              <a:off x="2362200" y="2457450"/>
              <a:ext cx="695325" cy="590550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572371" y="1625084"/>
              <a:ext cx="232311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Finish-to-Start (FS)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90119" y="2657475"/>
            <a:ext cx="1646605" cy="1407319"/>
            <a:chOff x="1396159" y="3543300"/>
            <a:chExt cx="2195472" cy="1876425"/>
          </a:xfrm>
        </p:grpSpPr>
        <p:sp>
          <p:nvSpPr>
            <p:cNvPr id="9" name="Rectangle 8"/>
            <p:cNvSpPr/>
            <p:nvPr/>
          </p:nvSpPr>
          <p:spPr>
            <a:xfrm>
              <a:off x="2009775" y="4095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9775" y="4829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Elbow Connector 16"/>
            <p:cNvCxnSpPr>
              <a:stCxn id="9" idx="1"/>
              <a:endCxn id="10" idx="1"/>
            </p:cNvCxnSpPr>
            <p:nvPr/>
          </p:nvCxnSpPr>
          <p:spPr>
            <a:xfrm rot="10800000" flipV="1">
              <a:off x="2009775" y="4391024"/>
              <a:ext cx="12700" cy="733425"/>
            </a:xfrm>
            <a:prstGeom prst="bentConnector3">
              <a:avLst>
                <a:gd name="adj1" fmla="val 44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96159" y="3543300"/>
              <a:ext cx="219547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Start-to-Start (SS)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97638" y="1218813"/>
            <a:ext cx="1867242" cy="1438662"/>
            <a:chOff x="5406184" y="1625084"/>
            <a:chExt cx="2489655" cy="1918216"/>
          </a:xfrm>
        </p:grpSpPr>
        <p:sp>
          <p:nvSpPr>
            <p:cNvPr id="11" name="Rectangle 10"/>
            <p:cNvSpPr/>
            <p:nvPr/>
          </p:nvSpPr>
          <p:spPr>
            <a:xfrm>
              <a:off x="6019800" y="22193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2952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Elbow Connector 17"/>
            <p:cNvCxnSpPr>
              <a:stCxn id="11" idx="3"/>
              <a:endCxn id="12" idx="3"/>
            </p:cNvCxnSpPr>
            <p:nvPr/>
          </p:nvCxnSpPr>
          <p:spPr>
            <a:xfrm>
              <a:off x="7067550" y="2514600"/>
              <a:ext cx="12700" cy="733425"/>
            </a:xfrm>
            <a:prstGeom prst="bentConnector3">
              <a:avLst>
                <a:gd name="adj1" fmla="val 59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06184" y="1625084"/>
              <a:ext cx="248965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Finish-to-Finish (FF)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36344" y="2794814"/>
            <a:ext cx="2314575" cy="1477149"/>
            <a:chOff x="5191125" y="3726418"/>
            <a:chExt cx="3086100" cy="1969532"/>
          </a:xfrm>
        </p:grpSpPr>
        <p:sp>
          <p:nvSpPr>
            <p:cNvPr id="13" name="Rectangle 12"/>
            <p:cNvSpPr/>
            <p:nvPr/>
          </p:nvSpPr>
          <p:spPr>
            <a:xfrm>
              <a:off x="7229475" y="43719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91125" y="510540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Elbow Connector 18"/>
            <p:cNvCxnSpPr>
              <a:stCxn id="13" idx="1"/>
              <a:endCxn id="14" idx="3"/>
            </p:cNvCxnSpPr>
            <p:nvPr/>
          </p:nvCxnSpPr>
          <p:spPr>
            <a:xfrm rot="10800000" flipV="1">
              <a:off x="6238875" y="4667249"/>
              <a:ext cx="990600" cy="733425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673628" y="3726418"/>
              <a:ext cx="232516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Start-to-Finish (SF)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28638"/>
            <a:ext cx="8229600" cy="857250"/>
          </a:xfrm>
        </p:spPr>
        <p:txBody>
          <a:bodyPr/>
          <a:lstStyle/>
          <a:p>
            <a:r>
              <a:rPr lang="en-US" dirty="0"/>
              <a:t> Task Constraints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09750"/>
            <a:ext cx="3923642" cy="14144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435238"/>
            <a:ext cx="3898485" cy="311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Duration Calculations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5B5-AAA5-476E-9BD0-40A773EE7A12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06" y="1809750"/>
            <a:ext cx="7433388" cy="182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3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2 - Fine-tuning Task Details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deadline dates</a:t>
            </a:r>
          </a:p>
          <a:p>
            <a:r>
              <a:rPr lang="en-US" dirty="0"/>
              <a:t>Enter fixed costs</a:t>
            </a:r>
          </a:p>
          <a:p>
            <a:r>
              <a:rPr lang="en-US" dirty="0"/>
              <a:t>Create a recurring task</a:t>
            </a:r>
          </a:p>
          <a:p>
            <a:r>
              <a:rPr lang="en-US" dirty="0"/>
              <a:t>View the plan’s critical path</a:t>
            </a:r>
          </a:p>
          <a:p>
            <a:r>
              <a:rPr lang="en-US" dirty="0"/>
              <a:t>Schedule summary tasks manually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226-9804-477D-8F68-4D15F8FB31CF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6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of Task</a:t>
            </a:r>
          </a:p>
          <a:p>
            <a:r>
              <a:rPr lang="en-US" dirty="0"/>
              <a:t>End of Task</a:t>
            </a:r>
          </a:p>
          <a:p>
            <a:r>
              <a:rPr lang="en-US" dirty="0"/>
              <a:t>Prorated (Default)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6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 anchor="t">
            <a:noAutofit/>
          </a:bodyPr>
          <a:lstStyle/>
          <a:p>
            <a:r>
              <a:rPr lang="en-US" sz="2800" dirty="0"/>
              <a:t>Lesson 3 - Fine-tuning Resource and Assignment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43300"/>
          </a:xfrm>
        </p:spPr>
        <p:txBody>
          <a:bodyPr>
            <a:normAutofit/>
          </a:bodyPr>
          <a:lstStyle/>
          <a:p>
            <a:r>
              <a:rPr lang="en-US" sz="2000" dirty="0"/>
              <a:t>Change resource availability over multiple date ranges</a:t>
            </a:r>
          </a:p>
          <a:p>
            <a:r>
              <a:rPr lang="en-US" sz="2000" dirty="0"/>
              <a:t>Work with multiple resource pay rates</a:t>
            </a:r>
          </a:p>
          <a:p>
            <a:r>
              <a:rPr lang="en-US" sz="2000" dirty="0"/>
              <a:t>Change resource pay rates over different date ranges</a:t>
            </a:r>
          </a:p>
          <a:p>
            <a:r>
              <a:rPr lang="en-US" sz="2000" dirty="0"/>
              <a:t>Delay the start of assignments</a:t>
            </a:r>
          </a:p>
          <a:p>
            <a:r>
              <a:rPr lang="en-US" sz="2000" dirty="0"/>
              <a:t>Apply contours to assignments</a:t>
            </a:r>
          </a:p>
          <a:p>
            <a:r>
              <a:rPr lang="en-US" sz="2000" dirty="0"/>
              <a:t>Create and assign material resources</a:t>
            </a:r>
          </a:p>
          <a:p>
            <a:r>
              <a:rPr lang="en-US" sz="2000" dirty="0"/>
              <a:t>View resource capacity</a:t>
            </a:r>
          </a:p>
          <a:p>
            <a:r>
              <a:rPr lang="en-US" sz="2000" dirty="0"/>
              <a:t>Adjust assignments in the Team Planner view (Project Professional only)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3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Assignments Contours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Flat</a:t>
            </a:r>
          </a:p>
          <a:p>
            <a:r>
              <a:rPr lang="en-US" dirty="0"/>
              <a:t>Back-loaded</a:t>
            </a:r>
          </a:p>
          <a:p>
            <a:r>
              <a:rPr lang="en-US" dirty="0"/>
              <a:t>Front-loaded</a:t>
            </a:r>
          </a:p>
          <a:p>
            <a:r>
              <a:rPr lang="en-US" dirty="0"/>
              <a:t>Double peak</a:t>
            </a:r>
          </a:p>
          <a:p>
            <a:r>
              <a:rPr lang="en-US" dirty="0"/>
              <a:t>Early peak</a:t>
            </a:r>
          </a:p>
          <a:p>
            <a:r>
              <a:rPr lang="en-US" dirty="0"/>
              <a:t>Late peak</a:t>
            </a:r>
          </a:p>
          <a:p>
            <a:r>
              <a:rPr lang="en-US" dirty="0"/>
              <a:t>Bell</a:t>
            </a:r>
          </a:p>
          <a:p>
            <a:r>
              <a:rPr lang="en-US" dirty="0"/>
              <a:t>Turtle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1" t="34700" r="75862" b="56430"/>
          <a:stretch/>
        </p:blipFill>
        <p:spPr>
          <a:xfrm>
            <a:off x="3790222" y="1524686"/>
            <a:ext cx="5334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9" t="36834" r="69022" b="56070"/>
          <a:stretch/>
        </p:blipFill>
        <p:spPr>
          <a:xfrm>
            <a:off x="3831321" y="3476441"/>
            <a:ext cx="381000" cy="3048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4" t="44346" r="77586" b="48558"/>
          <a:stretch/>
        </p:blipFill>
        <p:spPr>
          <a:xfrm>
            <a:off x="3825749" y="1978762"/>
            <a:ext cx="381001" cy="304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1" t="51441" r="77429" b="41463"/>
          <a:stretch/>
        </p:blipFill>
        <p:spPr>
          <a:xfrm>
            <a:off x="3825749" y="2346821"/>
            <a:ext cx="381000" cy="304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1" t="58568" r="77429" b="32648"/>
          <a:stretch/>
        </p:blipFill>
        <p:spPr>
          <a:xfrm>
            <a:off x="3825749" y="2748150"/>
            <a:ext cx="381000" cy="3773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1" t="65879" r="77429" b="25252"/>
          <a:stretch/>
        </p:blipFill>
        <p:spPr>
          <a:xfrm>
            <a:off x="3863130" y="3125479"/>
            <a:ext cx="381000" cy="381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4" t="44119" r="68073" b="48785"/>
          <a:stretch/>
        </p:blipFill>
        <p:spPr>
          <a:xfrm>
            <a:off x="3808747" y="3847536"/>
            <a:ext cx="480271" cy="3048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2" t="51473" r="68809" b="41432"/>
          <a:stretch/>
        </p:blipFill>
        <p:spPr>
          <a:xfrm>
            <a:off x="3854504" y="4225412"/>
            <a:ext cx="38100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6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Lesson 4 - Fine-tuning the Project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Examine resource allocations over time</a:t>
            </a:r>
          </a:p>
          <a:p>
            <a:r>
              <a:rPr lang="en-US" dirty="0"/>
              <a:t>Resolve resource </a:t>
            </a:r>
            <a:r>
              <a:rPr lang="en-US" dirty="0" err="1"/>
              <a:t>overallocations</a:t>
            </a:r>
            <a:r>
              <a:rPr lang="en-US" dirty="0"/>
              <a:t> manually</a:t>
            </a:r>
          </a:p>
          <a:p>
            <a:r>
              <a:rPr lang="en-US" dirty="0"/>
              <a:t>Level </a:t>
            </a:r>
            <a:r>
              <a:rPr lang="en-US" dirty="0" err="1"/>
              <a:t>overallocated</a:t>
            </a:r>
            <a:r>
              <a:rPr lang="en-US" dirty="0"/>
              <a:t> resources</a:t>
            </a:r>
          </a:p>
          <a:p>
            <a:r>
              <a:rPr lang="en-US" dirty="0"/>
              <a:t>Check the plan’s cost and finish date</a:t>
            </a:r>
          </a:p>
          <a:p>
            <a:r>
              <a:rPr lang="en-US" dirty="0"/>
              <a:t>Inactivate tasks (Project Professional only)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Lesson 5 - Organizing Project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 plan details</a:t>
            </a:r>
          </a:p>
          <a:p>
            <a:r>
              <a:rPr lang="en-US" dirty="0"/>
              <a:t>Group plan details</a:t>
            </a:r>
          </a:p>
          <a:p>
            <a:r>
              <a:rPr lang="en-US" dirty="0"/>
              <a:t>Filter plan details</a:t>
            </a:r>
          </a:p>
          <a:p>
            <a:r>
              <a:rPr lang="en-US" dirty="0"/>
              <a:t>Create new tables</a:t>
            </a:r>
          </a:p>
          <a:p>
            <a:r>
              <a:rPr lang="en-US" dirty="0"/>
              <a:t>Create new views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0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Lesson 6 - Tracking progress on tasks and assignments</a:t>
            </a:r>
          </a:p>
          <a:p>
            <a:r>
              <a:rPr lang="en-US" sz="1800" dirty="0"/>
              <a:t>Lesson 7 - Viewing and reporting project status</a:t>
            </a:r>
          </a:p>
          <a:p>
            <a:r>
              <a:rPr lang="en-US" sz="1800" dirty="0"/>
              <a:t>Lesson 8 – Advanced formatting, printing and report formatting</a:t>
            </a:r>
          </a:p>
          <a:p>
            <a:r>
              <a:rPr lang="en-US" sz="1800" dirty="0"/>
              <a:t>Lesson 9 – Customizing, Sharing and Consolidating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3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7F8-E537-45BF-B317-576FE29F530D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34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Lesson 6 - Tracking Progress on Tasks and Assignments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a baseline</a:t>
            </a:r>
          </a:p>
          <a:p>
            <a:r>
              <a:rPr lang="en-US" dirty="0"/>
              <a:t>Track actual and remaining work for tasks and assignments</a:t>
            </a:r>
          </a:p>
          <a:p>
            <a:r>
              <a:rPr lang="en-US" dirty="0"/>
              <a:t>Track </a:t>
            </a:r>
            <a:r>
              <a:rPr lang="en-US" dirty="0" err="1"/>
              <a:t>timephased</a:t>
            </a:r>
            <a:r>
              <a:rPr lang="en-US" dirty="0"/>
              <a:t> actual work for tasks and assignments</a:t>
            </a:r>
          </a:p>
          <a:p>
            <a:r>
              <a:rPr lang="en-US" dirty="0"/>
              <a:t>Reschedule incomplete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Lesson 7 - Viewing and Reporting Project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Examine a plan’s variance</a:t>
            </a:r>
          </a:p>
          <a:p>
            <a:r>
              <a:rPr lang="en-US" dirty="0"/>
              <a:t>Identify tasks that have slipped</a:t>
            </a:r>
          </a:p>
          <a:p>
            <a:r>
              <a:rPr lang="en-US" dirty="0"/>
              <a:t>Examine task costs</a:t>
            </a:r>
          </a:p>
          <a:p>
            <a:r>
              <a:rPr lang="en-US" dirty="0"/>
              <a:t>Examine resource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6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Lesson 8 – Advanced Formatting, Printing and Report Formatting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Format a Gantt chart view</a:t>
            </a:r>
          </a:p>
          <a:p>
            <a:r>
              <a:rPr lang="en-US" dirty="0"/>
              <a:t>Format a Timeline view</a:t>
            </a:r>
          </a:p>
          <a:p>
            <a:r>
              <a:rPr lang="en-US" dirty="0"/>
              <a:t>Format a Network Diagram view</a:t>
            </a:r>
          </a:p>
          <a:p>
            <a:r>
              <a:rPr lang="en-US" dirty="0"/>
              <a:t>Format a Calendar view</a:t>
            </a:r>
          </a:p>
          <a:p>
            <a:r>
              <a:rPr lang="en-US" dirty="0"/>
              <a:t>Print and export views</a:t>
            </a:r>
          </a:p>
          <a:p>
            <a:r>
              <a:rPr lang="en-US" dirty="0"/>
              <a:t>Create a custom report</a:t>
            </a:r>
          </a:p>
          <a:p>
            <a:r>
              <a:rPr lang="en-US" dirty="0"/>
              <a:t>Customize charts in a report</a:t>
            </a:r>
          </a:p>
          <a:p>
            <a:r>
              <a:rPr lang="en-US" dirty="0"/>
              <a:t>Customize tables in a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43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Lesson 9 – Customizing, Sharing and Consolidating Projects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Share custom elements between plans</a:t>
            </a:r>
          </a:p>
          <a:p>
            <a:r>
              <a:rPr lang="en-US" dirty="0"/>
              <a:t>Record and run macros</a:t>
            </a:r>
          </a:p>
          <a:p>
            <a:r>
              <a:rPr lang="en-US" dirty="0"/>
              <a:t>Edit macros</a:t>
            </a:r>
          </a:p>
          <a:p>
            <a:r>
              <a:rPr lang="en-US" dirty="0"/>
              <a:t>Customize the ribbon and Quick Access Toolbar</a:t>
            </a:r>
          </a:p>
          <a:p>
            <a:r>
              <a:rPr lang="en-US" dirty="0"/>
              <a:t>Copy Project data to and from other programs</a:t>
            </a:r>
          </a:p>
          <a:p>
            <a:r>
              <a:rPr lang="en-US" dirty="0"/>
              <a:t>Open files in other formats in Project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Save to other file formats from Project</a:t>
            </a:r>
          </a:p>
          <a:p>
            <a:r>
              <a:rPr lang="en-US" dirty="0"/>
              <a:t>Generate reports with Excel and Visio</a:t>
            </a:r>
          </a:p>
          <a:p>
            <a:r>
              <a:rPr lang="en-US" dirty="0"/>
              <a:t>Share a resource pool across multiple plans</a:t>
            </a:r>
          </a:p>
          <a:p>
            <a:r>
              <a:rPr lang="en-US" dirty="0"/>
              <a:t>Consolidate plans</a:t>
            </a:r>
          </a:p>
          <a:p>
            <a:r>
              <a:rPr lang="en-US" dirty="0"/>
              <a:t>Create dependencies between plans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50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MS Project 2016 – Level II</a:t>
            </a:r>
          </a:p>
          <a:p>
            <a:r>
              <a:rPr lang="en-US" dirty="0"/>
              <a:t>Course CRN: 25388</a:t>
            </a:r>
          </a:p>
          <a:p>
            <a:r>
              <a:rPr lang="en-US" dirty="0"/>
              <a:t>Course Start Date: </a:t>
            </a:r>
            <a:r>
              <a:rPr lang="en-US" sz="2400" dirty="0">
                <a:cs typeface="Arial" charset="0"/>
              </a:rPr>
              <a:t>October 11, 2016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EF33-5157-4969-969F-A09F1644B4C4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Carl Burnett</a:t>
            </a:r>
          </a:p>
          <a:p>
            <a:r>
              <a:rPr lang="en-US" sz="1800" dirty="0"/>
              <a:t>Instructor with MCC since 2007</a:t>
            </a:r>
          </a:p>
          <a:p>
            <a:r>
              <a:rPr lang="en-US" sz="1800" dirty="0"/>
              <a:t>Also teaches at JHU &amp; CTC</a:t>
            </a:r>
          </a:p>
          <a:p>
            <a:r>
              <a:rPr lang="en-US" sz="1800" dirty="0"/>
              <a:t>Military 22 Years – Corps of Engineers</a:t>
            </a:r>
          </a:p>
          <a:p>
            <a:r>
              <a:rPr lang="en-US" sz="1800" dirty="0"/>
              <a:t>IT Contractor 20 Years (BAH, GD, Independent)</a:t>
            </a:r>
          </a:p>
          <a:p>
            <a:r>
              <a:rPr lang="en-US" sz="1800" dirty="0">
                <a:hlinkClick r:id="rId2"/>
              </a:rPr>
              <a:t>profburnett@live.com</a:t>
            </a:r>
            <a:endParaRPr lang="en-US" sz="1800" dirty="0"/>
          </a:p>
          <a:p>
            <a:r>
              <a:rPr lang="en-US" sz="1800" dirty="0">
                <a:hlinkClick r:id="rId3"/>
              </a:rPr>
              <a:t>carl.burnett@montgomerycollege.edu</a:t>
            </a:r>
            <a:endParaRPr lang="en-US" sz="1800" dirty="0"/>
          </a:p>
          <a:p>
            <a:r>
              <a:rPr lang="en-US" sz="18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CFE3-23FC-406F-8703-667A822D9C82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1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</a:t>
            </a:r>
          </a:p>
          <a:p>
            <a:pPr eaLnBrk="1" hangingPunct="1"/>
            <a:r>
              <a:rPr lang="en-US" dirty="0"/>
              <a:t>Job</a:t>
            </a:r>
          </a:p>
          <a:p>
            <a:pPr eaLnBrk="1" hangingPunct="1"/>
            <a:r>
              <a:rPr lang="en-US" dirty="0"/>
              <a:t>What do you to expect from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D139-B361-4469-90EF-B50B35A7753C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6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Class Website</a:t>
            </a:r>
          </a:p>
          <a:p>
            <a:endParaRPr lang="en-US" sz="2000" dirty="0"/>
          </a:p>
          <a:p>
            <a:r>
              <a:rPr lang="en-US" sz="2000" dirty="0"/>
              <a:t>Download  Class Files</a:t>
            </a:r>
          </a:p>
          <a:p>
            <a:endParaRPr lang="en-US" sz="2000" dirty="0"/>
          </a:p>
          <a:p>
            <a:r>
              <a:rPr lang="en-US" sz="2000" dirty="0"/>
              <a:t>Bring in a Project to Manage</a:t>
            </a:r>
          </a:p>
          <a:p>
            <a:pPr>
              <a:buNone/>
            </a:pP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DBB-6606-4134-9E06-5044EF2C9483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Session I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1 – Advanced task scheduling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2 - Fine-tuning task details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3 - Fine-tuning resource and assignment details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4 - Fine-tuning the Project plan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5 - Organizing project details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Session II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6 - Tracking progress on tasks and assignments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7 - Viewing and reporting project status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8 – Advanced formatting, printing and report formatting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9 – Customizing, Sharing and Consolidating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F7E-4AD8-4DA3-BC29-6C14A2114F66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en-US" sz="1600" dirty="0"/>
              <a:t>    Lesson 1 – Advanced task scheduling</a:t>
            </a:r>
          </a:p>
          <a:p>
            <a:pPr marL="285750" lvl="1" indent="-285750"/>
            <a:r>
              <a:rPr lang="en-US" sz="1600" dirty="0"/>
              <a:t>    Lesson 2 - Fine-tuning task details</a:t>
            </a:r>
          </a:p>
          <a:p>
            <a:pPr marL="285750" lvl="1" indent="-285750"/>
            <a:r>
              <a:rPr lang="en-US" sz="1600" dirty="0"/>
              <a:t>    Lesson 3 - Fine-tuning resource and assignment details</a:t>
            </a:r>
          </a:p>
          <a:p>
            <a:pPr marL="285750" lvl="1" indent="-285750"/>
            <a:r>
              <a:rPr lang="en-US" sz="1600" dirty="0"/>
              <a:t>    Lesson 4 - Fine-tuning the Project plan</a:t>
            </a:r>
          </a:p>
          <a:p>
            <a:pPr marL="285750" lvl="1" indent="-285750"/>
            <a:r>
              <a:rPr lang="en-US" sz="1600" dirty="0"/>
              <a:t>    Lesson 5 - Organizing project details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534B0AB-DF3C-46AD-B688-0A830220F97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207919" y="4850606"/>
            <a:ext cx="16002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486150" y="4843463"/>
            <a:ext cx="2171700" cy="20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 Lesson 1 – Advanced Task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Path Relationship</a:t>
            </a:r>
          </a:p>
          <a:p>
            <a:r>
              <a:rPr lang="en-US" dirty="0"/>
              <a:t>Task Relationships</a:t>
            </a:r>
          </a:p>
          <a:p>
            <a:r>
              <a:rPr lang="en-US" dirty="0"/>
              <a:t>Task Constraints</a:t>
            </a:r>
          </a:p>
          <a:p>
            <a:r>
              <a:rPr lang="en-US" dirty="0"/>
              <a:t>Task Duration Types</a:t>
            </a:r>
          </a:p>
          <a:p>
            <a:r>
              <a:rPr lang="en-US" dirty="0"/>
              <a:t>Task Duration Calculations</a:t>
            </a:r>
          </a:p>
          <a:p>
            <a:r>
              <a:rPr lang="en-US" dirty="0"/>
              <a:t>Task Inspector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9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Path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Predecessors</a:t>
            </a:r>
          </a:p>
          <a:p>
            <a:r>
              <a:rPr lang="en-US" dirty="0"/>
              <a:t>Driving Predecessors</a:t>
            </a:r>
          </a:p>
          <a:p>
            <a:r>
              <a:rPr lang="en-US" dirty="0"/>
              <a:t>Successors</a:t>
            </a:r>
          </a:p>
          <a:p>
            <a:r>
              <a:rPr lang="en-US" dirty="0"/>
              <a:t>Driving Successors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5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310</TotalTime>
  <Words>836</Words>
  <Application>Microsoft Office PowerPoint</Application>
  <PresentationFormat>On-screen Show (16:9)</PresentationFormat>
  <Paragraphs>222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Constantia</vt:lpstr>
      <vt:lpstr>Verdana</vt:lpstr>
      <vt:lpstr>Wingdings</vt:lpstr>
      <vt:lpstr>Wingdings 2</vt:lpstr>
      <vt:lpstr>ProfBurnett</vt:lpstr>
      <vt:lpstr>MS Project 2016 Level II</vt:lpstr>
      <vt:lpstr>Outline</vt:lpstr>
      <vt:lpstr>Instructor Info</vt:lpstr>
      <vt:lpstr>Introductions</vt:lpstr>
      <vt:lpstr>Class Website</vt:lpstr>
      <vt:lpstr>Course Outline</vt:lpstr>
      <vt:lpstr>Session I </vt:lpstr>
      <vt:lpstr> Lesson 1 – Advanced Task Scheduling</vt:lpstr>
      <vt:lpstr>Task Path Relationship</vt:lpstr>
      <vt:lpstr>Task Relationships</vt:lpstr>
      <vt:lpstr> Task Constraints</vt:lpstr>
      <vt:lpstr>Task Duration Calculations</vt:lpstr>
      <vt:lpstr>Lesson 2 - Fine-tuning Task Details</vt:lpstr>
      <vt:lpstr>Fixed Costs</vt:lpstr>
      <vt:lpstr>Lesson 3 - Fine-tuning Resource and Assignment Details</vt:lpstr>
      <vt:lpstr>Assignments Contours</vt:lpstr>
      <vt:lpstr>Lesson 4 - Fine-tuning the Project Plan</vt:lpstr>
      <vt:lpstr>Lesson 5 - Organizing Project Details</vt:lpstr>
      <vt:lpstr>Session II</vt:lpstr>
      <vt:lpstr>Lesson 6 - Tracking Progress on Tasks and Assignments</vt:lpstr>
      <vt:lpstr>Lesson 7 - Viewing and Reporting Project Status</vt:lpstr>
      <vt:lpstr>Lesson 8 – Advanced Formatting, Printing and Report Formatting</vt:lpstr>
      <vt:lpstr>Lesson 9 – Customizing, Sharing and Consolidating Projects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28</cp:revision>
  <dcterms:created xsi:type="dcterms:W3CDTF">2015-01-17T12:40:41Z</dcterms:created>
  <dcterms:modified xsi:type="dcterms:W3CDTF">2016-10-10T13:34:52Z</dcterms:modified>
</cp:coreProperties>
</file>