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324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2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77555-22F0-4940-AEB2-481FD6E5A4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E47F8-1A49-4632-9157-EA3540245A8E}" type="datetime1">
              <a:rPr lang="en-US" smtClean="0"/>
              <a:t>4/6/2016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129A-4095-4620-977A-63E06445B94F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B400-3ADD-46B1-92B7-7F7F1A49C02A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EADC-C612-459A-9E44-6DA295368E67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EF9B-817F-459F-96E8-AFCCFB2AF7DF}" type="datetime1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7375-2646-4F6B-823F-F13A58B8914F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A3BE-F493-434E-99A3-564B49B76B29}" type="datetime1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5226-9804-477D-8F68-4D15F8FB31CF}" type="datetime1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65B5-AAA5-476E-9BD0-40A773EE7A12}" type="datetime1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99-D0AC-498D-B7F8-E23E86DC757D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EB97-D4C0-442D-B119-9E9433CA57C3}" type="datetime1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C094BF-23D6-49C9-8239-24B3AEFA6E45}" type="datetime1">
              <a:rPr lang="en-US" smtClean="0"/>
              <a:t>4/6/2016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Copyright © Carl M. Burnett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8150"/>
            <a:ext cx="7851648" cy="3429000"/>
          </a:xfrm>
        </p:spPr>
        <p:txBody>
          <a:bodyPr anchor="t"/>
          <a:lstStyle/>
          <a:p>
            <a:r>
              <a:rPr lang="en-US" dirty="0">
                <a:latin typeface="Calibri" pitchFamily="34" charset="0"/>
              </a:rPr>
              <a:t>Monitoring and Reporting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Project Progress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http://www.profburnett.com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Gantt Charts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4EFF-A641-4049-8AAD-2176B7FA4A6F}" type="datetime1">
              <a:rPr lang="en-US" smtClean="0"/>
              <a:t>4/6/2016</a:t>
            </a:fld>
            <a:endParaRPr lang="en-US"/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72EAE627-A6F7-4335-BFB5-A889D2A236BF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46475" t="14943" r="33653" b="7256"/>
          <a:stretch/>
        </p:blipFill>
        <p:spPr bwMode="auto">
          <a:xfrm>
            <a:off x="2217333" y="1487316"/>
            <a:ext cx="4709333" cy="3220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69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80691"/>
              </p:ext>
            </p:extLst>
          </p:nvPr>
        </p:nvGraphicFramePr>
        <p:xfrm>
          <a:off x="1600200" y="1371417"/>
          <a:ext cx="60959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1161867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7529929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719972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159462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0582431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81961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644901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070028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95301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7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57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1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4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08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71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28271"/>
                  </a:ext>
                </a:extLst>
              </a:tr>
            </a:tbl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9656" y="184719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Milestone Trend Charts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DB00-6B0A-479F-9A39-D62838203547}" type="datetime1">
              <a:rPr lang="en-US" smtClean="0"/>
              <a:t>4/6/2016</a:t>
            </a:fld>
            <a:endParaRPr lang="en-U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C614ADC6-30C2-4CE5-93E4-6C7043FB685E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2438400" y="892506"/>
            <a:ext cx="39433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Successive Slippages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606359"/>
            <a:ext cx="1295400" cy="3180331"/>
            <a:chOff x="1524000" y="1004608"/>
            <a:chExt cx="1295400" cy="3180331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2469399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Schedule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520960" y="1385316"/>
              <a:ext cx="289697" cy="1016980"/>
              <a:chOff x="2470755" y="2851779"/>
              <a:chExt cx="289697" cy="101698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470755" y="285177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71021" y="319965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476400" y="356098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515221" y="2861742"/>
              <a:ext cx="295436" cy="1042429"/>
              <a:chOff x="2515221" y="2861742"/>
              <a:chExt cx="295436" cy="1042429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526605" y="359639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5221" y="324234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15221" y="286174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267646" y="3877162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Late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95511" y="1004608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Early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49431" y="306583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9082" y="3224218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88733" y="307303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1424" y="3802396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8384" y="325880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6925" y="3372118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3403" y="3427127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09881" y="363963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818017"/>
              </p:ext>
            </p:extLst>
          </p:nvPr>
        </p:nvGraphicFramePr>
        <p:xfrm>
          <a:off x="1774479" y="1427161"/>
          <a:ext cx="60959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1161867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7529929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719972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159462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0582431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81961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644901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070028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95301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7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57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1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4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08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71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28271"/>
                  </a:ext>
                </a:extLst>
              </a:tr>
            </a:tbl>
          </a:graphicData>
        </a:graphic>
      </p:graphicFrame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01669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Milestone Trend Charts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83189-9525-4C6C-8C91-8282A519B419}" type="datetime1">
              <a:rPr lang="en-US" smtClean="0"/>
              <a:t>4/6/2016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10F5EDFC-4A58-49CE-8AF8-5172756EC6C4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600325" y="900933"/>
            <a:ext cx="39433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Radical Change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9079" y="1662103"/>
            <a:ext cx="1295400" cy="3180331"/>
            <a:chOff x="1524000" y="1004608"/>
            <a:chExt cx="1295400" cy="3180331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2469399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Schedule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20960" y="1385316"/>
              <a:ext cx="289697" cy="1016980"/>
              <a:chOff x="2470755" y="2851779"/>
              <a:chExt cx="289697" cy="10169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70755" y="285177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71021" y="319965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76400" y="356098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15221" y="2861742"/>
              <a:ext cx="295436" cy="1042429"/>
              <a:chOff x="2515221" y="2861742"/>
              <a:chExt cx="295436" cy="10424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526605" y="359639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15221" y="324234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5221" y="286174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67646" y="3877162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Late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511" y="1004608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Early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48536" y="3120256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95912" y="3325254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7282" y="311989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8374" y="329531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9466" y="3427668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14682" y="2196699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7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843424"/>
              </p:ext>
            </p:extLst>
          </p:nvPr>
        </p:nvGraphicFramePr>
        <p:xfrm>
          <a:off x="1758462" y="1264481"/>
          <a:ext cx="60959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1161867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7529929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719972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159462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0582431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81961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644901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070028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95301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7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57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1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4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08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71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28271"/>
                  </a:ext>
                </a:extLst>
              </a:tr>
            </a:tbl>
          </a:graphicData>
        </a:graphic>
      </p:graphicFrame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0651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Milestone Trend Charts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213D-FB39-44A6-82D1-A2747D94BB84}" type="datetime1">
              <a:rPr lang="en-US" smtClean="0"/>
              <a:t>4/6/2016</a:t>
            </a:fld>
            <a:endParaRPr lang="en-US"/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4B88D941-37A4-4D12-BB4F-909B46A513D4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2514600" y="848983"/>
            <a:ext cx="39433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Schedule Shift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3062" y="1499423"/>
            <a:ext cx="1295400" cy="3180331"/>
            <a:chOff x="1524000" y="1004608"/>
            <a:chExt cx="1295400" cy="3180331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2469399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Schedule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20960" y="1385316"/>
              <a:ext cx="289697" cy="1016980"/>
              <a:chOff x="2470755" y="2851779"/>
              <a:chExt cx="289697" cy="10169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70755" y="285177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71021" y="319965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76400" y="356098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15221" y="2861742"/>
              <a:ext cx="295436" cy="1042429"/>
              <a:chOff x="2515221" y="2861742"/>
              <a:chExt cx="295436" cy="10424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526605" y="359639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15221" y="324234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5221" y="286174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67646" y="3877162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Late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511" y="1004608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Early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13555" y="2962654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3170" y="3116542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7537" y="2961315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904" y="3123997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19212" y="1313284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1893" y="140364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6318"/>
              </p:ext>
            </p:extLst>
          </p:nvPr>
        </p:nvGraphicFramePr>
        <p:xfrm>
          <a:off x="1524001" y="1268411"/>
          <a:ext cx="609599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11618675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7529929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7199729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159462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70582431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1819617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644901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0700287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953016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973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57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227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968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61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4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083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71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8828271"/>
                  </a:ext>
                </a:extLst>
              </a:tr>
            </a:tbl>
          </a:graphicData>
        </a:graphic>
      </p:graphicFrame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04800" y="111397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Milestone Trend Charts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3DA2F-6E19-43E5-ABFD-4C3E6CC82294}" type="datetime1">
              <a:rPr lang="en-US" smtClean="0"/>
              <a:t>4/6/2016</a:t>
            </a:fld>
            <a:endParaRPr lang="en-US"/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FBA48DB2-04CE-4002-8592-9F53CDDB2703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2371725" y="799755"/>
            <a:ext cx="394335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Successive Runs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8601" y="1503353"/>
            <a:ext cx="1295400" cy="3180331"/>
            <a:chOff x="1524000" y="1004608"/>
            <a:chExt cx="1295400" cy="3180331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2469399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On Schedule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520960" y="1385316"/>
              <a:ext cx="289697" cy="1016980"/>
              <a:chOff x="2470755" y="2851779"/>
              <a:chExt cx="289697" cy="101698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470755" y="285177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471021" y="319965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476400" y="356098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515221" y="2861742"/>
              <a:ext cx="295436" cy="1042429"/>
              <a:chOff x="2515221" y="2861742"/>
              <a:chExt cx="295436" cy="104242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526605" y="3596394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515221" y="324234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5221" y="286174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267646" y="3877162"/>
              <a:ext cx="5517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Late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95511" y="1004608"/>
              <a:ext cx="6238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Early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79094" y="2959135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8333" y="2719388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2407" y="238582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0370" y="259383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6398" y="2447059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44361" y="2591290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2324" y="2454743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00389" y="2700351"/>
            <a:ext cx="319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79195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Earned Value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86921"/>
            <a:ext cx="8229600" cy="449553"/>
          </a:xfrm>
        </p:spPr>
        <p:txBody>
          <a:bodyPr>
            <a:normAutofit lnSpcReduction="10000"/>
          </a:bodyPr>
          <a:lstStyle/>
          <a:p>
            <a:pPr marL="308610" algn="ctr">
              <a:buNone/>
              <a:defRPr/>
            </a:pPr>
            <a:r>
              <a:rPr lang="en-US" dirty="0" smtClean="0"/>
              <a:t>Measures project performance in dollar values</a:t>
            </a:r>
          </a:p>
          <a:p>
            <a:pPr marL="308610">
              <a:buNone/>
              <a:defRPr/>
            </a:pP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8BD8-1700-49D2-ADD2-714CFD1B2418}" type="datetime1">
              <a:rPr lang="en-US" smtClean="0"/>
              <a:t>4/6/2016</a:t>
            </a:fld>
            <a:endParaRPr lang="en-US"/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424E8297-0122-4853-BA94-CE49A8CA4E40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01762" y="1723002"/>
            <a:ext cx="2989239" cy="2956432"/>
            <a:chOff x="5167901" y="2527442"/>
            <a:chExt cx="3667874" cy="430573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167901" y="6185043"/>
              <a:ext cx="3667874" cy="102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835775" y="2527443"/>
              <a:ext cx="0" cy="3657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5175931" y="2845941"/>
              <a:ext cx="2245" cy="313913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7006975" y="2948683"/>
              <a:ext cx="100764" cy="3246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5537771" y="2527442"/>
              <a:ext cx="3298004" cy="3585681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7614" h="2376971">
                  <a:moveTo>
                    <a:pt x="0" y="2376971"/>
                  </a:moveTo>
                  <a:cubicBezTo>
                    <a:pt x="1426212" y="2205769"/>
                    <a:pt x="1764956" y="1569672"/>
                    <a:pt x="2176655" y="940590"/>
                  </a:cubicBezTo>
                  <a:cubicBezTo>
                    <a:pt x="2588354" y="311508"/>
                    <a:pt x="3184989" y="50018"/>
                    <a:pt x="440761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89565" y="3691340"/>
              <a:ext cx="1042866" cy="403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178176" y="6452171"/>
              <a:ext cx="36575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25159" y="6452171"/>
              <a:ext cx="629810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8068775">
              <a:off x="6819809" y="2956217"/>
              <a:ext cx="1114075" cy="321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63223" y="5184366"/>
              <a:ext cx="1454026" cy="954443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2176654"/>
                <a:gd name="connsiteY0" fmla="*/ 1436381 h 1436381"/>
                <a:gd name="connsiteX1" fmla="*/ 2176655 w 2176654"/>
                <a:gd name="connsiteY1" fmla="*/ 0 h 1436381"/>
                <a:gd name="connsiteX0" fmla="*/ 0 w 2176655"/>
                <a:gd name="connsiteY0" fmla="*/ 1436381 h 1436381"/>
                <a:gd name="connsiteX1" fmla="*/ 2176655 w 2176655"/>
                <a:gd name="connsiteY1" fmla="*/ 0 h 1436381"/>
                <a:gd name="connsiteX0" fmla="*/ 0 w 1750999"/>
                <a:gd name="connsiteY0" fmla="*/ 639517 h 639517"/>
                <a:gd name="connsiteX1" fmla="*/ 1750999 w 1750999"/>
                <a:gd name="connsiteY1" fmla="*/ 0 h 639517"/>
                <a:gd name="connsiteX0" fmla="*/ 0 w 1750999"/>
                <a:gd name="connsiteY0" fmla="*/ 639517 h 639517"/>
                <a:gd name="connsiteX1" fmla="*/ 1750999 w 1750999"/>
                <a:gd name="connsiteY1" fmla="*/ 0 h 639517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3231" h="632706">
                  <a:moveTo>
                    <a:pt x="0" y="632706"/>
                  </a:moveTo>
                  <a:cubicBezTo>
                    <a:pt x="1371290" y="461503"/>
                    <a:pt x="1291015" y="368918"/>
                    <a:pt x="194323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7107739" y="4397340"/>
              <a:ext cx="3415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120713" y="5172380"/>
              <a:ext cx="3415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78516" y="4397340"/>
              <a:ext cx="0" cy="7870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260017" y="4607749"/>
              <a:ext cx="1381176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Cost Variance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81964" y="5723378"/>
              <a:ext cx="1237590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Update Date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7138562" y="5877266"/>
              <a:ext cx="46125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9421548">
              <a:off x="6292469" y="5626101"/>
              <a:ext cx="755694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</a:t>
              </a:r>
              <a:endPara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20094" y="1695724"/>
            <a:ext cx="2989239" cy="2956432"/>
            <a:chOff x="5167901" y="2527442"/>
            <a:chExt cx="3667874" cy="430573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167901" y="6185043"/>
              <a:ext cx="3667874" cy="102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835775" y="2527443"/>
              <a:ext cx="0" cy="3657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5175931" y="2845941"/>
              <a:ext cx="2245" cy="3139139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006975" y="2948683"/>
              <a:ext cx="100764" cy="3246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5537771" y="2527442"/>
              <a:ext cx="3298004" cy="3585681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7614" h="2376971">
                  <a:moveTo>
                    <a:pt x="0" y="2376971"/>
                  </a:moveTo>
                  <a:cubicBezTo>
                    <a:pt x="1426212" y="2205769"/>
                    <a:pt x="1764956" y="1569672"/>
                    <a:pt x="2176655" y="940590"/>
                  </a:cubicBezTo>
                  <a:cubicBezTo>
                    <a:pt x="2588354" y="311508"/>
                    <a:pt x="3184989" y="50018"/>
                    <a:pt x="440761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89565" y="3691340"/>
              <a:ext cx="1042866" cy="403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5178176" y="6452171"/>
              <a:ext cx="36575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725159" y="6452171"/>
              <a:ext cx="629810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8068775">
              <a:off x="6819809" y="2956217"/>
              <a:ext cx="1114075" cy="3210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563223" y="5184366"/>
              <a:ext cx="1454026" cy="954443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2176654"/>
                <a:gd name="connsiteY0" fmla="*/ 1436381 h 1436381"/>
                <a:gd name="connsiteX1" fmla="*/ 2176655 w 2176654"/>
                <a:gd name="connsiteY1" fmla="*/ 0 h 1436381"/>
                <a:gd name="connsiteX0" fmla="*/ 0 w 2176655"/>
                <a:gd name="connsiteY0" fmla="*/ 1436381 h 1436381"/>
                <a:gd name="connsiteX1" fmla="*/ 2176655 w 2176655"/>
                <a:gd name="connsiteY1" fmla="*/ 0 h 1436381"/>
                <a:gd name="connsiteX0" fmla="*/ 0 w 1750999"/>
                <a:gd name="connsiteY0" fmla="*/ 639517 h 639517"/>
                <a:gd name="connsiteX1" fmla="*/ 1750999 w 1750999"/>
                <a:gd name="connsiteY1" fmla="*/ 0 h 639517"/>
                <a:gd name="connsiteX0" fmla="*/ 0 w 1750999"/>
                <a:gd name="connsiteY0" fmla="*/ 639517 h 639517"/>
                <a:gd name="connsiteX1" fmla="*/ 1750999 w 1750999"/>
                <a:gd name="connsiteY1" fmla="*/ 0 h 639517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  <a:gd name="connsiteX0" fmla="*/ 0 w 1943231"/>
                <a:gd name="connsiteY0" fmla="*/ 632706 h 632706"/>
                <a:gd name="connsiteX1" fmla="*/ 1943231 w 1943231"/>
                <a:gd name="connsiteY1" fmla="*/ 0 h 63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3231" h="632706">
                  <a:moveTo>
                    <a:pt x="0" y="632706"/>
                  </a:moveTo>
                  <a:cubicBezTo>
                    <a:pt x="1371290" y="461503"/>
                    <a:pt x="1291015" y="368918"/>
                    <a:pt x="1943231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7107739" y="4397340"/>
              <a:ext cx="3415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120713" y="5172380"/>
              <a:ext cx="34155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278516" y="4397340"/>
              <a:ext cx="0" cy="78702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260017" y="4607749"/>
              <a:ext cx="1381176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Cost Variance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81964" y="5723378"/>
              <a:ext cx="1237590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Update Date</a:t>
              </a:r>
              <a:endParaRPr lang="en-U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7138562" y="5877266"/>
              <a:ext cx="46125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9421548">
              <a:off x="6292469" y="5626101"/>
              <a:ext cx="755694" cy="381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Actual</a:t>
              </a:r>
              <a:endParaRPr lang="en-US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949027" y="3385727"/>
            <a:ext cx="0" cy="307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944530" y="3511807"/>
            <a:ext cx="325604" cy="823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278473" y="3699261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Variance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019801" y="3530199"/>
            <a:ext cx="345630" cy="317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0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Earned Value Analysis (Cont.)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2BDD-B45E-4830-8963-870C6F8C4A8D}" type="datetime1">
              <a:rPr lang="en-US" smtClean="0"/>
              <a:t>4/6/2016</a:t>
            </a:fld>
            <a:endParaRPr lang="en-US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A7C52CEA-10A3-4E0B-9490-8AD31B3C0D60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pic>
        <p:nvPicPr>
          <p:cNvPr id="25605" name="Picture 6" descr="042618 fg101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805" y="1445943"/>
            <a:ext cx="5662390" cy="332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651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Earned Value Analysis (Cont.)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1A103-3F51-4981-9F6B-14A459774176}" type="datetime1">
              <a:rPr lang="en-US" smtClean="0"/>
              <a:t>4/6/2016</a:t>
            </a:fld>
            <a:endParaRPr lang="en-US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4AC38C65-5AB3-4DD9-99D2-FC5D046B0D12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799" y="1504951"/>
            <a:ext cx="4123825" cy="3193202"/>
            <a:chOff x="3032712" y="1541123"/>
            <a:chExt cx="4632490" cy="426640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852809" y="5198724"/>
              <a:ext cx="3667874" cy="102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520683" y="1541124"/>
              <a:ext cx="0" cy="3657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3852809" y="1859623"/>
              <a:ext cx="10275" cy="30822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691883" y="1962364"/>
              <a:ext cx="100764" cy="3246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4222679" y="1541123"/>
              <a:ext cx="3298004" cy="3585681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7614" h="2376971">
                  <a:moveTo>
                    <a:pt x="0" y="2376971"/>
                  </a:moveTo>
                  <a:cubicBezTo>
                    <a:pt x="1426212" y="2205769"/>
                    <a:pt x="1764956" y="1569672"/>
                    <a:pt x="2176655" y="940590"/>
                  </a:cubicBezTo>
                  <a:cubicBezTo>
                    <a:pt x="2588354" y="311508"/>
                    <a:pt x="3184989" y="50018"/>
                    <a:pt x="440761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2712" y="2933719"/>
              <a:ext cx="1114152" cy="34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863084" y="5465852"/>
              <a:ext cx="36575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10066" y="5465852"/>
              <a:ext cx="738594" cy="34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9261" y="2345497"/>
              <a:ext cx="1187177" cy="546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Schedule </a:t>
              </a:r>
              <a:b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Variance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69383" y="4867830"/>
              <a:ext cx="1395819" cy="34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Update Date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5831127" y="5015832"/>
              <a:ext cx="46125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8385753">
              <a:off x="5273273" y="4068086"/>
              <a:ext cx="516861" cy="285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  <a:endParaRPr lang="en-US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222677" y="4162088"/>
              <a:ext cx="1495121" cy="985264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176654 w 4531191"/>
                <a:gd name="connsiteY1" fmla="*/ 1124482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465002 w 4531191"/>
                <a:gd name="connsiteY1" fmla="*/ 920158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465002 w 4531191"/>
                <a:gd name="connsiteY1" fmla="*/ 920158 h 2267998"/>
                <a:gd name="connsiteX2" fmla="*/ 4531191 w 4531191"/>
                <a:gd name="connsiteY2" fmla="*/ 0 h 2267998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2465002"/>
                <a:gd name="connsiteY0" fmla="*/ 1347840 h 1347840"/>
                <a:gd name="connsiteX1" fmla="*/ 2465002 w 2465002"/>
                <a:gd name="connsiteY1" fmla="*/ 0 h 1347840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8152" h="653138">
                  <a:moveTo>
                    <a:pt x="0" y="653138"/>
                  </a:moveTo>
                  <a:cubicBezTo>
                    <a:pt x="1673368" y="461503"/>
                    <a:pt x="1565628" y="289458"/>
                    <a:pt x="19981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72637" y="4714492"/>
              <a:ext cx="1440400" cy="461282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3954495"/>
                <a:gd name="connsiteY0" fmla="*/ 2342917 h 2342917"/>
                <a:gd name="connsiteX1" fmla="*/ 2176655 w 3954495"/>
                <a:gd name="connsiteY1" fmla="*/ 906536 h 2342917"/>
                <a:gd name="connsiteX2" fmla="*/ 3954495 w 3954495"/>
                <a:gd name="connsiteY2" fmla="*/ 0 h 2342917"/>
                <a:gd name="connsiteX0" fmla="*/ 0 w 3954495"/>
                <a:gd name="connsiteY0" fmla="*/ 2342917 h 2342917"/>
                <a:gd name="connsiteX1" fmla="*/ 2176655 w 3954495"/>
                <a:gd name="connsiteY1" fmla="*/ 906536 h 2342917"/>
                <a:gd name="connsiteX2" fmla="*/ 3954495 w 3954495"/>
                <a:gd name="connsiteY2" fmla="*/ 0 h 2342917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2780814"/>
                <a:gd name="connsiteY0" fmla="*/ 1388705 h 1388705"/>
                <a:gd name="connsiteX1" fmla="*/ 2780814 w 2780814"/>
                <a:gd name="connsiteY1" fmla="*/ 0 h 1388705"/>
                <a:gd name="connsiteX0" fmla="*/ 0 w 1823524"/>
                <a:gd name="connsiteY0" fmla="*/ 305787 h 305787"/>
                <a:gd name="connsiteX1" fmla="*/ 1820106 w 1823524"/>
                <a:gd name="connsiteY1" fmla="*/ 0 h 305787"/>
                <a:gd name="connsiteX0" fmla="*/ 0 w 1820106"/>
                <a:gd name="connsiteY0" fmla="*/ 305787 h 305787"/>
                <a:gd name="connsiteX1" fmla="*/ 1820106 w 1820106"/>
                <a:gd name="connsiteY1" fmla="*/ 0 h 305787"/>
                <a:gd name="connsiteX0" fmla="*/ 0 w 1820106"/>
                <a:gd name="connsiteY0" fmla="*/ 305787 h 305787"/>
                <a:gd name="connsiteX1" fmla="*/ 1820106 w 1820106"/>
                <a:gd name="connsiteY1" fmla="*/ 0 h 3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0106" h="305787">
                  <a:moveTo>
                    <a:pt x="0" y="305787"/>
                  </a:moveTo>
                  <a:cubicBezTo>
                    <a:pt x="1667833" y="107341"/>
                    <a:pt x="1480488" y="82864"/>
                    <a:pt x="1820106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7772130">
              <a:off x="5153005" y="3477405"/>
              <a:ext cx="501125" cy="375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  <a:endParaRPr lang="en-US" sz="9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9421548">
              <a:off x="5291811" y="4808644"/>
              <a:ext cx="550816" cy="3416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endParaRPr lang="en-US" sz="9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15087" y="4078974"/>
              <a:ext cx="1082856" cy="5466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Cost </a:t>
              </a:r>
              <a:b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Variance</a:t>
              </a:r>
              <a:endParaRPr lang="en-US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5764971" y="3278477"/>
              <a:ext cx="75377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721717" y="4739403"/>
              <a:ext cx="797024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5722308" y="4150131"/>
              <a:ext cx="429566" cy="8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6501084" y="3256118"/>
              <a:ext cx="0" cy="148328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6141856" y="4158114"/>
              <a:ext cx="0" cy="5812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152380" y="4280998"/>
              <a:ext cx="641604" cy="1431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151874" y="2733437"/>
              <a:ext cx="245769" cy="5065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537931" y="1504951"/>
            <a:ext cx="3996470" cy="3225917"/>
            <a:chOff x="2619146" y="242497"/>
            <a:chExt cx="5047930" cy="4488372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595955" y="4180559"/>
              <a:ext cx="4062559" cy="215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263829" y="544531"/>
              <a:ext cx="0" cy="3657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595955" y="863030"/>
              <a:ext cx="10275" cy="308224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435029" y="965771"/>
              <a:ext cx="100764" cy="32466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3965825" y="544530"/>
              <a:ext cx="3298004" cy="3585681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7614" h="2376971">
                  <a:moveTo>
                    <a:pt x="0" y="2376971"/>
                  </a:moveTo>
                  <a:cubicBezTo>
                    <a:pt x="1426212" y="2205769"/>
                    <a:pt x="1764956" y="1569672"/>
                    <a:pt x="2176655" y="940590"/>
                  </a:cubicBezTo>
                  <a:cubicBezTo>
                    <a:pt x="2588354" y="311508"/>
                    <a:pt x="3184989" y="50018"/>
                    <a:pt x="4407614" y="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19146" y="1570232"/>
              <a:ext cx="7970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Progress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3606230" y="4469259"/>
              <a:ext cx="365759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153213" y="4469259"/>
              <a:ext cx="5132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427094">
              <a:off x="5312869" y="1931951"/>
              <a:ext cx="2283716" cy="32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Estimate to Complete 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12530" y="3871237"/>
              <a:ext cx="100860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Update Date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 flipV="1">
              <a:off x="5574273" y="4019239"/>
              <a:ext cx="46125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8385753">
              <a:off x="4990222" y="2977994"/>
              <a:ext cx="612651" cy="320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</a:t>
              </a:r>
              <a:endPara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3965823" y="3165495"/>
              <a:ext cx="1495121" cy="985264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176654 w 4531191"/>
                <a:gd name="connsiteY1" fmla="*/ 1124482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465002 w 4531191"/>
                <a:gd name="connsiteY1" fmla="*/ 920158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465002 w 4531191"/>
                <a:gd name="connsiteY1" fmla="*/ 920158 h 2267998"/>
                <a:gd name="connsiteX2" fmla="*/ 4531191 w 4531191"/>
                <a:gd name="connsiteY2" fmla="*/ 0 h 2267998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2465002"/>
                <a:gd name="connsiteY0" fmla="*/ 1347840 h 1347840"/>
                <a:gd name="connsiteX1" fmla="*/ 2465002 w 2465002"/>
                <a:gd name="connsiteY1" fmla="*/ 0 h 1347840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  <a:gd name="connsiteX0" fmla="*/ 0 w 1998152"/>
                <a:gd name="connsiteY0" fmla="*/ 653138 h 653138"/>
                <a:gd name="connsiteX1" fmla="*/ 1998152 w 1998152"/>
                <a:gd name="connsiteY1" fmla="*/ 0 h 65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98152" h="653138">
                  <a:moveTo>
                    <a:pt x="0" y="653138"/>
                  </a:moveTo>
                  <a:cubicBezTo>
                    <a:pt x="1673368" y="461503"/>
                    <a:pt x="1565628" y="289458"/>
                    <a:pt x="199815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4015783" y="3717899"/>
              <a:ext cx="1440400" cy="461282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3954495"/>
                <a:gd name="connsiteY0" fmla="*/ 2342917 h 2342917"/>
                <a:gd name="connsiteX1" fmla="*/ 2176655 w 3954495"/>
                <a:gd name="connsiteY1" fmla="*/ 906536 h 2342917"/>
                <a:gd name="connsiteX2" fmla="*/ 3954495 w 3954495"/>
                <a:gd name="connsiteY2" fmla="*/ 0 h 2342917"/>
                <a:gd name="connsiteX0" fmla="*/ 0 w 3954495"/>
                <a:gd name="connsiteY0" fmla="*/ 2342917 h 2342917"/>
                <a:gd name="connsiteX1" fmla="*/ 2176655 w 3954495"/>
                <a:gd name="connsiteY1" fmla="*/ 906536 h 2342917"/>
                <a:gd name="connsiteX2" fmla="*/ 3954495 w 3954495"/>
                <a:gd name="connsiteY2" fmla="*/ 0 h 2342917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2780814"/>
                <a:gd name="connsiteY0" fmla="*/ 1388705 h 1388705"/>
                <a:gd name="connsiteX1" fmla="*/ 2780814 w 2780814"/>
                <a:gd name="connsiteY1" fmla="*/ 0 h 1388705"/>
                <a:gd name="connsiteX0" fmla="*/ 0 w 1823524"/>
                <a:gd name="connsiteY0" fmla="*/ 305787 h 305787"/>
                <a:gd name="connsiteX1" fmla="*/ 1820106 w 1823524"/>
                <a:gd name="connsiteY1" fmla="*/ 0 h 305787"/>
                <a:gd name="connsiteX0" fmla="*/ 0 w 1820106"/>
                <a:gd name="connsiteY0" fmla="*/ 305787 h 305787"/>
                <a:gd name="connsiteX1" fmla="*/ 1820106 w 1820106"/>
                <a:gd name="connsiteY1" fmla="*/ 0 h 305787"/>
                <a:gd name="connsiteX0" fmla="*/ 0 w 1820106"/>
                <a:gd name="connsiteY0" fmla="*/ 305787 h 305787"/>
                <a:gd name="connsiteX1" fmla="*/ 1820106 w 1820106"/>
                <a:gd name="connsiteY1" fmla="*/ 0 h 30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0106" h="305787">
                  <a:moveTo>
                    <a:pt x="0" y="305787"/>
                  </a:moveTo>
                  <a:cubicBezTo>
                    <a:pt x="1667833" y="107341"/>
                    <a:pt x="1480488" y="82864"/>
                    <a:pt x="1820106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455577" y="288449"/>
              <a:ext cx="2162478" cy="2923279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300232 w 4531191"/>
                <a:gd name="connsiteY1" fmla="*/ 940590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176654 w 4531191"/>
                <a:gd name="connsiteY1" fmla="*/ 1124482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465002 w 4531191"/>
                <a:gd name="connsiteY1" fmla="*/ 920158 h 2267998"/>
                <a:gd name="connsiteX2" fmla="*/ 4531191 w 4531191"/>
                <a:gd name="connsiteY2" fmla="*/ 0 h 2267998"/>
                <a:gd name="connsiteX0" fmla="*/ 0 w 4531191"/>
                <a:gd name="connsiteY0" fmla="*/ 2267998 h 2267998"/>
                <a:gd name="connsiteX1" fmla="*/ 2465002 w 4531191"/>
                <a:gd name="connsiteY1" fmla="*/ 920158 h 2267998"/>
                <a:gd name="connsiteX2" fmla="*/ 4531191 w 4531191"/>
                <a:gd name="connsiteY2" fmla="*/ 0 h 2267998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4737154"/>
                <a:gd name="connsiteY0" fmla="*/ 2513187 h 2513187"/>
                <a:gd name="connsiteX1" fmla="*/ 2465002 w 4737154"/>
                <a:gd name="connsiteY1" fmla="*/ 1165347 h 2513187"/>
                <a:gd name="connsiteX2" fmla="*/ 4737154 w 4737154"/>
                <a:gd name="connsiteY2" fmla="*/ 0 h 2513187"/>
                <a:gd name="connsiteX0" fmla="*/ 0 w 2272152"/>
                <a:gd name="connsiteY0" fmla="*/ 1165347 h 1165347"/>
                <a:gd name="connsiteX1" fmla="*/ 2272152 w 2272152"/>
                <a:gd name="connsiteY1" fmla="*/ 0 h 1165347"/>
                <a:gd name="connsiteX0" fmla="*/ 0 w 2409461"/>
                <a:gd name="connsiteY0" fmla="*/ 1172158 h 1172158"/>
                <a:gd name="connsiteX1" fmla="*/ 2409461 w 2409461"/>
                <a:gd name="connsiteY1" fmla="*/ 0 h 1172158"/>
                <a:gd name="connsiteX0" fmla="*/ 0 w 2409461"/>
                <a:gd name="connsiteY0" fmla="*/ 1172158 h 1172158"/>
                <a:gd name="connsiteX1" fmla="*/ 2409461 w 2409461"/>
                <a:gd name="connsiteY1" fmla="*/ 0 h 1172158"/>
                <a:gd name="connsiteX0" fmla="*/ 0 w 2890041"/>
                <a:gd name="connsiteY0" fmla="*/ 1928158 h 1928158"/>
                <a:gd name="connsiteX1" fmla="*/ 2890041 w 2890041"/>
                <a:gd name="connsiteY1" fmla="*/ 0 h 1928158"/>
                <a:gd name="connsiteX0" fmla="*/ 0 w 2890041"/>
                <a:gd name="connsiteY0" fmla="*/ 1928158 h 1928158"/>
                <a:gd name="connsiteX1" fmla="*/ 2890041 w 2890041"/>
                <a:gd name="connsiteY1" fmla="*/ 0 h 1928158"/>
                <a:gd name="connsiteX0" fmla="*/ 0 w 2890041"/>
                <a:gd name="connsiteY0" fmla="*/ 1933450 h 1933450"/>
                <a:gd name="connsiteX1" fmla="*/ 2890041 w 2890041"/>
                <a:gd name="connsiteY1" fmla="*/ 5292 h 1933450"/>
                <a:gd name="connsiteX0" fmla="*/ 0 w 2890041"/>
                <a:gd name="connsiteY0" fmla="*/ 1937861 h 1937861"/>
                <a:gd name="connsiteX1" fmla="*/ 2890041 w 2890041"/>
                <a:gd name="connsiteY1" fmla="*/ 9703 h 193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90041" h="1937861">
                  <a:moveTo>
                    <a:pt x="0" y="1937861"/>
                  </a:moveTo>
                  <a:cubicBezTo>
                    <a:pt x="514910" y="1437268"/>
                    <a:pt x="1022065" y="-137791"/>
                    <a:pt x="2890041" y="970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5419354" y="567267"/>
              <a:ext cx="2239159" cy="3175769"/>
            </a:xfrm>
            <a:custGeom>
              <a:avLst/>
              <a:gdLst>
                <a:gd name="connsiteX0" fmla="*/ 0 w 4918024"/>
                <a:gd name="connsiteY0" fmla="*/ 2046686 h 2084687"/>
                <a:gd name="connsiteX1" fmla="*/ 1839075 w 4918024"/>
                <a:gd name="connsiteY1" fmla="*/ 1841202 h 2084687"/>
                <a:gd name="connsiteX2" fmla="*/ 3154167 w 4918024"/>
                <a:gd name="connsiteY2" fmla="*/ 207611 h 2084687"/>
                <a:gd name="connsiteX3" fmla="*/ 4756935 w 4918024"/>
                <a:gd name="connsiteY3" fmla="*/ 22677 h 2084687"/>
                <a:gd name="connsiteX4" fmla="*/ 4777484 w 4918024"/>
                <a:gd name="connsiteY4" fmla="*/ 22677 h 2084687"/>
                <a:gd name="connsiteX0" fmla="*/ 0 w 4974966"/>
                <a:gd name="connsiteY0" fmla="*/ 2035587 h 2073588"/>
                <a:gd name="connsiteX1" fmla="*/ 1839075 w 4974966"/>
                <a:gd name="connsiteY1" fmla="*/ 1830103 h 2073588"/>
                <a:gd name="connsiteX2" fmla="*/ 3154167 w 4974966"/>
                <a:gd name="connsiteY2" fmla="*/ 196512 h 2073588"/>
                <a:gd name="connsiteX3" fmla="*/ 4756935 w 4974966"/>
                <a:gd name="connsiteY3" fmla="*/ 11578 h 2073588"/>
                <a:gd name="connsiteX4" fmla="*/ 4880225 w 4974966"/>
                <a:gd name="connsiteY4" fmla="*/ 33639 h 2073588"/>
                <a:gd name="connsiteX0" fmla="*/ 0 w 5300502"/>
                <a:gd name="connsiteY0" fmla="*/ 2350063 h 2388064"/>
                <a:gd name="connsiteX1" fmla="*/ 1839075 w 5300502"/>
                <a:gd name="connsiteY1" fmla="*/ 2144579 h 2388064"/>
                <a:gd name="connsiteX2" fmla="*/ 3154167 w 5300502"/>
                <a:gd name="connsiteY2" fmla="*/ 510988 h 2388064"/>
                <a:gd name="connsiteX3" fmla="*/ 4756935 w 5300502"/>
                <a:gd name="connsiteY3" fmla="*/ 326054 h 2388064"/>
                <a:gd name="connsiteX4" fmla="*/ 5270643 w 5300502"/>
                <a:gd name="connsiteY4" fmla="*/ 667 h 2388064"/>
                <a:gd name="connsiteX0" fmla="*/ 0 w 5284911"/>
                <a:gd name="connsiteY0" fmla="*/ 2356800 h 2394801"/>
                <a:gd name="connsiteX1" fmla="*/ 1839075 w 5284911"/>
                <a:gd name="connsiteY1" fmla="*/ 2151316 h 2394801"/>
                <a:gd name="connsiteX2" fmla="*/ 3154167 w 5284911"/>
                <a:gd name="connsiteY2" fmla="*/ 517725 h 2394801"/>
                <a:gd name="connsiteX3" fmla="*/ 4315146 w 5284911"/>
                <a:gd name="connsiteY3" fmla="*/ 79098 h 2394801"/>
                <a:gd name="connsiteX4" fmla="*/ 5270643 w 5284911"/>
                <a:gd name="connsiteY4" fmla="*/ 7404 h 2394801"/>
                <a:gd name="connsiteX0" fmla="*/ 0 w 4421882"/>
                <a:gd name="connsiteY0" fmla="*/ 2384375 h 2415538"/>
                <a:gd name="connsiteX1" fmla="*/ 976046 w 4421882"/>
                <a:gd name="connsiteY1" fmla="*/ 2151316 h 2415538"/>
                <a:gd name="connsiteX2" fmla="*/ 2291138 w 4421882"/>
                <a:gd name="connsiteY2" fmla="*/ 517725 h 2415538"/>
                <a:gd name="connsiteX3" fmla="*/ 3452117 w 4421882"/>
                <a:gd name="connsiteY3" fmla="*/ 79098 h 2415538"/>
                <a:gd name="connsiteX4" fmla="*/ 4407614 w 4421882"/>
                <a:gd name="connsiteY4" fmla="*/ 7404 h 2415538"/>
                <a:gd name="connsiteX0" fmla="*/ 0 w 4421882"/>
                <a:gd name="connsiteY0" fmla="*/ 2384375 h 2387475"/>
                <a:gd name="connsiteX1" fmla="*/ 1746608 w 4421882"/>
                <a:gd name="connsiteY1" fmla="*/ 1544661 h 2387475"/>
                <a:gd name="connsiteX2" fmla="*/ 2291138 w 4421882"/>
                <a:gd name="connsiteY2" fmla="*/ 517725 h 2387475"/>
                <a:gd name="connsiteX3" fmla="*/ 3452117 w 4421882"/>
                <a:gd name="connsiteY3" fmla="*/ 79098 h 2387475"/>
                <a:gd name="connsiteX4" fmla="*/ 4407614 w 4421882"/>
                <a:gd name="connsiteY4" fmla="*/ 7404 h 2387475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87676"/>
                <a:gd name="connsiteX1" fmla="*/ 1746608 w 4421882"/>
                <a:gd name="connsiteY1" fmla="*/ 1544661 h 2387676"/>
                <a:gd name="connsiteX2" fmla="*/ 2291138 w 4421882"/>
                <a:gd name="connsiteY2" fmla="*/ 517725 h 2387676"/>
                <a:gd name="connsiteX3" fmla="*/ 3452117 w 4421882"/>
                <a:gd name="connsiteY3" fmla="*/ 79098 h 2387676"/>
                <a:gd name="connsiteX4" fmla="*/ 4407614 w 4421882"/>
                <a:gd name="connsiteY4" fmla="*/ 7404 h 2387676"/>
                <a:gd name="connsiteX0" fmla="*/ 0 w 4421882"/>
                <a:gd name="connsiteY0" fmla="*/ 2384375 h 2390076"/>
                <a:gd name="connsiteX1" fmla="*/ 1602769 w 4421882"/>
                <a:gd name="connsiteY1" fmla="*/ 1792838 h 2390076"/>
                <a:gd name="connsiteX2" fmla="*/ 2291138 w 4421882"/>
                <a:gd name="connsiteY2" fmla="*/ 517725 h 2390076"/>
                <a:gd name="connsiteX3" fmla="*/ 3452117 w 4421882"/>
                <a:gd name="connsiteY3" fmla="*/ 79098 h 2390076"/>
                <a:gd name="connsiteX4" fmla="*/ 4407614 w 4421882"/>
                <a:gd name="connsiteY4" fmla="*/ 7404 h 2390076"/>
                <a:gd name="connsiteX0" fmla="*/ 0 w 4421882"/>
                <a:gd name="connsiteY0" fmla="*/ 2384375 h 2398901"/>
                <a:gd name="connsiteX1" fmla="*/ 1602769 w 4421882"/>
                <a:gd name="connsiteY1" fmla="*/ 1792838 h 2398901"/>
                <a:gd name="connsiteX2" fmla="*/ 2291138 w 4421882"/>
                <a:gd name="connsiteY2" fmla="*/ 517725 h 2398901"/>
                <a:gd name="connsiteX3" fmla="*/ 3452117 w 4421882"/>
                <a:gd name="connsiteY3" fmla="*/ 79098 h 2398901"/>
                <a:gd name="connsiteX4" fmla="*/ 4407614 w 4421882"/>
                <a:gd name="connsiteY4" fmla="*/ 7404 h 2398901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21493"/>
                <a:gd name="connsiteY0" fmla="*/ 2384216 h 2389368"/>
                <a:gd name="connsiteX1" fmla="*/ 1602769 w 4421493"/>
                <a:gd name="connsiteY1" fmla="*/ 1792679 h 2389368"/>
                <a:gd name="connsiteX2" fmla="*/ 2434977 w 4421493"/>
                <a:gd name="connsiteY2" fmla="*/ 512051 h 2389368"/>
                <a:gd name="connsiteX3" fmla="*/ 3452117 w 4421493"/>
                <a:gd name="connsiteY3" fmla="*/ 78939 h 2389368"/>
                <a:gd name="connsiteX4" fmla="*/ 4407614 w 4421493"/>
                <a:gd name="connsiteY4" fmla="*/ 7245 h 2389368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2123"/>
                <a:gd name="connsiteX1" fmla="*/ 1602769 w 4407614"/>
                <a:gd name="connsiteY1" fmla="*/ 1785434 h 2382123"/>
                <a:gd name="connsiteX2" fmla="*/ 2434977 w 4407614"/>
                <a:gd name="connsiteY2" fmla="*/ 504806 h 2382123"/>
                <a:gd name="connsiteX3" fmla="*/ 4407614 w 4407614"/>
                <a:gd name="connsiteY3" fmla="*/ 0 h 2382123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81545"/>
                <a:gd name="connsiteX1" fmla="*/ 1602769 w 4407614"/>
                <a:gd name="connsiteY1" fmla="*/ 1785434 h 2381545"/>
                <a:gd name="connsiteX2" fmla="*/ 2273527 w 4407614"/>
                <a:gd name="connsiteY2" fmla="*/ 797834 h 2381545"/>
                <a:gd name="connsiteX3" fmla="*/ 4407614 w 4407614"/>
                <a:gd name="connsiteY3" fmla="*/ 0 h 2381545"/>
                <a:gd name="connsiteX0" fmla="*/ 0 w 4407614"/>
                <a:gd name="connsiteY0" fmla="*/ 2376971 h 2376971"/>
                <a:gd name="connsiteX1" fmla="*/ 2273527 w 4407614"/>
                <a:gd name="connsiteY1" fmla="*/ 79783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563142 w 4407614"/>
                <a:gd name="connsiteY1" fmla="*/ 1293728 h 2376971"/>
                <a:gd name="connsiteX2" fmla="*/ 4407614 w 4407614"/>
                <a:gd name="connsiteY2" fmla="*/ 0 h 2376971"/>
                <a:gd name="connsiteX0" fmla="*/ 0 w 4407614"/>
                <a:gd name="connsiteY0" fmla="*/ 2471594 h 2471594"/>
                <a:gd name="connsiteX1" fmla="*/ 1950624 w 4407614"/>
                <a:gd name="connsiteY1" fmla="*/ 1020186 h 2471594"/>
                <a:gd name="connsiteX2" fmla="*/ 4407614 w 4407614"/>
                <a:gd name="connsiteY2" fmla="*/ 94623 h 2471594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1950624 w 4407614"/>
                <a:gd name="connsiteY1" fmla="*/ 925563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095931 w 4407614"/>
                <a:gd name="connsiteY1" fmla="*/ 948104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4407614"/>
                <a:gd name="connsiteY0" fmla="*/ 2376971 h 2376971"/>
                <a:gd name="connsiteX1" fmla="*/ 2176655 w 4407614"/>
                <a:gd name="connsiteY1" fmla="*/ 940590 h 2376971"/>
                <a:gd name="connsiteX2" fmla="*/ 4407614 w 4407614"/>
                <a:gd name="connsiteY2" fmla="*/ 0 h 2376971"/>
                <a:gd name="connsiteX0" fmla="*/ 0 w 3954495"/>
                <a:gd name="connsiteY0" fmla="*/ 2342917 h 2342917"/>
                <a:gd name="connsiteX1" fmla="*/ 2176655 w 3954495"/>
                <a:gd name="connsiteY1" fmla="*/ 906536 h 2342917"/>
                <a:gd name="connsiteX2" fmla="*/ 3954495 w 3954495"/>
                <a:gd name="connsiteY2" fmla="*/ 0 h 2342917"/>
                <a:gd name="connsiteX0" fmla="*/ 0 w 3954495"/>
                <a:gd name="connsiteY0" fmla="*/ 2342917 h 2342917"/>
                <a:gd name="connsiteX1" fmla="*/ 2176655 w 3954495"/>
                <a:gd name="connsiteY1" fmla="*/ 906536 h 2342917"/>
                <a:gd name="connsiteX2" fmla="*/ 3954495 w 3954495"/>
                <a:gd name="connsiteY2" fmla="*/ 0 h 2342917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4558654"/>
                <a:gd name="connsiteY0" fmla="*/ 2295241 h 2295241"/>
                <a:gd name="connsiteX1" fmla="*/ 2780814 w 4558654"/>
                <a:gd name="connsiteY1" fmla="*/ 906536 h 2295241"/>
                <a:gd name="connsiteX2" fmla="*/ 4558654 w 4558654"/>
                <a:gd name="connsiteY2" fmla="*/ 0 h 2295241"/>
                <a:gd name="connsiteX0" fmla="*/ 0 w 1777840"/>
                <a:gd name="connsiteY0" fmla="*/ 906536 h 906536"/>
                <a:gd name="connsiteX1" fmla="*/ 1777840 w 1777840"/>
                <a:gd name="connsiteY1" fmla="*/ 0 h 906536"/>
                <a:gd name="connsiteX0" fmla="*/ 0 w 2829426"/>
                <a:gd name="connsiteY0" fmla="*/ 2105238 h 2105238"/>
                <a:gd name="connsiteX1" fmla="*/ 2829426 w 2829426"/>
                <a:gd name="connsiteY1" fmla="*/ 0 h 2105238"/>
                <a:gd name="connsiteX0" fmla="*/ 0 w 2829426"/>
                <a:gd name="connsiteY0" fmla="*/ 2105238 h 2105238"/>
                <a:gd name="connsiteX1" fmla="*/ 2829426 w 2829426"/>
                <a:gd name="connsiteY1" fmla="*/ 0 h 2105238"/>
                <a:gd name="connsiteX0" fmla="*/ 0 w 2829426"/>
                <a:gd name="connsiteY0" fmla="*/ 2105238 h 2105238"/>
                <a:gd name="connsiteX1" fmla="*/ 2829426 w 2829426"/>
                <a:gd name="connsiteY1" fmla="*/ 0 h 2105238"/>
                <a:gd name="connsiteX0" fmla="*/ 0 w 2829426"/>
                <a:gd name="connsiteY0" fmla="*/ 2105238 h 2105238"/>
                <a:gd name="connsiteX1" fmla="*/ 2829426 w 2829426"/>
                <a:gd name="connsiteY1" fmla="*/ 0 h 2105238"/>
                <a:gd name="connsiteX0" fmla="*/ 0 w 2829426"/>
                <a:gd name="connsiteY0" fmla="*/ 2105238 h 2105238"/>
                <a:gd name="connsiteX1" fmla="*/ 2829426 w 2829426"/>
                <a:gd name="connsiteY1" fmla="*/ 0 h 2105238"/>
                <a:gd name="connsiteX0" fmla="*/ 0 w 2829426"/>
                <a:gd name="connsiteY0" fmla="*/ 2105238 h 2105238"/>
                <a:gd name="connsiteX1" fmla="*/ 2829426 w 2829426"/>
                <a:gd name="connsiteY1" fmla="*/ 0 h 210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9426" h="2105238">
                  <a:moveTo>
                    <a:pt x="0" y="2105238"/>
                  </a:moveTo>
                  <a:cubicBezTo>
                    <a:pt x="1144536" y="1675024"/>
                    <a:pt x="931710" y="22775"/>
                    <a:pt x="2829426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>
              <a:off x="7658514" y="242497"/>
              <a:ext cx="8562" cy="39365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7772130">
              <a:off x="4959805" y="2537786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PV</a:t>
              </a:r>
              <a:endParaRPr lang="en-US" sz="105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421548">
              <a:off x="5006156" y="3852088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</a:t>
              </a:r>
              <a:endParaRPr lang="en-US" sz="105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47342" y="2954923"/>
              <a:ext cx="77617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Baseline </a:t>
              </a:r>
            </a:p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Finish </a:t>
              </a:r>
            </a:p>
            <a:p>
              <a:r>
                <a:rPr lang="en-US" sz="105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Date</a:t>
              </a:r>
              <a:endParaRPr lang="en-US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639953" y="3536165"/>
              <a:ext cx="566047" cy="33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05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Earned Value Analysis (Cont.)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Schedule Performance Index</a:t>
            </a:r>
          </a:p>
          <a:p>
            <a:pPr lvl="1"/>
            <a:r>
              <a:rPr lang="en-US" smtClean="0"/>
              <a:t>SPI = EV / PV</a:t>
            </a:r>
          </a:p>
          <a:p>
            <a:r>
              <a:rPr lang="en-US" smtClean="0"/>
              <a:t>Cost Performance Index</a:t>
            </a:r>
          </a:p>
          <a:p>
            <a:pPr lvl="1"/>
            <a:r>
              <a:rPr lang="en-US" smtClean="0"/>
              <a:t>CPI = EV / AC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FCFFF-2D6B-468C-A4A8-F6A5C6759D4A}" type="datetime1">
              <a:rPr lang="en-US" smtClean="0"/>
              <a:t>4/6/2016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A7864D89-61BE-46A3-846A-37F31C0D35B3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9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Deciding on the Report Level of</a:t>
            </a:r>
            <a:r>
              <a:rPr lang="en-US" b="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Detail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Activity Manager</a:t>
            </a:r>
          </a:p>
          <a:p>
            <a:pPr lvl="1"/>
            <a:r>
              <a:rPr lang="en-US" dirty="0" smtClean="0"/>
              <a:t>Most detailed and granular information</a:t>
            </a:r>
          </a:p>
          <a:p>
            <a:r>
              <a:rPr lang="en-US" dirty="0" smtClean="0"/>
              <a:t>Project Manager</a:t>
            </a:r>
          </a:p>
          <a:p>
            <a:pPr lvl="1"/>
            <a:r>
              <a:rPr lang="en-US" dirty="0" smtClean="0"/>
              <a:t>Most detailed and granular information</a:t>
            </a:r>
          </a:p>
          <a:p>
            <a:pPr lvl="1"/>
            <a:r>
              <a:rPr lang="en-US" dirty="0" smtClean="0"/>
              <a:t>Emphasis on schedule and budget</a:t>
            </a:r>
          </a:p>
          <a:p>
            <a:r>
              <a:rPr lang="en-US" dirty="0" smtClean="0"/>
              <a:t>Senior Management</a:t>
            </a:r>
          </a:p>
          <a:p>
            <a:pPr lvl="1"/>
            <a:r>
              <a:rPr lang="en-US" dirty="0" smtClean="0"/>
              <a:t>Graphical</a:t>
            </a:r>
          </a:p>
          <a:p>
            <a:pPr lvl="1"/>
            <a:r>
              <a:rPr lang="en-US" dirty="0" smtClean="0"/>
              <a:t>Milestone-level or summary-level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99F9-17B0-4A03-8B4C-BDD792A16DC8}" type="datetime1">
              <a:rPr lang="en-US" smtClean="0"/>
              <a:t>4/6/2016</a:t>
            </a:fld>
            <a:endParaRPr lang="en-US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68E46200-4B26-44A3-90CE-C1375C8908C0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Outline</a:t>
            </a:r>
          </a:p>
        </p:txBody>
      </p:sp>
      <p:sp>
        <p:nvSpPr>
          <p:cNvPr id="921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Control versus Risk</a:t>
            </a:r>
          </a:p>
          <a:p>
            <a:r>
              <a:rPr lang="en-US" sz="1800"/>
              <a:t>Control versus Quality</a:t>
            </a:r>
          </a:p>
          <a:p>
            <a:r>
              <a:rPr lang="en-US" sz="1800"/>
              <a:t>Progress Reporting System</a:t>
            </a:r>
          </a:p>
          <a:p>
            <a:r>
              <a:rPr lang="en-US" sz="1800"/>
              <a:t>Applying Graphical Reporting Tools</a:t>
            </a:r>
          </a:p>
          <a:p>
            <a:r>
              <a:rPr lang="en-US" sz="1800"/>
              <a:t>Deciding on Report Level of Detail</a:t>
            </a:r>
          </a:p>
          <a:p>
            <a:r>
              <a:rPr lang="en-US" sz="1800"/>
              <a:t>Managing Project Status Meetings</a:t>
            </a:r>
          </a:p>
          <a:p>
            <a:r>
              <a:rPr lang="en-US" sz="1800"/>
              <a:t>Managing Change</a:t>
            </a:r>
          </a:p>
          <a:p>
            <a:r>
              <a:rPr lang="en-US" sz="1800"/>
              <a:t>Change Control and the Project Life Cycles</a:t>
            </a:r>
          </a:p>
          <a:p>
            <a:r>
              <a:rPr lang="en-US" sz="1800"/>
              <a:t>Managing Problem Escalation</a:t>
            </a:r>
          </a:p>
          <a:p>
            <a:pPr>
              <a:buFont typeface="Arial" charset="0"/>
              <a:buNone/>
            </a:pPr>
            <a:endParaRPr lang="en-US" sz="21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A981-A520-40DA-82C4-D6531B8AFF55}" type="datetime1">
              <a:rPr lang="en-US" smtClean="0"/>
              <a:t>4/6/2016</a:t>
            </a:fld>
            <a:endParaRPr lang="en-US" dirty="0"/>
          </a:p>
        </p:txBody>
      </p:sp>
      <p:sp>
        <p:nvSpPr>
          <p:cNvPr id="9220" name="Footer Placeholder 2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Copyright © Carl M. Burnet</a:t>
            </a:r>
            <a:endParaRPr lang="en-US" dirty="0">
              <a:latin typeface="Arial" charset="0"/>
            </a:endParaRPr>
          </a:p>
        </p:txBody>
      </p:sp>
      <p:sp>
        <p:nvSpPr>
          <p:cNvPr id="922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1D104E9E-6FD3-4460-9C84-6FAD50E3AFE2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Managing Project Status Meetings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8610">
              <a:buFont typeface="Wingdings"/>
              <a:buChar char=""/>
              <a:defRPr/>
            </a:pPr>
            <a:r>
              <a:rPr lang="en-US" sz="1500"/>
              <a:t>Who should attend?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Determine if some attendees just need information and that the meeting minutes will suffice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If two or more members need to discuss a tangential issue, then consider using a sidebar meeting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/>
              <a:t>When are they held?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Weekly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On a regular basis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/>
              <a:t>What is their purpose?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To encourage the free flow of information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/>
              <a:t>Format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Top-down (project champion, customer, project manager, and so on)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/>
              <a:t>Record minutes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8E6A-E711-4247-A876-D04D27B7DEC6}" type="datetime1">
              <a:rPr lang="en-US" smtClean="0"/>
              <a:t>4/6/2016</a:t>
            </a:fld>
            <a:endParaRPr lang="en-US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73EC5AA6-D6F5-481C-A7EF-0282368353A1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Managing Change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/>
              <a:t>Two essential documents to the change management process</a:t>
            </a:r>
          </a:p>
          <a:p>
            <a:pPr lvl="1"/>
            <a:r>
              <a:rPr lang="en-US" sz="1200"/>
              <a:t>Project Change Request </a:t>
            </a:r>
          </a:p>
          <a:p>
            <a:pPr lvl="1"/>
            <a:r>
              <a:rPr lang="en-US" sz="1200"/>
              <a:t>Project Impact Statement</a:t>
            </a:r>
          </a:p>
          <a:p>
            <a:r>
              <a:rPr lang="en-US" sz="1200"/>
              <a:t>Six possible outcomes from a change request</a:t>
            </a:r>
          </a:p>
          <a:p>
            <a:pPr lvl="1"/>
            <a:r>
              <a:rPr lang="en-US" sz="1200"/>
              <a:t>It can be accommodated within the project resources and timelines</a:t>
            </a:r>
          </a:p>
          <a:p>
            <a:pPr lvl="1"/>
            <a:r>
              <a:rPr lang="en-US" sz="1200"/>
              <a:t>It can be accommodated but will require an extension of the deliverable schedule</a:t>
            </a:r>
          </a:p>
          <a:p>
            <a:pPr lvl="1"/>
            <a:r>
              <a:rPr lang="en-US" sz="1200"/>
              <a:t>It can be accommodated within the current deliverable schedule, but additional resources will be needed</a:t>
            </a:r>
          </a:p>
          <a:p>
            <a:pPr lvl="1"/>
            <a:r>
              <a:rPr lang="en-US" sz="1200"/>
              <a:t>It can be accommodated, but additional resources and an extension of the deliverable schedule will be required</a:t>
            </a:r>
          </a:p>
          <a:p>
            <a:pPr lvl="1"/>
            <a:r>
              <a:rPr lang="en-US" sz="1200"/>
              <a:t>It can be accommodated with a multiple release strategy and prioritizing of the deliverables across the release date</a:t>
            </a:r>
          </a:p>
          <a:p>
            <a:pPr lvl="1"/>
            <a:r>
              <a:rPr lang="en-US" sz="1200"/>
              <a:t>It cannot be accommodated without a significant change to the project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92FB-FE9E-4B40-B4BF-214FFC2A59C4}" type="datetime1">
              <a:rPr lang="en-US" smtClean="0"/>
              <a:t>4/6/2016</a:t>
            </a:fld>
            <a:endParaRPr lang="en-US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710ADF2E-C715-44C0-B168-0C35175C0000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A Typical Change Control Process</a:t>
            </a:r>
          </a:p>
        </p:txBody>
      </p:sp>
      <p:pic>
        <p:nvPicPr>
          <p:cNvPr id="34819" name="Content Placeholder 6" descr="042618 fg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41224" y="1450975"/>
            <a:ext cx="2261552" cy="3292475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1411D-453D-4361-9BED-B2C8A9DDB895}" type="datetime1">
              <a:rPr lang="en-US" smtClean="0"/>
              <a:t>4/6/2016</a:t>
            </a:fld>
            <a:endParaRPr lang="en-US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826F1616-7292-4D3A-9522-C2CF9A3C153A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Change Control Form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8A31E-C179-4653-9081-72DC3ADA6A32}" type="datetime1">
              <a:rPr lang="en-US" smtClean="0"/>
              <a:t>4/6/2016</a:t>
            </a:fld>
            <a:endParaRPr lang="en-US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CA20AAD7-91BB-4A2C-B41F-E25D33A6AC74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85315"/>
            <a:ext cx="2590800" cy="32271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470" y="1413945"/>
            <a:ext cx="2660508" cy="319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200" y="1413945"/>
            <a:ext cx="2643047" cy="244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Change Control and </a:t>
            </a:r>
            <a:br>
              <a:rPr lang="en-US" sz="4000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Project Management Approaches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08610">
              <a:buFont typeface="Wingdings"/>
              <a:buChar char=""/>
              <a:defRPr/>
            </a:pPr>
            <a:r>
              <a:rPr lang="en-US" sz="1500" dirty="0"/>
              <a:t>Linear Approaches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Most resistant to change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Too many change requests can severely impact the project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 dirty="0"/>
              <a:t>Incremental Approaches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Can handle some change between increments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 dirty="0"/>
              <a:t>Iterative Approaches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Better designed to handle change requests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Schedule and budget contingencies to handle change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 dirty="0"/>
              <a:t>Adaptive Approaches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Change is required in this approach as the way to refine customer expectations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500" dirty="0"/>
              <a:t>Extreme Approaches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500" dirty="0"/>
              <a:t>Built on constant change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27E-FA46-40DF-8BBA-81438301FE7A}" type="datetime1">
              <a:rPr lang="en-US" smtClean="0"/>
              <a:t>4/6/2016</a:t>
            </a:fld>
            <a:endParaRPr lang="en-US"/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560763C4-70D0-4909-AFC5-C94C474609BE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Managing Problem Escalation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 dirty="0"/>
              <a:t>Project manager-based strategies</a:t>
            </a:r>
          </a:p>
          <a:p>
            <a:pPr lvl="1"/>
            <a:r>
              <a:rPr lang="en-US" sz="1500" dirty="0"/>
              <a:t>Non-critical path: use free float</a:t>
            </a:r>
          </a:p>
          <a:p>
            <a:pPr lvl="1"/>
            <a:r>
              <a:rPr lang="en-US" sz="1500" dirty="0"/>
              <a:t>Schedule compression</a:t>
            </a:r>
          </a:p>
          <a:p>
            <a:pPr lvl="1"/>
            <a:r>
              <a:rPr lang="en-US" sz="1500" dirty="0"/>
              <a:t>Reassign resources</a:t>
            </a:r>
          </a:p>
          <a:p>
            <a:r>
              <a:rPr lang="en-US" sz="1500" dirty="0"/>
              <a:t>Resource manager-based strategies</a:t>
            </a:r>
          </a:p>
          <a:p>
            <a:pPr lvl="1"/>
            <a:r>
              <a:rPr lang="en-US" sz="1500" dirty="0"/>
              <a:t>Ask for additional resources</a:t>
            </a:r>
          </a:p>
          <a:p>
            <a:pPr lvl="1"/>
            <a:r>
              <a:rPr lang="en-US" sz="1500" dirty="0"/>
              <a:t>Shift resources from later in the project to current needs</a:t>
            </a:r>
          </a:p>
          <a:p>
            <a:r>
              <a:rPr lang="en-US" sz="1500" dirty="0"/>
              <a:t>Customer-based strategies</a:t>
            </a:r>
          </a:p>
          <a:p>
            <a:pPr lvl="1"/>
            <a:r>
              <a:rPr lang="en-US" sz="1500" dirty="0"/>
              <a:t>Consider multiple-release strategies</a:t>
            </a:r>
          </a:p>
          <a:p>
            <a:pPr lvl="1"/>
            <a:r>
              <a:rPr lang="en-US" sz="1500" dirty="0"/>
              <a:t>Ask for a time extension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CF3DB-AD77-491B-9FD6-E961A6A802AF}" type="datetime1">
              <a:rPr lang="en-US" smtClean="0"/>
              <a:t>4/6/2016</a:t>
            </a:fld>
            <a:endParaRPr lang="en-US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3711A9AA-611D-4421-8F67-86B996761EAE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Problem Management Meetings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08610">
              <a:buFont typeface="Wingdings"/>
              <a:buChar char=""/>
              <a:defRPr/>
            </a:pPr>
            <a:r>
              <a:rPr lang="en-US" dirty="0" smtClean="0"/>
              <a:t>Provide an oversight function to identify, monitor, and resolve problems</a:t>
            </a:r>
          </a:p>
          <a:p>
            <a:pPr marL="308610">
              <a:buFont typeface="Wingdings"/>
              <a:buChar char=""/>
              <a:defRPr/>
            </a:pPr>
            <a:r>
              <a:rPr lang="en-US" dirty="0" smtClean="0"/>
              <a:t>Problem is identified in status meeting</a:t>
            </a:r>
          </a:p>
          <a:p>
            <a:pPr marL="308610">
              <a:buFont typeface="Wingdings"/>
              <a:buChar char=""/>
              <a:defRPr/>
            </a:pPr>
            <a:r>
              <a:rPr lang="en-US" dirty="0" smtClean="0"/>
              <a:t>Ad-hoc group is formed to handle problem</a:t>
            </a:r>
          </a:p>
          <a:p>
            <a:pPr marL="308610">
              <a:buFont typeface="Wingdings"/>
              <a:buChar char=""/>
              <a:defRPr/>
            </a:pPr>
            <a:r>
              <a:rPr lang="en-US" dirty="0" smtClean="0"/>
              <a:t>Progress reports are presented at problem status meetings</a:t>
            </a:r>
          </a:p>
          <a:p>
            <a:pPr marL="308610">
              <a:buFont typeface="Wingdings"/>
              <a:buChar char=""/>
              <a:defRPr/>
            </a:pPr>
            <a:r>
              <a:rPr lang="en-US" dirty="0" smtClean="0"/>
              <a:t>Group is disbanded once problem is resolved</a:t>
            </a:r>
          </a:p>
          <a:p>
            <a:pPr marL="308610">
              <a:buFont typeface="Wingdings"/>
              <a:buChar char=""/>
              <a:defRPr/>
            </a:pPr>
            <a:r>
              <a:rPr lang="en-US" dirty="0" smtClean="0"/>
              <a:t>Solution is documented</a:t>
            </a:r>
          </a:p>
          <a:p>
            <a:pPr marL="308610">
              <a:buFont typeface="Wingdings"/>
              <a:buChar char=""/>
              <a:defRPr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2DBB-512F-4897-AA7B-18C1E2925798}" type="datetime1">
              <a:rPr lang="en-US" smtClean="0"/>
              <a:t>4/6/2016</a:t>
            </a:fld>
            <a:endParaRPr lang="en-US"/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36305ACC-155C-4593-807D-C47E1514BB6A}" type="slidenum">
              <a:rPr lang="en-US">
                <a:latin typeface="Arial" charset="0"/>
              </a:rPr>
              <a:pPr/>
              <a:t>26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Review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99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Control versus Risk</a:t>
            </a:r>
          </a:p>
          <a:p>
            <a:r>
              <a:rPr lang="en-US" sz="1800"/>
              <a:t>Control versus Quality</a:t>
            </a:r>
          </a:p>
          <a:p>
            <a:r>
              <a:rPr lang="en-US" sz="1800"/>
              <a:t>Progress Reporting System</a:t>
            </a:r>
          </a:p>
          <a:p>
            <a:r>
              <a:rPr lang="en-US" sz="1800"/>
              <a:t>Applying Graphical Reporting Tools</a:t>
            </a:r>
          </a:p>
          <a:p>
            <a:r>
              <a:rPr lang="en-US" sz="1800"/>
              <a:t>Deciding on Report Level of Detail</a:t>
            </a:r>
          </a:p>
          <a:p>
            <a:r>
              <a:rPr lang="en-US" sz="1800"/>
              <a:t>Managing Project Status Meetings</a:t>
            </a:r>
          </a:p>
          <a:p>
            <a:r>
              <a:rPr lang="en-US" sz="1800"/>
              <a:t>Managing Change</a:t>
            </a:r>
          </a:p>
          <a:p>
            <a:r>
              <a:rPr lang="en-US" sz="1800"/>
              <a:t>Change Control and the Project Life Cycles</a:t>
            </a:r>
          </a:p>
          <a:p>
            <a:r>
              <a:rPr lang="en-US" sz="1800"/>
              <a:t>Managing Problem Escalation</a:t>
            </a:r>
          </a:p>
          <a:p>
            <a:pPr>
              <a:buFont typeface="Arial" charset="0"/>
              <a:buNone/>
            </a:pPr>
            <a:endParaRPr lang="en-US" sz="21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E7E5-FF4C-4E46-B9C0-4F28ACBE0F24}" type="datetime1">
              <a:rPr lang="en-US" smtClean="0"/>
              <a:t>4/6/2016</a:t>
            </a:fld>
            <a:endParaRPr lang="en-US"/>
          </a:p>
        </p:txBody>
      </p:sp>
      <p:sp>
        <p:nvSpPr>
          <p:cNvPr id="39940" name="Footer Placeholder 2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3994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CB1A0D72-A4EB-4E17-9128-82756CC7A008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Control versus Risk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Controls: “Actions taken as a result of reports.”</a:t>
            </a:r>
          </a:p>
          <a:p>
            <a:r>
              <a:rPr lang="en-US" smtClean="0"/>
              <a:t>Purpose of Controls</a:t>
            </a:r>
          </a:p>
          <a:p>
            <a:pPr lvl="1"/>
            <a:r>
              <a:rPr lang="en-US" smtClean="0"/>
              <a:t>To track progress</a:t>
            </a:r>
          </a:p>
          <a:p>
            <a:pPr lvl="1"/>
            <a:r>
              <a:rPr lang="en-US" smtClean="0"/>
              <a:t>To detect variance from plan</a:t>
            </a:r>
          </a:p>
          <a:p>
            <a:pPr lvl="1"/>
            <a:r>
              <a:rPr lang="en-US" smtClean="0"/>
              <a:t>To take corrective action</a:t>
            </a:r>
          </a:p>
          <a:p>
            <a:r>
              <a:rPr lang="en-US" smtClean="0"/>
              <a:t>High Control – Low Risk</a:t>
            </a:r>
          </a:p>
          <a:p>
            <a:r>
              <a:rPr lang="en-US" smtClean="0"/>
              <a:t>Low Control – High Risk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1EBD-8569-420E-B13D-BB3102AD3395}" type="datetime1">
              <a:rPr lang="en-US" smtClean="0"/>
              <a:t>4/6/2016</a:t>
            </a:fld>
            <a:endParaRPr lang="en-US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6A102692-90E7-4A13-9645-6BD12F613AFC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Balancing the Control System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A0B2-3DC1-4FAD-B57C-F1955CB2D405}" type="datetime1">
              <a:rPr lang="en-US" smtClean="0"/>
              <a:t>4/6/2016</a:t>
            </a:fld>
            <a:endParaRPr lang="en-US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660AC64C-05AC-470B-8FD6-2A56C40E539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09025" y="1504168"/>
            <a:ext cx="62650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</a:rPr>
              <a:t> Point of Diminishing Returns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</a:rPr>
              <a:t> Excessive Control Can Limit Creativity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>
                <a:latin typeface="+mj-lt"/>
              </a:rPr>
              <a:t> Excessive Control Can Increase Reporting Overhead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147141" y="769101"/>
            <a:ext cx="4006259" cy="3860049"/>
            <a:chOff x="4147141" y="769101"/>
            <a:chExt cx="3560853" cy="3643173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72000" y="2571750"/>
              <a:ext cx="0" cy="18405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554416" y="4400550"/>
              <a:ext cx="2760784" cy="117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34808" y="3028950"/>
              <a:ext cx="14654" cy="13759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 rot="8077545">
              <a:off x="4906107" y="960248"/>
              <a:ext cx="2057400" cy="2016319"/>
            </a:xfrm>
            <a:prstGeom prst="arc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5957203">
              <a:off x="3674872" y="1274053"/>
              <a:ext cx="3436348" cy="2491810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5581493" flipH="1">
              <a:off x="4713696" y="1274111"/>
              <a:ext cx="3499308" cy="2489288"/>
            </a:xfrm>
            <a:prstGeom prst="arc">
              <a:avLst>
                <a:gd name="adj1" fmla="val 16200000"/>
                <a:gd name="adj2" fmla="val 21582292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71237" y="24652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6966" y="3879005"/>
              <a:ext cx="732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98543" y="391145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Risk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47430" y="2455615"/>
              <a:ext cx="926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Total Cost</a:t>
              </a:r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0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Control versus Quality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Positive Correlation between Control and Quality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FA66B-43D0-433A-8182-8D7EC4C98A43}" type="datetime1">
              <a:rPr lang="en-US" smtClean="0"/>
              <a:t>4/6/2016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02142F75-8815-49CA-8B6B-9BA40CAA9051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Progress Reporting System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500"/>
              <a:t>Characteristics of a good reporting system</a:t>
            </a:r>
          </a:p>
          <a:p>
            <a:pPr lvl="1"/>
            <a:r>
              <a:rPr lang="en-US" sz="1500"/>
              <a:t>Timely, complete, and accurate status information</a:t>
            </a:r>
          </a:p>
          <a:p>
            <a:pPr lvl="1"/>
            <a:r>
              <a:rPr lang="en-US" sz="1500"/>
              <a:t>Minimizes overhead needed for reporting</a:t>
            </a:r>
          </a:p>
          <a:p>
            <a:pPr lvl="1"/>
            <a:r>
              <a:rPr lang="en-US" sz="1500"/>
              <a:t>Readily acceptable to project team and senior management</a:t>
            </a:r>
          </a:p>
          <a:p>
            <a:pPr lvl="1"/>
            <a:r>
              <a:rPr lang="en-US" sz="1500"/>
              <a:t>Early warning of pending problems</a:t>
            </a:r>
          </a:p>
          <a:p>
            <a:pPr lvl="1"/>
            <a:r>
              <a:rPr lang="en-US" sz="1500"/>
              <a:t>Easily understood</a:t>
            </a:r>
          </a:p>
          <a:p>
            <a:r>
              <a:rPr lang="en-US" sz="1500"/>
              <a:t>Types of Project Status Reports</a:t>
            </a:r>
          </a:p>
          <a:p>
            <a:pPr lvl="1"/>
            <a:r>
              <a:rPr lang="en-US" sz="1500"/>
              <a:t>Current Period Reports</a:t>
            </a:r>
          </a:p>
          <a:p>
            <a:pPr lvl="1"/>
            <a:r>
              <a:rPr lang="en-US" sz="1500"/>
              <a:t>Cumulative Reports</a:t>
            </a:r>
          </a:p>
          <a:p>
            <a:pPr lvl="1"/>
            <a:r>
              <a:rPr lang="en-US" sz="1500"/>
              <a:t>Exception Reports</a:t>
            </a:r>
          </a:p>
          <a:p>
            <a:pPr lvl="1"/>
            <a:r>
              <a:rPr lang="en-US" sz="1500"/>
              <a:t>Stoplight Reports</a:t>
            </a:r>
          </a:p>
          <a:p>
            <a:pPr lvl="1"/>
            <a:r>
              <a:rPr lang="en-US" sz="1500"/>
              <a:t>Variance Reports</a:t>
            </a:r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7934-672C-412B-B2CD-057C22066A86}" type="datetime1">
              <a:rPr lang="en-US" smtClean="0"/>
              <a:t>4/6/2016</a:t>
            </a:fld>
            <a:endParaRPr lang="en-US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918C80F7-3894-4B1D-9C9E-29C52B046016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Variance Reports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08610">
              <a:buFont typeface="Wingdings"/>
              <a:buChar char=""/>
              <a:defRPr/>
            </a:pPr>
            <a:r>
              <a:rPr lang="en-US" sz="1800"/>
              <a:t>Report has three columns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The planned number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The actual number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The difference between the two numbers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800"/>
              <a:t>Report can be numeric or graphical</a:t>
            </a:r>
          </a:p>
          <a:p>
            <a:pPr marL="308610">
              <a:buFont typeface="Wingdings"/>
              <a:buChar char=""/>
              <a:defRPr/>
            </a:pPr>
            <a:r>
              <a:rPr lang="en-US" sz="1800"/>
              <a:t>Five Reasons to report on duration and cost variances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Catch deviations from the curve early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Dampen oscillation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Allow early corrective action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Determine weekly schedule variance</a:t>
            </a:r>
          </a:p>
          <a:p>
            <a:pPr marL="555498" lvl="1">
              <a:buFont typeface="Wingdings"/>
              <a:buChar char=""/>
              <a:defRPr/>
            </a:pPr>
            <a:r>
              <a:rPr lang="en-US" sz="1800"/>
              <a:t>Determine weekly effort (person hours/days) variance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0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/>
          <a:p>
            <a:fld id="{F5CC4403-8E1B-4A6F-9E93-8EB962DDFEF9}" type="datetime1">
              <a:rPr lang="en-US" smtClean="0">
                <a:latin typeface="Arial" charset="0"/>
              </a:rPr>
              <a:t>4/6/2016</a:t>
            </a:fld>
            <a:endParaRPr lang="en-US">
              <a:latin typeface="Arial" charset="0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8F1D05B5-6AEB-4577-9968-4461C9F8F57A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1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tx2">
                    <a:satMod val="200000"/>
                  </a:schemeClr>
                </a:solidFill>
              </a:rPr>
              <a:t>How and What Information to Update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500"/>
              <a:t>Determine a set period of time and day of week</a:t>
            </a:r>
          </a:p>
          <a:p>
            <a:r>
              <a:rPr lang="en-US" sz="1500"/>
              <a:t>Report actual work accomplished during this period</a:t>
            </a:r>
          </a:p>
          <a:p>
            <a:r>
              <a:rPr lang="en-US" sz="1500"/>
              <a:t>Report start and finish dates</a:t>
            </a:r>
          </a:p>
          <a:p>
            <a:r>
              <a:rPr lang="en-US" sz="1500"/>
              <a:t>Record days of duration accomplished and remaining</a:t>
            </a:r>
          </a:p>
          <a:p>
            <a:r>
              <a:rPr lang="en-US" sz="1500"/>
              <a:t>Report resource effort (hours/day) spent and remaining (in-progress work only)</a:t>
            </a:r>
          </a:p>
          <a:p>
            <a:r>
              <a:rPr lang="en-US" sz="1500"/>
              <a:t>Report percent complete</a:t>
            </a:r>
          </a:p>
          <a:p>
            <a:r>
              <a:rPr lang="en-US" sz="1500"/>
              <a:t>Frequency of gathering and reporting project progress</a:t>
            </a:r>
          </a:p>
          <a:p>
            <a:pPr lvl="1"/>
            <a:r>
              <a:rPr lang="en-US" sz="1500"/>
              <a:t>Typically weekly but can be more or less frequent depending on the project</a:t>
            </a:r>
          </a:p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E79E-46A9-4266-A3A0-79305D334ED9}" type="datetime1">
              <a:rPr lang="en-US" smtClean="0"/>
              <a:t>4/6/2016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9D4C8DA0-40F8-45E0-BC69-7FDE34EA614A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Variances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/>
              <a:t>Positive</a:t>
            </a:r>
          </a:p>
          <a:p>
            <a:pPr lvl="1"/>
            <a:r>
              <a:rPr lang="en-US" sz="1800"/>
              <a:t>Indicates ahead of schedule or less cost than planned</a:t>
            </a:r>
          </a:p>
          <a:p>
            <a:pPr lvl="1"/>
            <a:r>
              <a:rPr lang="en-US" sz="1800"/>
              <a:t>May not always be good</a:t>
            </a:r>
            <a:br>
              <a:rPr lang="en-US" sz="1800"/>
            </a:br>
            <a:endParaRPr lang="en-US" sz="1800"/>
          </a:p>
          <a:p>
            <a:r>
              <a:rPr lang="en-US" sz="2100"/>
              <a:t>Negative</a:t>
            </a:r>
          </a:p>
          <a:p>
            <a:pPr lvl="1"/>
            <a:r>
              <a:rPr lang="en-US" sz="1800"/>
              <a:t>Indicates behind schedule or more cost than planned</a:t>
            </a:r>
          </a:p>
          <a:p>
            <a:pPr lvl="1"/>
            <a:r>
              <a:rPr lang="en-US" sz="1800"/>
              <a:t>May not always be bad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5B640-253D-4CE5-919E-35970941740D}" type="datetime1">
              <a:rPr lang="en-US" smtClean="0"/>
              <a:t>4/6/2016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charset="0"/>
              </a:rPr>
              <a:t>Copyright © Carl M. Burnett</a:t>
            </a:r>
            <a:endParaRPr lang="en-US">
              <a:latin typeface="Arial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68580" tIns="34290" rIns="68580" bIns="34290" numCol="1" anchorCtr="0" compatLnSpc="1">
            <a:prstTxWarp prst="textNoShape">
              <a:avLst/>
            </a:prstTxWarp>
          </a:bodyPr>
          <a:lstStyle/>
          <a:p>
            <a:fld id="{206C015E-61ED-4F28-8B6D-AE6FE8CC48A2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191</TotalTime>
  <Words>1113</Words>
  <Application>Microsoft Office PowerPoint</Application>
  <PresentationFormat>On-screen Show (16:9)</PresentationFormat>
  <Paragraphs>340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Constantia</vt:lpstr>
      <vt:lpstr>Verdana</vt:lpstr>
      <vt:lpstr>Wingdings</vt:lpstr>
      <vt:lpstr>Wingdings 2</vt:lpstr>
      <vt:lpstr>ProfBurnett</vt:lpstr>
      <vt:lpstr>Monitoring and Reporting  Project Progress</vt:lpstr>
      <vt:lpstr>Outline</vt:lpstr>
      <vt:lpstr>Control versus Risk</vt:lpstr>
      <vt:lpstr>Balancing the Control System</vt:lpstr>
      <vt:lpstr>Control versus Quality</vt:lpstr>
      <vt:lpstr>Progress Reporting System</vt:lpstr>
      <vt:lpstr>Variance Reports</vt:lpstr>
      <vt:lpstr>How and What Information to Update</vt:lpstr>
      <vt:lpstr>Variances</vt:lpstr>
      <vt:lpstr>Gantt Charts</vt:lpstr>
      <vt:lpstr>Milestone Trend Charts</vt:lpstr>
      <vt:lpstr>Milestone Trend Charts</vt:lpstr>
      <vt:lpstr>Milestone Trend Charts</vt:lpstr>
      <vt:lpstr>Milestone Trend Charts</vt:lpstr>
      <vt:lpstr>Earned Value Analysis</vt:lpstr>
      <vt:lpstr>Earned Value Analysis (Cont.)</vt:lpstr>
      <vt:lpstr>Earned Value Analysis (Cont.)</vt:lpstr>
      <vt:lpstr>Earned Value Analysis (Cont.)</vt:lpstr>
      <vt:lpstr>Deciding on the Report Level of Detail</vt:lpstr>
      <vt:lpstr>Managing Project Status Meetings</vt:lpstr>
      <vt:lpstr>Managing Change</vt:lpstr>
      <vt:lpstr>A Typical Change Control Process</vt:lpstr>
      <vt:lpstr>Change Control Form</vt:lpstr>
      <vt:lpstr>Change Control and  Project Management Approaches</vt:lpstr>
      <vt:lpstr>Managing Problem Escalation</vt:lpstr>
      <vt:lpstr>Problem Management Meetings</vt:lpstr>
      <vt:lpstr>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Carl M. Burnett</cp:lastModifiedBy>
  <cp:revision>19</cp:revision>
  <dcterms:created xsi:type="dcterms:W3CDTF">2015-01-17T12:40:41Z</dcterms:created>
  <dcterms:modified xsi:type="dcterms:W3CDTF">2016-04-06T16:17:12Z</dcterms:modified>
</cp:coreProperties>
</file>