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4"/>
  </p:notesMasterIdLst>
  <p:sldIdLst>
    <p:sldId id="256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5" r:id="rId18"/>
    <p:sldId id="296" r:id="rId19"/>
    <p:sldId id="297" r:id="rId20"/>
    <p:sldId id="298" r:id="rId21"/>
    <p:sldId id="299" r:id="rId22"/>
    <p:sldId id="300" r:id="rId23"/>
    <p:sldId id="301" r:id="rId24"/>
    <p:sldId id="302" r:id="rId25"/>
    <p:sldId id="303" r:id="rId26"/>
    <p:sldId id="304" r:id="rId27"/>
    <p:sldId id="305" r:id="rId28"/>
    <p:sldId id="306" r:id="rId29"/>
    <p:sldId id="307" r:id="rId30"/>
    <p:sldId id="308" r:id="rId31"/>
    <p:sldId id="309" r:id="rId32"/>
    <p:sldId id="310" r:id="rId33"/>
    <p:sldId id="312" r:id="rId34"/>
    <p:sldId id="320" r:id="rId35"/>
    <p:sldId id="321" r:id="rId36"/>
    <p:sldId id="314" r:id="rId37"/>
    <p:sldId id="315" r:id="rId38"/>
    <p:sldId id="316" r:id="rId39"/>
    <p:sldId id="317" r:id="rId40"/>
    <p:sldId id="318" r:id="rId41"/>
    <p:sldId id="322" r:id="rId42"/>
    <p:sldId id="271" r:id="rId4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17" d="100"/>
          <a:sy n="117" d="100"/>
        </p:scale>
        <p:origin x="546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B22155-F6E3-406E-B04F-D5269B29CDF0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977555-22F0-4940-AEB2-481FD6E5A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55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977555-22F0-4940-AEB2-481FD6E5A47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074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4AF086-1A73-491C-8B40-2FA6598343E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16717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553DA4-8E42-4430-9B75-C0CB2FF86DC0}" type="slidenum">
              <a:rPr lang="en-US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942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8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E47F8-1A49-4632-9157-EA3540245A8E}" type="datetime1">
              <a:rPr lang="en-US" smtClean="0"/>
              <a:t>3/10/2016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5129A-4095-4620-977A-63E06445B94F}" type="datetime1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5B400-3ADD-46B1-92B7-7F7F1A49C02A}" type="datetime1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EEADC-C612-459A-9E44-6DA295368E67}" type="datetime1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8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4EF9B-817F-459F-96E8-AFCCFB2AF7DF}" type="datetime1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07375-2646-4F6B-823F-F13A58B8914F}" type="datetime1">
              <a:rPr lang="en-US" smtClean="0"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FA3BE-F493-434E-99A3-564B49B76B29}" type="datetime1">
              <a:rPr lang="en-US" smtClean="0"/>
              <a:t>3/10/2016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E5226-9804-477D-8F68-4D15F8FB31CF}" type="datetime1">
              <a:rPr lang="en-US" smtClean="0"/>
              <a:t>3/10/2016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565B5-AAA5-476E-9BD0-40A773EE7A12}" type="datetime1">
              <a:rPr lang="en-US" smtClean="0"/>
              <a:t>3/10/2016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F6399-D0AC-498D-B7F8-E23E86DC757D}" type="datetime1">
              <a:rPr lang="en-US" smtClean="0"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AEB97-D4C0-442D-B119-9E9433CA57C3}" type="datetime1">
              <a:rPr lang="en-US" smtClean="0"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5C094BF-23D6-49C9-8239-24B3AEFA6E45}" type="datetime1">
              <a:rPr lang="en-US" smtClean="0"/>
              <a:t>3/10/2016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1" kern="1200">
          <a:ln>
            <a:noFill/>
          </a:ln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carl.burnett@montgomerycollege.edu" TargetMode="External"/><Relationship Id="rId2" Type="http://schemas.openxmlformats.org/officeDocument/2006/relationships/hyperlink" Target="mailto:profburnett@live.com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webdb.montgomerycollege.edu/internet/wdceevals/wdceevals.cf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38150"/>
            <a:ext cx="7851648" cy="3429000"/>
          </a:xfrm>
        </p:spPr>
        <p:txBody>
          <a:bodyPr anchor="t"/>
          <a:lstStyle/>
          <a:p>
            <a:r>
              <a:rPr lang="en-US" dirty="0" smtClean="0"/>
              <a:t>MS Project 2013 Level I </a:t>
            </a:r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638550"/>
            <a:ext cx="7854696" cy="706902"/>
          </a:xfrm>
        </p:spPr>
        <p:txBody>
          <a:bodyPr>
            <a:noAutofit/>
          </a:bodyPr>
          <a:lstStyle/>
          <a:p>
            <a:endParaRPr lang="en-US" sz="1800" dirty="0" smtClean="0"/>
          </a:p>
          <a:p>
            <a:r>
              <a:rPr lang="en-US" sz="1800" dirty="0" smtClean="0"/>
              <a:t>http</a:t>
            </a:r>
            <a:r>
              <a:rPr lang="en-US" sz="1800" dirty="0" smtClean="0"/>
              <a:t>://www.profburnett.com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70518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Activities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smtClean="0"/>
              <a:t>An activity is a chunk of work</a:t>
            </a:r>
          </a:p>
          <a:p>
            <a:pPr eaLnBrk="1" hangingPunct="1"/>
            <a:r>
              <a:rPr lang="en-US" smtClean="0"/>
              <a:t>Activities are completed in sequence</a:t>
            </a:r>
          </a:p>
          <a:p>
            <a:pPr lvl="1" eaLnBrk="1" hangingPunct="1"/>
            <a:r>
              <a:rPr lang="en-US" smtClean="0"/>
              <a:t>Sequence determined by technical requirements</a:t>
            </a:r>
          </a:p>
          <a:p>
            <a:pPr lvl="1" eaLnBrk="1" hangingPunct="1"/>
            <a:r>
              <a:rPr lang="en-US" smtClean="0"/>
              <a:t>Think in terms of inputs and outputs</a:t>
            </a:r>
          </a:p>
          <a:p>
            <a:pPr eaLnBrk="1" hangingPunct="1"/>
            <a:r>
              <a:rPr lang="en-US" smtClean="0"/>
              <a:t>Characteristics of project activities</a:t>
            </a:r>
          </a:p>
          <a:p>
            <a:pPr lvl="1" eaLnBrk="1" hangingPunct="1"/>
            <a:r>
              <a:rPr lang="en-US" smtClean="0"/>
              <a:t>Unique</a:t>
            </a:r>
          </a:p>
          <a:p>
            <a:pPr lvl="1" eaLnBrk="1" hangingPunct="1"/>
            <a:r>
              <a:rPr lang="en-US" smtClean="0"/>
              <a:t>Complex</a:t>
            </a:r>
          </a:p>
          <a:p>
            <a:pPr lvl="1" eaLnBrk="1" hangingPunct="1"/>
            <a:r>
              <a:rPr lang="en-US" smtClean="0"/>
              <a:t>Connected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54AE-5013-4437-981E-ECCC83266696}" type="datetime1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18008881-9F51-4AB4-A743-92BE5511B40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26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Characteristics of Projects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One goal</a:t>
            </a:r>
          </a:p>
          <a:p>
            <a:pPr eaLnBrk="1" hangingPunct="1"/>
            <a:r>
              <a:rPr lang="en-US" dirty="0" smtClean="0"/>
              <a:t>Specified Time</a:t>
            </a:r>
          </a:p>
          <a:p>
            <a:pPr eaLnBrk="1" hangingPunct="1"/>
            <a:r>
              <a:rPr lang="en-US" dirty="0" smtClean="0"/>
              <a:t>Within Budget</a:t>
            </a:r>
          </a:p>
          <a:p>
            <a:pPr eaLnBrk="1" hangingPunct="1"/>
            <a:r>
              <a:rPr lang="en-US" dirty="0" smtClean="0"/>
              <a:t>According to specification – Customer’s requirements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2887B-C248-4A12-A7B7-C03DD75D6FEC}" type="datetime1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6EE34836-8A11-46FB-9FFA-9E3F633F148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06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Project Parameters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/>
              <a:t>Scope: </a:t>
            </a:r>
          </a:p>
          <a:p>
            <a:pPr lvl="1"/>
            <a:r>
              <a:rPr lang="en-US" dirty="0" smtClean="0"/>
              <a:t>Defines the boundaries of the project</a:t>
            </a:r>
          </a:p>
          <a:p>
            <a:pPr lvl="1"/>
            <a:r>
              <a:rPr lang="en-US" dirty="0" smtClean="0"/>
              <a:t>What will be done in the project</a:t>
            </a:r>
          </a:p>
          <a:p>
            <a:pPr lvl="1"/>
            <a:r>
              <a:rPr lang="en-US" dirty="0" smtClean="0"/>
              <a:t>What will NOT be done</a:t>
            </a:r>
          </a:p>
          <a:p>
            <a:pPr lvl="1" eaLnBrk="1" hangingPunct="1"/>
            <a:r>
              <a:rPr lang="en-US" dirty="0" smtClean="0"/>
              <a:t>Functional Specification</a:t>
            </a:r>
          </a:p>
          <a:p>
            <a:pPr lvl="1" eaLnBrk="1" hangingPunct="1"/>
            <a:r>
              <a:rPr lang="en-US" dirty="0" smtClean="0"/>
              <a:t>Statement of Work</a:t>
            </a:r>
          </a:p>
          <a:p>
            <a:pPr eaLnBrk="1" hangingPunct="1"/>
            <a:r>
              <a:rPr lang="en-US" dirty="0" smtClean="0"/>
              <a:t>Quality</a:t>
            </a:r>
          </a:p>
          <a:p>
            <a:pPr lvl="1" eaLnBrk="1" hangingPunct="1"/>
            <a:r>
              <a:rPr lang="en-US" dirty="0" smtClean="0"/>
              <a:t>Product quality - quality of project product </a:t>
            </a:r>
          </a:p>
          <a:p>
            <a:pPr lvl="1" eaLnBrk="1" hangingPunct="1"/>
            <a:r>
              <a:rPr lang="en-US" dirty="0" smtClean="0"/>
              <a:t>Process quality - how well project managed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9841-EDA7-41B5-A564-40E33A89EC0C}" type="datetime1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0BCEE71D-77D6-497D-955F-264995EEC0A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16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Project Parameters (cont.)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eaLnBrk="1" hangingPunct="1"/>
            <a:r>
              <a:rPr lang="en-US" dirty="0" smtClean="0"/>
              <a:t>Cost: </a:t>
            </a:r>
          </a:p>
          <a:p>
            <a:pPr lvl="1"/>
            <a:r>
              <a:rPr lang="en-US" dirty="0" smtClean="0"/>
              <a:t>Estimate at first</a:t>
            </a:r>
          </a:p>
          <a:p>
            <a:pPr lvl="1"/>
            <a:r>
              <a:rPr lang="en-US" dirty="0" smtClean="0"/>
              <a:t>Refined throughout</a:t>
            </a:r>
          </a:p>
          <a:p>
            <a:pPr eaLnBrk="1" hangingPunct="1"/>
            <a:r>
              <a:rPr lang="en-US" dirty="0" smtClean="0"/>
              <a:t>Time</a:t>
            </a:r>
          </a:p>
          <a:p>
            <a:pPr lvl="1"/>
            <a:r>
              <a:rPr lang="en-US" dirty="0" smtClean="0"/>
              <a:t>Inverse relationship to cost</a:t>
            </a:r>
          </a:p>
          <a:p>
            <a:pPr lvl="1" eaLnBrk="1" hangingPunct="1"/>
            <a:r>
              <a:rPr lang="en-US" dirty="0" smtClean="0"/>
              <a:t>Future Time:</a:t>
            </a:r>
          </a:p>
          <a:p>
            <a:pPr eaLnBrk="1" hangingPunct="1"/>
            <a:r>
              <a:rPr lang="en-US" dirty="0" smtClean="0"/>
              <a:t>Resources</a:t>
            </a:r>
          </a:p>
          <a:p>
            <a:pPr lvl="1"/>
            <a:r>
              <a:rPr lang="en-US" dirty="0" smtClean="0"/>
              <a:t>People</a:t>
            </a:r>
          </a:p>
          <a:p>
            <a:pPr lvl="1"/>
            <a:r>
              <a:rPr lang="en-US" dirty="0" smtClean="0"/>
              <a:t>Equipment</a:t>
            </a:r>
          </a:p>
          <a:p>
            <a:pPr lvl="1"/>
            <a:r>
              <a:rPr lang="en-US" dirty="0" smtClean="0"/>
              <a:t>Physical facilities</a:t>
            </a:r>
          </a:p>
          <a:p>
            <a:pPr lvl="1"/>
            <a:r>
              <a:rPr lang="en-US" dirty="0" smtClean="0"/>
              <a:t>Supplies</a:t>
            </a:r>
          </a:p>
          <a:p>
            <a:pPr lvl="1" eaLnBrk="1" hangingPunct="1"/>
            <a:r>
              <a:rPr lang="en-US" dirty="0" smtClean="0"/>
              <a:t>Fixed or variable</a:t>
            </a:r>
          </a:p>
          <a:p>
            <a:pPr lvl="1" eaLnBrk="1" hangingPunct="1"/>
            <a:r>
              <a:rPr lang="en-US" dirty="0" smtClean="0"/>
              <a:t>Most impact on the schedule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1939A-CA23-4BC7-92B7-11FAC8014618}" type="datetime1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1C1E1185-08AE-486C-B9B8-404BE531056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85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274300"/>
            <a:ext cx="8229600" cy="857250"/>
          </a:xfrm>
        </p:spPr>
        <p:txBody>
          <a:bodyPr/>
          <a:lstStyle/>
          <a:p>
            <a:pPr eaLnBrk="1" hangingPunct="1"/>
            <a:r>
              <a:rPr lang="en-US" dirty="0" smtClean="0"/>
              <a:t>The Scope Triangle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3AC5E-2E68-466E-B4D1-F5DBBF552597}" type="datetime1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A8B667-DD1F-4B3A-AFAD-B39664E7092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2543175" y="1190487"/>
            <a:ext cx="4057650" cy="3143250"/>
          </a:xfrm>
          <a:prstGeom prst="triangl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TextBox 7"/>
          <p:cNvSpPr txBox="1"/>
          <p:nvPr/>
        </p:nvSpPr>
        <p:spPr>
          <a:xfrm>
            <a:off x="3343923" y="3200400"/>
            <a:ext cx="250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Resource Availability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3343092">
            <a:off x="5259570" y="2046814"/>
            <a:ext cx="755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Cost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18241486">
            <a:off x="3127554" y="2016037"/>
            <a:ext cx="8972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92400" y="4229100"/>
            <a:ext cx="95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Scope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218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Creeps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100" dirty="0"/>
              <a:t>Scope creep – Change in project</a:t>
            </a:r>
            <a:br>
              <a:rPr lang="en-US" sz="2100" dirty="0"/>
            </a:br>
            <a:endParaRPr lang="en-US" sz="2100" dirty="0"/>
          </a:p>
          <a:p>
            <a:pPr eaLnBrk="1" hangingPunct="1"/>
            <a:r>
              <a:rPr lang="en-US" sz="2100" dirty="0"/>
              <a:t>Hope creep – Project team member is behind schedule</a:t>
            </a:r>
            <a:br>
              <a:rPr lang="en-US" sz="2100" dirty="0"/>
            </a:br>
            <a:endParaRPr lang="en-US" sz="2100" dirty="0"/>
          </a:p>
          <a:p>
            <a:pPr eaLnBrk="1" hangingPunct="1"/>
            <a:r>
              <a:rPr lang="en-US" sz="2100" dirty="0"/>
              <a:t>Effort creep – Work not contributing to project progress</a:t>
            </a:r>
            <a:br>
              <a:rPr lang="en-US" sz="2100" dirty="0"/>
            </a:br>
            <a:endParaRPr lang="en-US" sz="2100" dirty="0"/>
          </a:p>
          <a:p>
            <a:pPr eaLnBrk="1" hangingPunct="1"/>
            <a:r>
              <a:rPr lang="en-US" sz="2100" dirty="0"/>
              <a:t>Feature creep – Adding features and functions to project product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9CF0A-AE8F-4253-B881-4AA0F08B2E74}" type="datetime1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8C98A044-3AEC-4D05-B322-CBC56349324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8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Lesson </a:t>
            </a:r>
            <a:r>
              <a:rPr lang="en-US" sz="4000" dirty="0" smtClean="0"/>
              <a:t>2: </a:t>
            </a:r>
            <a:r>
              <a:rPr lang="en-US" sz="4000" dirty="0"/>
              <a:t>Starting a new project plan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FE6EA-753D-4369-9CA1-9B98ACEE14CE}" type="datetime1">
              <a:rPr lang="en-US" smtClean="0"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81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Lesson </a:t>
            </a:r>
            <a:r>
              <a:rPr lang="en-US" sz="4000" dirty="0" smtClean="0"/>
              <a:t>3: </a:t>
            </a:r>
            <a:r>
              <a:rPr lang="en-US" sz="4000" dirty="0"/>
              <a:t>Building a task list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500" dirty="0"/>
              <a:t>Topic A: </a:t>
            </a:r>
            <a:r>
              <a:rPr lang="en-US" sz="1500" dirty="0"/>
              <a:t>Creating </a:t>
            </a:r>
            <a:r>
              <a:rPr lang="en-US" sz="1500" dirty="0"/>
              <a:t>a task list</a:t>
            </a:r>
          </a:p>
          <a:p>
            <a:pPr lvl="1"/>
            <a:r>
              <a:rPr lang="en-US" sz="1200" dirty="0"/>
              <a:t>A-1: Exploring </a:t>
            </a:r>
            <a:r>
              <a:rPr lang="en-US" sz="1200" dirty="0"/>
              <a:t>user-controlled scheduling</a:t>
            </a:r>
          </a:p>
          <a:p>
            <a:pPr lvl="1"/>
            <a:r>
              <a:rPr lang="en-US" sz="1200" dirty="0"/>
              <a:t>A-2: </a:t>
            </a:r>
            <a:r>
              <a:rPr lang="en-US" sz="1200" dirty="0"/>
              <a:t>Adding </a:t>
            </a:r>
            <a:r>
              <a:rPr lang="en-US" sz="1200" dirty="0"/>
              <a:t>tasks and durations in auto schedule mode</a:t>
            </a:r>
          </a:p>
          <a:p>
            <a:pPr lvl="1"/>
            <a:r>
              <a:rPr lang="en-US" sz="1200" dirty="0"/>
              <a:t>A-3: </a:t>
            </a:r>
            <a:r>
              <a:rPr lang="en-US" sz="1200" dirty="0"/>
              <a:t>Changing </a:t>
            </a:r>
            <a:r>
              <a:rPr lang="en-US" sz="1200" dirty="0"/>
              <a:t>the scheduling mode for all new files</a:t>
            </a:r>
          </a:p>
          <a:p>
            <a:r>
              <a:rPr lang="en-US" sz="1500" dirty="0"/>
              <a:t>Topic B: </a:t>
            </a:r>
            <a:r>
              <a:rPr lang="en-US" sz="1500" dirty="0"/>
              <a:t>Modifying </a:t>
            </a:r>
            <a:r>
              <a:rPr lang="en-US" sz="1500" dirty="0"/>
              <a:t>a task list</a:t>
            </a:r>
          </a:p>
          <a:p>
            <a:pPr lvl="1"/>
            <a:r>
              <a:rPr lang="en-US" sz="1200" dirty="0"/>
              <a:t>B-1: </a:t>
            </a:r>
            <a:r>
              <a:rPr lang="en-US" sz="1200" dirty="0"/>
              <a:t>Inserting </a:t>
            </a:r>
            <a:r>
              <a:rPr lang="en-US" sz="1200" dirty="0"/>
              <a:t>and deleting tasks</a:t>
            </a:r>
          </a:p>
          <a:p>
            <a:pPr lvl="1"/>
            <a:r>
              <a:rPr lang="en-US" sz="1200" dirty="0"/>
              <a:t>B-2: </a:t>
            </a:r>
            <a:r>
              <a:rPr lang="en-US" sz="1200" dirty="0"/>
              <a:t>Rearranging </a:t>
            </a:r>
            <a:r>
              <a:rPr lang="en-US" sz="1200" dirty="0"/>
              <a:t>tasks</a:t>
            </a:r>
          </a:p>
          <a:p>
            <a:pPr lvl="1"/>
            <a:r>
              <a:rPr lang="en-US" sz="1200" dirty="0"/>
              <a:t>B-3: </a:t>
            </a:r>
            <a:r>
              <a:rPr lang="en-US" sz="1200" dirty="0"/>
              <a:t>Formatting </a:t>
            </a:r>
            <a:r>
              <a:rPr lang="en-US" sz="1200" dirty="0"/>
              <a:t>the task list </a:t>
            </a:r>
          </a:p>
          <a:p>
            <a:r>
              <a:rPr lang="en-US" sz="1500" dirty="0"/>
              <a:t>Topic C: </a:t>
            </a:r>
            <a:r>
              <a:rPr lang="en-US" sz="1500" dirty="0"/>
              <a:t>The </a:t>
            </a:r>
            <a:r>
              <a:rPr lang="en-US" sz="1500" dirty="0"/>
              <a:t>Work Breakdown Structure</a:t>
            </a:r>
          </a:p>
          <a:p>
            <a:pPr lvl="1"/>
            <a:r>
              <a:rPr lang="en-US" sz="1200" dirty="0"/>
              <a:t>C-1: </a:t>
            </a:r>
            <a:r>
              <a:rPr lang="en-US" sz="1200" dirty="0"/>
              <a:t>Creating </a:t>
            </a:r>
            <a:r>
              <a:rPr lang="en-US" sz="1200" dirty="0"/>
              <a:t>a project summary task</a:t>
            </a:r>
          </a:p>
          <a:p>
            <a:pPr lvl="1"/>
            <a:r>
              <a:rPr lang="en-US" sz="1200" dirty="0"/>
              <a:t>C-2: </a:t>
            </a:r>
            <a:r>
              <a:rPr lang="en-US" sz="1200" dirty="0"/>
              <a:t>Defining </a:t>
            </a:r>
            <a:r>
              <a:rPr lang="en-US" sz="1200" dirty="0"/>
              <a:t>a Work Breakdown Structure</a:t>
            </a:r>
          </a:p>
          <a:p>
            <a:pPr lvl="1"/>
            <a:r>
              <a:rPr lang="en-US" sz="1200" dirty="0"/>
              <a:t>C-3: </a:t>
            </a:r>
            <a:r>
              <a:rPr lang="en-US" sz="1200" dirty="0"/>
              <a:t>Setting </a:t>
            </a:r>
            <a:r>
              <a:rPr lang="en-US" sz="1200" dirty="0"/>
              <a:t>milestones</a:t>
            </a:r>
          </a:p>
          <a:p>
            <a:pPr lvl="1"/>
            <a:r>
              <a:rPr lang="en-US" sz="1200" dirty="0"/>
              <a:t>C-4: </a:t>
            </a:r>
            <a:r>
              <a:rPr lang="en-US" sz="1200" dirty="0"/>
              <a:t>Applying </a:t>
            </a:r>
            <a:r>
              <a:rPr lang="en-US" sz="1200" dirty="0"/>
              <a:t>Gantt Chart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FCD88-FD37-4889-BD25-3C504B39C35E}" type="datetime1">
              <a:rPr lang="en-US" smtClean="0"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23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Work Breakdown Structure</a:t>
            </a:r>
          </a:p>
        </p:txBody>
      </p:sp>
      <p:sp>
        <p:nvSpPr>
          <p:cNvPr id="1024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/>
              <a:t>“A hierarchical description of the work that must be done to complete the project as defined in the Project Overview Statement.”</a:t>
            </a:r>
          </a:p>
          <a:p>
            <a:pPr eaLnBrk="1" hangingPunct="1">
              <a:lnSpc>
                <a:spcPct val="80000"/>
              </a:lnSpc>
            </a:pPr>
            <a:r>
              <a:rPr lang="en-US" sz="1800"/>
              <a:t>Inputs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500"/>
              <a:t>Project Charter (POS)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500"/>
              <a:t>Requirements Document</a:t>
            </a:r>
          </a:p>
          <a:p>
            <a:pPr eaLnBrk="1" hangingPunct="1">
              <a:lnSpc>
                <a:spcPct val="80000"/>
              </a:lnSpc>
            </a:pPr>
            <a:r>
              <a:rPr lang="en-US" sz="1800"/>
              <a:t>Terms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500"/>
              <a:t>Activity: Chunk of work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500"/>
              <a:t>Tasks: Smaller chunk of work.  Activities are made up of tasks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500"/>
              <a:t>Work Package:  Complete description of how the tasks that make up the activity will actually be done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endParaRPr 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8C6BC-DD28-4D7C-B73A-B0818F8179C1}" type="datetime1">
              <a:rPr lang="en-US" smtClean="0"/>
              <a:t>3/10/2016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86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1704"/>
            <a:ext cx="8229600" cy="514351"/>
          </a:xfrm>
        </p:spPr>
        <p:txBody>
          <a:bodyPr anchor="t">
            <a:normAutofit/>
          </a:bodyPr>
          <a:lstStyle/>
          <a:p>
            <a:pPr>
              <a:defRPr/>
            </a:pPr>
            <a:r>
              <a:rPr lang="en-US" sz="2800" dirty="0"/>
              <a:t>Work Breakdown Structure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AD76-2E44-44ED-868D-097A655D52F0}" type="datetime1">
              <a:rPr lang="en-US" smtClean="0"/>
              <a:t>3/10/2016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19</a:t>
            </a:fld>
            <a:endParaRPr lang="en-US"/>
          </a:p>
        </p:txBody>
      </p:sp>
      <p:sp>
        <p:nvSpPr>
          <p:cNvPr id="28675" name="AutoShape 3"/>
          <p:cNvSpPr>
            <a:spLocks noChangeArrowheads="1"/>
          </p:cNvSpPr>
          <p:nvPr/>
        </p:nvSpPr>
        <p:spPr bwMode="auto">
          <a:xfrm>
            <a:off x="1821656" y="978694"/>
            <a:ext cx="514350" cy="628650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350" dirty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707357" y="1672828"/>
            <a:ext cx="810415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50" b="1"/>
              <a:t>Charter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5463442" y="1664494"/>
            <a:ext cx="2375971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350" b="1"/>
              <a:t>Work Breakdown Schedule</a:t>
            </a:r>
            <a:br>
              <a:rPr lang="en-US" sz="1350" b="1"/>
            </a:br>
            <a:r>
              <a:rPr lang="en-US" sz="1350" b="1"/>
              <a:t>(WBS)</a:t>
            </a:r>
          </a:p>
        </p:txBody>
      </p:sp>
      <p:sp>
        <p:nvSpPr>
          <p:cNvPr id="28678" name="AutoShape 6"/>
          <p:cNvSpPr>
            <a:spLocks noChangeArrowheads="1"/>
          </p:cNvSpPr>
          <p:nvPr/>
        </p:nvSpPr>
        <p:spPr bwMode="auto">
          <a:xfrm>
            <a:off x="3879056" y="978694"/>
            <a:ext cx="796529" cy="567929"/>
          </a:xfrm>
          <a:prstGeom prst="flowChartMultidocumen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350" dirty="0">
              <a:solidFill>
                <a:schemeClr val="bg1"/>
              </a:solidFill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3307556" y="1664494"/>
            <a:ext cx="200025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350" b="1"/>
              <a:t>Project  Requirement </a:t>
            </a:r>
            <a:br>
              <a:rPr lang="en-US" sz="1350" b="1"/>
            </a:br>
            <a:r>
              <a:rPr lang="en-US" sz="1350" b="1"/>
              <a:t>Document (PRD)</a:t>
            </a:r>
          </a:p>
        </p:txBody>
      </p:sp>
      <p:cxnSp>
        <p:nvCxnSpPr>
          <p:cNvPr id="11272" name="AutoShape 8"/>
          <p:cNvCxnSpPr>
            <a:cxnSpLocks noChangeShapeType="1"/>
            <a:stCxn id="11269" idx="2"/>
          </p:cNvCxnSpPr>
          <p:nvPr/>
        </p:nvCxnSpPr>
        <p:spPr bwMode="auto">
          <a:xfrm rot="5400000">
            <a:off x="4804784" y="617949"/>
            <a:ext cx="292269" cy="3401020"/>
          </a:xfrm>
          <a:prstGeom prst="bentConnector2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11273" name="Text Box 11"/>
          <p:cNvSpPr txBox="1">
            <a:spLocks noChangeArrowheads="1"/>
          </p:cNvSpPr>
          <p:nvPr/>
        </p:nvSpPr>
        <p:spPr bwMode="auto">
          <a:xfrm>
            <a:off x="1993106" y="4521994"/>
            <a:ext cx="808106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50" b="1"/>
              <a:t>Activity</a:t>
            </a:r>
          </a:p>
        </p:txBody>
      </p:sp>
      <p:sp>
        <p:nvSpPr>
          <p:cNvPr id="11274" name="Line 12"/>
          <p:cNvSpPr>
            <a:spLocks noChangeShapeType="1"/>
          </p:cNvSpPr>
          <p:nvPr/>
        </p:nvSpPr>
        <p:spPr bwMode="auto">
          <a:xfrm>
            <a:off x="2450306" y="3321844"/>
            <a:ext cx="0" cy="4000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 sz="1350"/>
          </a:p>
        </p:txBody>
      </p:sp>
      <p:sp>
        <p:nvSpPr>
          <p:cNvPr id="11275" name="Line 13"/>
          <p:cNvSpPr>
            <a:spLocks noChangeShapeType="1"/>
          </p:cNvSpPr>
          <p:nvPr/>
        </p:nvSpPr>
        <p:spPr bwMode="auto">
          <a:xfrm>
            <a:off x="3136106" y="4121944"/>
            <a:ext cx="5143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 sz="1350"/>
          </a:p>
        </p:txBody>
      </p:sp>
      <p:sp>
        <p:nvSpPr>
          <p:cNvPr id="11276" name="Text Box 14"/>
          <p:cNvSpPr txBox="1">
            <a:spLocks noChangeArrowheads="1"/>
          </p:cNvSpPr>
          <p:nvPr/>
        </p:nvSpPr>
        <p:spPr bwMode="auto">
          <a:xfrm>
            <a:off x="3650456" y="4521994"/>
            <a:ext cx="973280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50" b="1"/>
              <a:t>Work Pak</a:t>
            </a:r>
          </a:p>
        </p:txBody>
      </p:sp>
      <p:sp>
        <p:nvSpPr>
          <p:cNvPr id="11277" name="AutoShape 15"/>
          <p:cNvSpPr>
            <a:spLocks noChangeArrowheads="1"/>
          </p:cNvSpPr>
          <p:nvPr/>
        </p:nvSpPr>
        <p:spPr bwMode="auto">
          <a:xfrm>
            <a:off x="5479256" y="3036094"/>
            <a:ext cx="1943100" cy="1657350"/>
          </a:xfrm>
          <a:prstGeom prst="flowChartMultidocument">
            <a:avLst/>
          </a:prstGeom>
          <a:solidFill>
            <a:schemeClr val="accent1"/>
          </a:solidFill>
          <a:ln w="9525">
            <a:solidFill>
              <a:srgbClr val="080808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350"/>
          </a:p>
        </p:txBody>
      </p:sp>
      <p:sp>
        <p:nvSpPr>
          <p:cNvPr id="11278" name="Text Box 16"/>
          <p:cNvSpPr txBox="1">
            <a:spLocks noChangeArrowheads="1"/>
          </p:cNvSpPr>
          <p:nvPr/>
        </p:nvSpPr>
        <p:spPr bwMode="auto">
          <a:xfrm>
            <a:off x="5593557" y="3378994"/>
            <a:ext cx="1384803" cy="1131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50" b="1">
                <a:solidFill>
                  <a:srgbClr val="080808"/>
                </a:solidFill>
              </a:rPr>
              <a:t>Dictionary</a:t>
            </a:r>
          </a:p>
          <a:p>
            <a:r>
              <a:rPr lang="en-US" sz="1350" b="1">
                <a:solidFill>
                  <a:srgbClr val="080808"/>
                </a:solidFill>
              </a:rPr>
              <a:t>PRTM</a:t>
            </a:r>
          </a:p>
          <a:p>
            <a:r>
              <a:rPr lang="en-US" sz="1350" b="1">
                <a:solidFill>
                  <a:srgbClr val="080808"/>
                </a:solidFill>
              </a:rPr>
              <a:t>RAM</a:t>
            </a:r>
          </a:p>
          <a:p>
            <a:r>
              <a:rPr lang="en-US" sz="1350" b="1">
                <a:solidFill>
                  <a:srgbClr val="080808"/>
                </a:solidFill>
              </a:rPr>
              <a:t>Estimate</a:t>
            </a:r>
          </a:p>
          <a:p>
            <a:r>
              <a:rPr lang="en-US" sz="1350" b="1">
                <a:solidFill>
                  <a:srgbClr val="080808"/>
                </a:solidFill>
              </a:rPr>
              <a:t>Network Chart</a:t>
            </a:r>
          </a:p>
        </p:txBody>
      </p:sp>
      <p:sp>
        <p:nvSpPr>
          <p:cNvPr id="11279" name="Line 17"/>
          <p:cNvSpPr>
            <a:spLocks noChangeShapeType="1"/>
          </p:cNvSpPr>
          <p:nvPr/>
        </p:nvSpPr>
        <p:spPr bwMode="auto">
          <a:xfrm>
            <a:off x="4507706" y="4007644"/>
            <a:ext cx="9715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 sz="1350"/>
          </a:p>
        </p:txBody>
      </p:sp>
      <p:sp>
        <p:nvSpPr>
          <p:cNvPr id="28690" name="Rectangle 18"/>
          <p:cNvSpPr>
            <a:spLocks noChangeArrowheads="1"/>
          </p:cNvSpPr>
          <p:nvPr/>
        </p:nvSpPr>
        <p:spPr bwMode="auto">
          <a:xfrm>
            <a:off x="1821656" y="2464594"/>
            <a:ext cx="114300" cy="571500"/>
          </a:xfrm>
          <a:prstGeom prst="rect">
            <a:avLst/>
          </a:prstGeom>
          <a:solidFill>
            <a:srgbClr val="FFFF00"/>
          </a:solidFill>
          <a:ln w="9525">
            <a:solidFill>
              <a:srgbClr val="080808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350"/>
          </a:p>
        </p:txBody>
      </p:sp>
      <p:sp>
        <p:nvSpPr>
          <p:cNvPr id="28691" name="Rectangle 19"/>
          <p:cNvSpPr>
            <a:spLocks noChangeArrowheads="1"/>
          </p:cNvSpPr>
          <p:nvPr/>
        </p:nvSpPr>
        <p:spPr bwMode="auto">
          <a:xfrm>
            <a:off x="2164556" y="2464594"/>
            <a:ext cx="114300" cy="571500"/>
          </a:xfrm>
          <a:prstGeom prst="rect">
            <a:avLst/>
          </a:prstGeom>
          <a:solidFill>
            <a:srgbClr val="33CC33"/>
          </a:solidFill>
          <a:ln w="9525">
            <a:solidFill>
              <a:srgbClr val="080808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350"/>
          </a:p>
        </p:txBody>
      </p:sp>
      <p:sp>
        <p:nvSpPr>
          <p:cNvPr id="28692" name="Rectangle 20"/>
          <p:cNvSpPr>
            <a:spLocks noChangeArrowheads="1"/>
          </p:cNvSpPr>
          <p:nvPr/>
        </p:nvSpPr>
        <p:spPr bwMode="auto">
          <a:xfrm>
            <a:off x="2507456" y="2464594"/>
            <a:ext cx="114300" cy="571500"/>
          </a:xfrm>
          <a:prstGeom prst="rect">
            <a:avLst/>
          </a:prstGeom>
          <a:solidFill>
            <a:srgbClr val="FF3300"/>
          </a:solidFill>
          <a:ln w="9525">
            <a:solidFill>
              <a:srgbClr val="080808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350"/>
          </a:p>
        </p:txBody>
      </p:sp>
      <p:sp>
        <p:nvSpPr>
          <p:cNvPr id="28693" name="Rectangle 21"/>
          <p:cNvSpPr>
            <a:spLocks noChangeArrowheads="1"/>
          </p:cNvSpPr>
          <p:nvPr/>
        </p:nvSpPr>
        <p:spPr bwMode="auto">
          <a:xfrm>
            <a:off x="2850356" y="2464594"/>
            <a:ext cx="114300" cy="571500"/>
          </a:xfrm>
          <a:prstGeom prst="rect">
            <a:avLst/>
          </a:prstGeom>
          <a:solidFill>
            <a:srgbClr val="0033CC"/>
          </a:solidFill>
          <a:ln w="9525">
            <a:solidFill>
              <a:srgbClr val="080808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350"/>
          </a:p>
        </p:txBody>
      </p:sp>
      <p:sp>
        <p:nvSpPr>
          <p:cNvPr id="11284" name="Text Box 22"/>
          <p:cNvSpPr txBox="1">
            <a:spLocks noChangeArrowheads="1"/>
          </p:cNvSpPr>
          <p:nvPr/>
        </p:nvSpPr>
        <p:spPr bwMode="auto">
          <a:xfrm>
            <a:off x="2107407" y="3093244"/>
            <a:ext cx="748923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50" b="1"/>
              <a:t>Phases</a:t>
            </a:r>
          </a:p>
        </p:txBody>
      </p:sp>
      <p:sp>
        <p:nvSpPr>
          <p:cNvPr id="11285" name="Text Box 23"/>
          <p:cNvSpPr txBox="1">
            <a:spLocks noChangeArrowheads="1"/>
          </p:cNvSpPr>
          <p:nvPr/>
        </p:nvSpPr>
        <p:spPr bwMode="auto">
          <a:xfrm>
            <a:off x="1764507" y="2178844"/>
            <a:ext cx="1225079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500" b="1">
                <a:solidFill>
                  <a:srgbClr val="080808"/>
                </a:solidFill>
              </a:rPr>
              <a:t>A    B    C   D</a:t>
            </a:r>
          </a:p>
        </p:txBody>
      </p:sp>
      <p:pic>
        <p:nvPicPr>
          <p:cNvPr id="11286" name="Picture 24" descr="Image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8806" y="3721894"/>
            <a:ext cx="1143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7" name="Picture 25" descr="Image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99273" y="3493294"/>
            <a:ext cx="973931" cy="1051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8" name="Picture 26" descr="Image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2206" y="692944"/>
            <a:ext cx="1314450" cy="865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9" name="Straight Arrow Connector 28"/>
          <p:cNvCxnSpPr/>
          <p:nvPr/>
        </p:nvCxnSpPr>
        <p:spPr>
          <a:xfrm>
            <a:off x="2564606" y="1321594"/>
            <a:ext cx="1085850" cy="119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907756" y="1320404"/>
            <a:ext cx="1085850" cy="11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943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Outline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Introductions</a:t>
            </a:r>
          </a:p>
          <a:p>
            <a:pPr eaLnBrk="1" hangingPunct="1"/>
            <a:r>
              <a:rPr lang="en-US" dirty="0" smtClean="0"/>
              <a:t>Class Outline</a:t>
            </a:r>
          </a:p>
          <a:p>
            <a:pPr eaLnBrk="1" hangingPunct="1"/>
            <a:r>
              <a:rPr lang="en-US" dirty="0" smtClean="0"/>
              <a:t>Review Class Website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767F8-E537-45BF-B317-576FE29F530D}" type="datetime1">
              <a:rPr lang="en-US" smtClean="0"/>
              <a:t>3/10/2016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  <a:p>
            <a:fld id="{0CC56BB0-C7B8-4708-8B8B-B98E7780FB7B}" type="slidenum">
              <a:rPr lang="en-US" smtClean="0"/>
              <a:pPr/>
              <a:t>2</a:t>
            </a:fld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4293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Work Breakdown Structure (WBS)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100"/>
              <a:t>Work Breakdown Chart</a:t>
            </a:r>
          </a:p>
          <a:p>
            <a:pPr>
              <a:lnSpc>
                <a:spcPct val="90000"/>
              </a:lnSpc>
            </a:pPr>
            <a:r>
              <a:rPr lang="en-US" sz="2100"/>
              <a:t>Work Pack Breakdown</a:t>
            </a:r>
          </a:p>
          <a:p>
            <a:pPr>
              <a:lnSpc>
                <a:spcPct val="90000"/>
              </a:lnSpc>
            </a:pPr>
            <a:r>
              <a:rPr lang="en-US" sz="2100"/>
              <a:t>Task Number Identification Scheme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1.0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1.1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1.1.1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A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A.a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A.a.(a)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88B10-BBE5-46CA-97D4-E4646E9799F3}" type="datetime1">
              <a:rPr lang="en-US" smtClean="0"/>
              <a:t>3/10/2016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15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>
          <a:xfrm>
            <a:off x="457200" y="229792"/>
            <a:ext cx="8229600" cy="68460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Decomposition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8390-7AA4-4253-B782-7331C705D81A}" type="datetime1">
              <a:rPr lang="en-US" smtClean="0"/>
              <a:t>3/10/2016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21</a:t>
            </a:fld>
            <a:endParaRPr lang="en-US"/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5372100" y="1028700"/>
            <a:ext cx="2343150" cy="297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" b="1"/>
              <a:t>The process of breaking down work into a hierarchy of activities, tasks, and work packages</a:t>
            </a:r>
          </a:p>
          <a:p>
            <a:pPr>
              <a:spcBef>
                <a:spcPct val="50000"/>
              </a:spcBef>
            </a:pPr>
            <a:endParaRPr lang="en-US" sz="1500" b="1"/>
          </a:p>
          <a:p>
            <a:pPr>
              <a:spcBef>
                <a:spcPct val="50000"/>
              </a:spcBef>
            </a:pPr>
            <a:r>
              <a:rPr lang="en-US" sz="1500" b="1"/>
              <a:t>Uses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500" b="1"/>
              <a:t> Estimate Duration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500" b="1"/>
              <a:t> Determine Resources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500" b="1"/>
              <a:t> Schedule Work</a:t>
            </a:r>
          </a:p>
        </p:txBody>
      </p:sp>
      <p:sp>
        <p:nvSpPr>
          <p:cNvPr id="13316" name="TextBox 4"/>
          <p:cNvSpPr txBox="1">
            <a:spLocks noChangeArrowheads="1"/>
          </p:cNvSpPr>
          <p:nvPr/>
        </p:nvSpPr>
        <p:spPr bwMode="auto">
          <a:xfrm>
            <a:off x="4137423" y="914400"/>
            <a:ext cx="869156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350" b="1"/>
              <a:t>Level # 0</a:t>
            </a:r>
          </a:p>
        </p:txBody>
      </p:sp>
      <p:sp>
        <p:nvSpPr>
          <p:cNvPr id="13317" name="TextBox 5"/>
          <p:cNvSpPr txBox="1">
            <a:spLocks noChangeArrowheads="1"/>
          </p:cNvSpPr>
          <p:nvPr/>
        </p:nvSpPr>
        <p:spPr bwMode="auto">
          <a:xfrm>
            <a:off x="4137423" y="1657350"/>
            <a:ext cx="857479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50" b="1"/>
              <a:t>Level # 1</a:t>
            </a:r>
          </a:p>
        </p:txBody>
      </p:sp>
      <p:sp>
        <p:nvSpPr>
          <p:cNvPr id="13318" name="TextBox 6"/>
          <p:cNvSpPr txBox="1">
            <a:spLocks noChangeArrowheads="1"/>
          </p:cNvSpPr>
          <p:nvPr/>
        </p:nvSpPr>
        <p:spPr bwMode="auto">
          <a:xfrm>
            <a:off x="4137423" y="2571750"/>
            <a:ext cx="878317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50" b="1"/>
              <a:t>Level # 2</a:t>
            </a:r>
          </a:p>
        </p:txBody>
      </p:sp>
      <p:sp>
        <p:nvSpPr>
          <p:cNvPr id="13319" name="TextBox 7"/>
          <p:cNvSpPr txBox="1">
            <a:spLocks noChangeArrowheads="1"/>
          </p:cNvSpPr>
          <p:nvPr/>
        </p:nvSpPr>
        <p:spPr bwMode="auto">
          <a:xfrm>
            <a:off x="4132660" y="3551635"/>
            <a:ext cx="905569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50" b="1"/>
              <a:t>Level # n</a:t>
            </a:r>
          </a:p>
        </p:txBody>
      </p:sp>
      <p:sp>
        <p:nvSpPr>
          <p:cNvPr id="13320" name="TextBox 8"/>
          <p:cNvSpPr txBox="1">
            <a:spLocks noChangeArrowheads="1"/>
          </p:cNvSpPr>
          <p:nvPr/>
        </p:nvSpPr>
        <p:spPr bwMode="auto">
          <a:xfrm>
            <a:off x="2457450" y="914400"/>
            <a:ext cx="567784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50" b="1"/>
              <a:t>Goal</a:t>
            </a:r>
          </a:p>
        </p:txBody>
      </p:sp>
      <p:sp>
        <p:nvSpPr>
          <p:cNvPr id="13321" name="TextBox 9"/>
          <p:cNvSpPr txBox="1">
            <a:spLocks noChangeArrowheads="1"/>
          </p:cNvSpPr>
          <p:nvPr/>
        </p:nvSpPr>
        <p:spPr bwMode="auto">
          <a:xfrm>
            <a:off x="2265760" y="1608535"/>
            <a:ext cx="808106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50" b="1"/>
              <a:t>Activity</a:t>
            </a:r>
          </a:p>
        </p:txBody>
      </p:sp>
      <p:sp>
        <p:nvSpPr>
          <p:cNvPr id="13322" name="TextBox 10"/>
          <p:cNvSpPr txBox="1">
            <a:spLocks noChangeArrowheads="1"/>
          </p:cNvSpPr>
          <p:nvPr/>
        </p:nvSpPr>
        <p:spPr bwMode="auto">
          <a:xfrm>
            <a:off x="2286000" y="3486150"/>
            <a:ext cx="808106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50" b="1"/>
              <a:t>Activity</a:t>
            </a:r>
          </a:p>
        </p:txBody>
      </p:sp>
      <p:sp>
        <p:nvSpPr>
          <p:cNvPr id="13323" name="TextBox 11"/>
          <p:cNvSpPr txBox="1">
            <a:spLocks noChangeArrowheads="1"/>
          </p:cNvSpPr>
          <p:nvPr/>
        </p:nvSpPr>
        <p:spPr bwMode="auto">
          <a:xfrm>
            <a:off x="3200400" y="1600200"/>
            <a:ext cx="808106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50" b="1"/>
              <a:t>Activity</a:t>
            </a:r>
          </a:p>
        </p:txBody>
      </p:sp>
      <p:sp>
        <p:nvSpPr>
          <p:cNvPr id="13324" name="TextBox 12"/>
          <p:cNvSpPr txBox="1">
            <a:spLocks noChangeArrowheads="1"/>
          </p:cNvSpPr>
          <p:nvPr/>
        </p:nvSpPr>
        <p:spPr bwMode="auto">
          <a:xfrm>
            <a:off x="1371600" y="2571750"/>
            <a:ext cx="808106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50" b="1"/>
              <a:t>Activity</a:t>
            </a:r>
          </a:p>
        </p:txBody>
      </p:sp>
      <p:sp>
        <p:nvSpPr>
          <p:cNvPr id="13325" name="TextBox 13"/>
          <p:cNvSpPr txBox="1">
            <a:spLocks noChangeArrowheads="1"/>
          </p:cNvSpPr>
          <p:nvPr/>
        </p:nvSpPr>
        <p:spPr bwMode="auto">
          <a:xfrm>
            <a:off x="3200400" y="2571750"/>
            <a:ext cx="808106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50" b="1"/>
              <a:t>Activity</a:t>
            </a:r>
          </a:p>
        </p:txBody>
      </p:sp>
      <p:sp>
        <p:nvSpPr>
          <p:cNvPr id="13326" name="TextBox 14"/>
          <p:cNvSpPr txBox="1">
            <a:spLocks noChangeArrowheads="1"/>
          </p:cNvSpPr>
          <p:nvPr/>
        </p:nvSpPr>
        <p:spPr bwMode="auto">
          <a:xfrm>
            <a:off x="1371600" y="1600200"/>
            <a:ext cx="808106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50" b="1"/>
              <a:t>Activity</a:t>
            </a:r>
          </a:p>
        </p:txBody>
      </p:sp>
      <p:sp>
        <p:nvSpPr>
          <p:cNvPr id="13327" name="TextBox 15"/>
          <p:cNvSpPr txBox="1">
            <a:spLocks noChangeArrowheads="1"/>
          </p:cNvSpPr>
          <p:nvPr/>
        </p:nvSpPr>
        <p:spPr bwMode="auto">
          <a:xfrm>
            <a:off x="2286000" y="2571750"/>
            <a:ext cx="808106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50" b="1"/>
              <a:t>Activity</a:t>
            </a:r>
          </a:p>
        </p:txBody>
      </p:sp>
      <p:sp>
        <p:nvSpPr>
          <p:cNvPr id="13328" name="TextBox 16"/>
          <p:cNvSpPr txBox="1">
            <a:spLocks noChangeArrowheads="1"/>
          </p:cNvSpPr>
          <p:nvPr/>
        </p:nvSpPr>
        <p:spPr bwMode="auto">
          <a:xfrm>
            <a:off x="1314451" y="4000500"/>
            <a:ext cx="798039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50" b="1"/>
              <a:t>Task # 1</a:t>
            </a:r>
          </a:p>
        </p:txBody>
      </p:sp>
      <p:sp>
        <p:nvSpPr>
          <p:cNvPr id="13329" name="TextBox 17"/>
          <p:cNvSpPr txBox="1">
            <a:spLocks noChangeArrowheads="1"/>
          </p:cNvSpPr>
          <p:nvPr/>
        </p:nvSpPr>
        <p:spPr bwMode="auto">
          <a:xfrm>
            <a:off x="2114550" y="4000500"/>
            <a:ext cx="777200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50" b="1"/>
              <a:t>Task #2</a:t>
            </a:r>
          </a:p>
        </p:txBody>
      </p:sp>
      <p:sp>
        <p:nvSpPr>
          <p:cNvPr id="13330" name="TextBox 18"/>
          <p:cNvSpPr txBox="1">
            <a:spLocks noChangeArrowheads="1"/>
          </p:cNvSpPr>
          <p:nvPr/>
        </p:nvSpPr>
        <p:spPr bwMode="auto">
          <a:xfrm>
            <a:off x="2971800" y="4000500"/>
            <a:ext cx="814069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50" b="1"/>
              <a:t>Task # 3</a:t>
            </a:r>
          </a:p>
        </p:txBody>
      </p:sp>
      <p:sp>
        <p:nvSpPr>
          <p:cNvPr id="13331" name="TextBox 19"/>
          <p:cNvSpPr txBox="1">
            <a:spLocks noChangeArrowheads="1"/>
          </p:cNvSpPr>
          <p:nvPr/>
        </p:nvSpPr>
        <p:spPr bwMode="auto">
          <a:xfrm>
            <a:off x="3754041" y="4000500"/>
            <a:ext cx="846129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50" b="1"/>
              <a:t>Task # n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2571750" y="2971800"/>
            <a:ext cx="114300" cy="457200"/>
            <a:chOff x="5334000" y="6172200"/>
            <a:chExt cx="152400" cy="609600"/>
          </a:xfrm>
        </p:grpSpPr>
        <p:sp>
          <p:nvSpPr>
            <p:cNvPr id="21" name="Flowchart: Connector 20"/>
            <p:cNvSpPr/>
            <p:nvPr/>
          </p:nvSpPr>
          <p:spPr>
            <a:xfrm>
              <a:off x="5334000" y="6172200"/>
              <a:ext cx="152400" cy="152400"/>
            </a:xfrm>
            <a:prstGeom prst="flowChartConnector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/>
            </a:p>
          </p:txBody>
        </p:sp>
        <p:sp>
          <p:nvSpPr>
            <p:cNvPr id="22" name="Flowchart: Connector 21"/>
            <p:cNvSpPr/>
            <p:nvPr/>
          </p:nvSpPr>
          <p:spPr>
            <a:xfrm>
              <a:off x="5334000" y="6400800"/>
              <a:ext cx="152400" cy="152400"/>
            </a:xfrm>
            <a:prstGeom prst="flowChartConnector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/>
            </a:p>
          </p:txBody>
        </p:sp>
        <p:sp>
          <p:nvSpPr>
            <p:cNvPr id="23" name="Flowchart: Connector 22"/>
            <p:cNvSpPr/>
            <p:nvPr/>
          </p:nvSpPr>
          <p:spPr>
            <a:xfrm>
              <a:off x="5334000" y="6629400"/>
              <a:ext cx="152400" cy="152400"/>
            </a:xfrm>
            <a:prstGeom prst="flowChartConnector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/>
            </a:p>
          </p:txBody>
        </p:sp>
      </p:grpSp>
      <p:cxnSp>
        <p:nvCxnSpPr>
          <p:cNvPr id="26" name="Straight Connector 25"/>
          <p:cNvCxnSpPr/>
          <p:nvPr/>
        </p:nvCxnSpPr>
        <p:spPr>
          <a:xfrm>
            <a:off x="1143000" y="1371600"/>
            <a:ext cx="4000500" cy="11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143000" y="2228850"/>
            <a:ext cx="4000500" cy="11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143000" y="3143250"/>
            <a:ext cx="4000500" cy="11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3320" idx="2"/>
            <a:endCxn id="13326" idx="0"/>
          </p:cNvCxnSpPr>
          <p:nvPr/>
        </p:nvCxnSpPr>
        <p:spPr>
          <a:xfrm flipH="1">
            <a:off x="1775653" y="1214482"/>
            <a:ext cx="965689" cy="38571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3320" idx="2"/>
            <a:endCxn id="13323" idx="0"/>
          </p:cNvCxnSpPr>
          <p:nvPr/>
        </p:nvCxnSpPr>
        <p:spPr>
          <a:xfrm>
            <a:off x="2741342" y="1214482"/>
            <a:ext cx="863111" cy="38571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3320" idx="2"/>
            <a:endCxn id="13321" idx="0"/>
          </p:cNvCxnSpPr>
          <p:nvPr/>
        </p:nvCxnSpPr>
        <p:spPr>
          <a:xfrm flipH="1">
            <a:off x="2669813" y="1214482"/>
            <a:ext cx="71529" cy="39405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10800000" flipV="1">
            <a:off x="1771650" y="1885950"/>
            <a:ext cx="857250" cy="685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2628900" y="1885950"/>
            <a:ext cx="857250" cy="685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5400000">
            <a:off x="2286000" y="2228850"/>
            <a:ext cx="6858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endCxn id="13328" idx="0"/>
          </p:cNvCxnSpPr>
          <p:nvPr/>
        </p:nvCxnSpPr>
        <p:spPr>
          <a:xfrm flipH="1">
            <a:off x="1713471" y="3771900"/>
            <a:ext cx="858280" cy="228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13328" idx="0"/>
          </p:cNvCxnSpPr>
          <p:nvPr/>
        </p:nvCxnSpPr>
        <p:spPr>
          <a:xfrm flipH="1">
            <a:off x="1713471" y="3771900"/>
            <a:ext cx="858280" cy="228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endCxn id="13328" idx="0"/>
          </p:cNvCxnSpPr>
          <p:nvPr/>
        </p:nvCxnSpPr>
        <p:spPr>
          <a:xfrm flipH="1">
            <a:off x="1713471" y="3771900"/>
            <a:ext cx="858280" cy="228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rot="5400000">
            <a:off x="2429471" y="3914180"/>
            <a:ext cx="285750" cy="119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2571750" y="3771900"/>
            <a:ext cx="628650" cy="228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2571750" y="3771900"/>
            <a:ext cx="1428750" cy="228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1314450" y="3486150"/>
            <a:ext cx="3821906" cy="9144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/>
          </a:p>
        </p:txBody>
      </p:sp>
      <p:sp>
        <p:nvSpPr>
          <p:cNvPr id="13349" name="TextBox 90"/>
          <p:cNvSpPr txBox="1">
            <a:spLocks noChangeArrowheads="1"/>
          </p:cNvSpPr>
          <p:nvPr/>
        </p:nvSpPr>
        <p:spPr bwMode="auto">
          <a:xfrm>
            <a:off x="4743450" y="4514850"/>
            <a:ext cx="1332994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50" b="1"/>
              <a:t>Work Package</a:t>
            </a:r>
          </a:p>
        </p:txBody>
      </p:sp>
      <p:cxnSp>
        <p:nvCxnSpPr>
          <p:cNvPr id="92" name="Straight Arrow Connector 91"/>
          <p:cNvCxnSpPr>
            <a:stCxn id="13349" idx="1"/>
          </p:cNvCxnSpPr>
          <p:nvPr/>
        </p:nvCxnSpPr>
        <p:spPr>
          <a:xfrm flipH="1" flipV="1">
            <a:off x="3257550" y="4400551"/>
            <a:ext cx="1485900" cy="26434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303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Uses for the WBS</a:t>
            </a:r>
          </a:p>
        </p:txBody>
      </p:sp>
      <p:sp>
        <p:nvSpPr>
          <p:cNvPr id="14339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Thought Process Tool</a:t>
            </a:r>
          </a:p>
          <a:p>
            <a:pPr eaLnBrk="1" hangingPunct="1"/>
            <a:r>
              <a:rPr lang="en-US" smtClean="0"/>
              <a:t>Architectural Design Tool</a:t>
            </a:r>
          </a:p>
          <a:p>
            <a:pPr eaLnBrk="1" hangingPunct="1"/>
            <a:r>
              <a:rPr lang="en-US" smtClean="0"/>
              <a:t>Planning Tool </a:t>
            </a:r>
          </a:p>
          <a:p>
            <a:pPr eaLnBrk="1" hangingPunct="1"/>
            <a:r>
              <a:rPr lang="en-US" smtClean="0"/>
              <a:t>Project Status Reporting Tool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CF63F-D3E7-4B97-BDD3-CC170973B585}" type="datetime1">
              <a:rPr lang="en-US" smtClean="0"/>
              <a:t>3/10/2016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49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Generating the WBS</a:t>
            </a:r>
          </a:p>
        </p:txBody>
      </p:sp>
      <p:sp>
        <p:nvSpPr>
          <p:cNvPr id="1536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1800"/>
              <a:t>Top-Down Approach:  Start with goal and continue to partition work until it has been sufficiently defined</a:t>
            </a:r>
          </a:p>
          <a:p>
            <a:pPr lvl="1" eaLnBrk="1" hangingPunct="1"/>
            <a:r>
              <a:rPr lang="en-US" sz="1500"/>
              <a:t>Team Approach Variation</a:t>
            </a:r>
          </a:p>
          <a:p>
            <a:pPr lvl="1" eaLnBrk="1" hangingPunct="1"/>
            <a:r>
              <a:rPr lang="en-US" sz="1500"/>
              <a:t>Subteam Approach Variation</a:t>
            </a:r>
            <a:br>
              <a:rPr lang="en-US" sz="1500"/>
            </a:br>
            <a:endParaRPr lang="en-US" sz="1500"/>
          </a:p>
          <a:p>
            <a:pPr eaLnBrk="1" hangingPunct="1"/>
            <a:r>
              <a:rPr lang="en-US" sz="1800"/>
              <a:t>Bottom-Up Approach:  First-level tasks are identified.  Then groups are formed around first-level tasks where these groups brainstorm the activities needed to complete the first-level task.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B5E0A-9035-4BC9-A74A-7D0A52B5C209}" type="datetime1">
              <a:rPr lang="en-US" smtClean="0"/>
              <a:t>3/10/2016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89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/>
              <a:t>Six Criteria to Test for WBS Completeness</a:t>
            </a:r>
          </a:p>
        </p:txBody>
      </p:sp>
      <p:sp>
        <p:nvSpPr>
          <p:cNvPr id="17411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800" dirty="0"/>
              <a:t>Status/Completion is measurable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/>
              <a:t>The activity is bounded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/>
              <a:t>The activity has a deliverable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/>
              <a:t>Time and cost are easily estimated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/>
              <a:t>Activity duration is within acceptable limits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/>
              <a:t>Work assignments are independent</a:t>
            </a:r>
          </a:p>
          <a:p>
            <a:pPr eaLnBrk="1" hangingPunct="1">
              <a:lnSpc>
                <a:spcPct val="90000"/>
              </a:lnSpc>
            </a:pPr>
            <a:endParaRPr lang="en-US" sz="1800" dirty="0"/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sz="1800" dirty="0"/>
              <a:t>Seventh Criteria – Project manager’s judgment that the WBS is not complete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07FF3-6ED5-49B2-86C8-0132F9CD61A7}" type="datetime1">
              <a:rPr lang="en-US" smtClean="0"/>
              <a:t>3/10/2016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66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/>
              <a:t>Exceptions to the Completion Criteria Rule</a:t>
            </a:r>
          </a:p>
        </p:txBody>
      </p:sp>
      <p:sp>
        <p:nvSpPr>
          <p:cNvPr id="18435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Stopping Before Completion Criteria Are Met</a:t>
            </a:r>
          </a:p>
          <a:p>
            <a:pPr eaLnBrk="1" hangingPunct="1"/>
            <a:r>
              <a:rPr lang="en-US" smtClean="0"/>
              <a:t>Decomposing Beyond Completion of the Criteria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4CFAD-46A5-4003-92BB-31A5C08CFE5B}" type="datetime1">
              <a:rPr lang="en-US" smtClean="0"/>
              <a:t>3/10/2016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82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700" dirty="0"/>
              <a:t>Approaches to Building the WBS</a:t>
            </a:r>
          </a:p>
        </p:txBody>
      </p:sp>
      <p:sp>
        <p:nvSpPr>
          <p:cNvPr id="19459" name="Rectangl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1800" dirty="0"/>
              <a:t>Noun-type: In terms of the components of the deliverable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500" dirty="0"/>
              <a:t>Physical Decomposition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500" dirty="0"/>
              <a:t>Functional Decomposition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/>
              <a:t>Verb-type: In terms of the actions that must be done to produce the deliverable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500" dirty="0"/>
              <a:t>Design-build-test-implement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500" dirty="0"/>
              <a:t>Objectives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/>
              <a:t>Organizational:  In terms of the units that will create the deliverable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500" dirty="0"/>
              <a:t>Geographic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500" dirty="0"/>
              <a:t>Departmental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500" dirty="0"/>
              <a:t>Business Process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F227D-CA1D-4210-92D6-038323E5E2CE}" type="datetime1">
              <a:rPr lang="en-US" smtClean="0"/>
              <a:t>3/10/2016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57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>
          <a:xfrm>
            <a:off x="457200" y="278607"/>
            <a:ext cx="8229600" cy="728661"/>
          </a:xfrm>
        </p:spPr>
        <p:txBody>
          <a:bodyPr anchor="t">
            <a:normAutofit/>
          </a:bodyPr>
          <a:lstStyle/>
          <a:p>
            <a:pPr>
              <a:defRPr/>
            </a:pPr>
            <a:r>
              <a:rPr lang="en-US" sz="3200" dirty="0"/>
              <a:t>Representing WBS Tree Structure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A5D75-F83C-42E6-A6B6-AD6F4CA6387D}" type="datetime1">
              <a:rPr lang="en-US" smtClean="0"/>
              <a:t>3/10/2016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27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661173" y="1071563"/>
            <a:ext cx="1821656" cy="2786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 Training Manual</a:t>
            </a:r>
            <a:endParaRPr lang="en-US" sz="135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086225" y="1678782"/>
            <a:ext cx="971550" cy="2143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Start Book</a:t>
            </a:r>
            <a:endParaRPr lang="en-US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400176" y="2214563"/>
            <a:ext cx="1078706" cy="38576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Research Phase</a:t>
            </a:r>
            <a:endParaRPr lang="en-US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707481" y="2207419"/>
            <a:ext cx="971550" cy="38576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Outline Phase</a:t>
            </a:r>
            <a:endParaRPr lang="en-US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900487" y="2207419"/>
            <a:ext cx="1121569" cy="38576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Development Phase</a:t>
            </a:r>
            <a:endParaRPr lang="en-US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164931" y="2200276"/>
            <a:ext cx="742950" cy="40719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Edit Phase</a:t>
            </a:r>
            <a:endParaRPr lang="en-US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136482" y="2193132"/>
            <a:ext cx="778669" cy="40719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Review Phase</a:t>
            </a:r>
            <a:endParaRPr lang="en-US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086600" y="2185988"/>
            <a:ext cx="671513" cy="40719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Print Phase</a:t>
            </a:r>
            <a:endParaRPr lang="en-US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836194" y="4336257"/>
            <a:ext cx="1257300" cy="2143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Book Complete</a:t>
            </a:r>
            <a:endParaRPr lang="en-US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385888" y="2900363"/>
            <a:ext cx="1092994" cy="10501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8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 Investigate the Software</a:t>
            </a:r>
          </a:p>
          <a:p>
            <a:pPr>
              <a:buNone/>
            </a:pPr>
            <a:r>
              <a:rPr lang="en-US" sz="8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2 - Search the Web</a:t>
            </a:r>
          </a:p>
          <a:p>
            <a:pPr>
              <a:buNone/>
            </a:pPr>
            <a:r>
              <a:rPr lang="en-US" sz="8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3 - Interview Subject Matter Experts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2600325" y="2878931"/>
            <a:ext cx="1185863" cy="107156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8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1 - Create Outline</a:t>
            </a:r>
          </a:p>
          <a:p>
            <a:pPr>
              <a:buNone/>
            </a:pPr>
            <a:r>
              <a:rPr lang="en-US" sz="8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2 - Present to Publisher</a:t>
            </a:r>
          </a:p>
          <a:p>
            <a:pPr>
              <a:buNone/>
            </a:pPr>
            <a:r>
              <a:rPr lang="en-US" sz="8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3 - Review with Subject Matter Expert</a:t>
            </a:r>
          </a:p>
          <a:p>
            <a:pPr>
              <a:buNone/>
            </a:pPr>
            <a:r>
              <a:rPr lang="en-US" sz="8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4 - Revise Outline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3836194" y="2914651"/>
            <a:ext cx="1250156" cy="56435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8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1 - Write Lessons 1-5</a:t>
            </a:r>
          </a:p>
          <a:p>
            <a:pPr>
              <a:buNone/>
            </a:pPr>
            <a:r>
              <a:rPr lang="en-US" sz="8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2 - Write Lessons 6-10</a:t>
            </a:r>
          </a:p>
          <a:p>
            <a:pPr>
              <a:buNone/>
            </a:pPr>
            <a:r>
              <a:rPr lang="en-US" sz="8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3 - Add Graphics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5164932" y="2857501"/>
            <a:ext cx="828675" cy="10501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8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1 - Check Grammar, Spelling, and Proofread</a:t>
            </a:r>
          </a:p>
          <a:p>
            <a:pPr>
              <a:buNone/>
            </a:pPr>
            <a:r>
              <a:rPr lang="en-US" sz="8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2 - Check for Technical Accuracy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6122194" y="2943226"/>
            <a:ext cx="821531" cy="8215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8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1 - Approve Editing Changes</a:t>
            </a:r>
          </a:p>
          <a:p>
            <a:pPr>
              <a:buNone/>
            </a:pPr>
            <a:r>
              <a:rPr lang="en-US" sz="8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2 - Meet with Editor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7050882" y="2878932"/>
            <a:ext cx="750093" cy="900112"/>
          </a:xfrm>
          <a:prstGeom prst="roundRect">
            <a:avLst>
              <a:gd name="adj" fmla="val 2017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8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1 - Print Proof</a:t>
            </a:r>
          </a:p>
          <a:p>
            <a:pPr>
              <a:buNone/>
            </a:pPr>
            <a:r>
              <a:rPr lang="en-US" sz="8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2 - Review Proof</a:t>
            </a:r>
          </a:p>
          <a:p>
            <a:pPr>
              <a:buNone/>
            </a:pPr>
            <a:r>
              <a:rPr lang="en-US" sz="8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3 - Print Final</a:t>
            </a:r>
          </a:p>
        </p:txBody>
      </p:sp>
      <p:cxnSp>
        <p:nvCxnSpPr>
          <p:cNvPr id="22" name="Straight Connector 21"/>
          <p:cNvCxnSpPr>
            <a:stCxn id="5" idx="2"/>
            <a:endCxn id="7" idx="0"/>
          </p:cNvCxnSpPr>
          <p:nvPr/>
        </p:nvCxnSpPr>
        <p:spPr>
          <a:xfrm rot="5400000">
            <a:off x="4407695" y="1514475"/>
            <a:ext cx="328613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7" idx="2"/>
            <a:endCxn id="8" idx="0"/>
          </p:cNvCxnSpPr>
          <p:nvPr/>
        </p:nvCxnSpPr>
        <p:spPr>
          <a:xfrm rot="5400000">
            <a:off x="3095030" y="737593"/>
            <a:ext cx="321468" cy="26324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7" idx="2"/>
            <a:endCxn id="9" idx="0"/>
          </p:cNvCxnSpPr>
          <p:nvPr/>
        </p:nvCxnSpPr>
        <p:spPr>
          <a:xfrm rot="5400000">
            <a:off x="3725467" y="1360885"/>
            <a:ext cx="314324" cy="13787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7" idx="2"/>
            <a:endCxn id="10" idx="0"/>
          </p:cNvCxnSpPr>
          <p:nvPr/>
        </p:nvCxnSpPr>
        <p:spPr>
          <a:xfrm rot="5400000">
            <a:off x="4359475" y="1994892"/>
            <a:ext cx="314324" cy="11072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7" idx="2"/>
            <a:endCxn id="11" idx="0"/>
          </p:cNvCxnSpPr>
          <p:nvPr/>
        </p:nvCxnSpPr>
        <p:spPr>
          <a:xfrm rot="16200000" flipH="1">
            <a:off x="4900613" y="1564482"/>
            <a:ext cx="307181" cy="96440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7" idx="2"/>
            <a:endCxn id="12" idx="0"/>
          </p:cNvCxnSpPr>
          <p:nvPr/>
        </p:nvCxnSpPr>
        <p:spPr>
          <a:xfrm rot="16200000" flipH="1">
            <a:off x="5398889" y="1066205"/>
            <a:ext cx="300038" cy="19538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7" idx="2"/>
            <a:endCxn id="13" idx="0"/>
          </p:cNvCxnSpPr>
          <p:nvPr/>
        </p:nvCxnSpPr>
        <p:spPr>
          <a:xfrm rot="16200000" flipH="1">
            <a:off x="5850732" y="614363"/>
            <a:ext cx="292894" cy="28503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8" idx="2"/>
            <a:endCxn id="15" idx="0"/>
          </p:cNvCxnSpPr>
          <p:nvPr/>
        </p:nvCxnSpPr>
        <p:spPr>
          <a:xfrm rot="5400000">
            <a:off x="1785939" y="2746773"/>
            <a:ext cx="300037" cy="71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6" idx="0"/>
            <a:endCxn id="9" idx="2"/>
          </p:cNvCxnSpPr>
          <p:nvPr/>
        </p:nvCxnSpPr>
        <p:spPr>
          <a:xfrm rot="5400000" flipH="1" flipV="1">
            <a:off x="3050382" y="2736056"/>
            <a:ext cx="28575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10" idx="2"/>
            <a:endCxn id="17" idx="0"/>
          </p:cNvCxnSpPr>
          <p:nvPr/>
        </p:nvCxnSpPr>
        <p:spPr>
          <a:xfrm rot="16200000" flipH="1">
            <a:off x="4300537" y="2753915"/>
            <a:ext cx="321470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11" idx="2"/>
            <a:endCxn id="18" idx="0"/>
          </p:cNvCxnSpPr>
          <p:nvPr/>
        </p:nvCxnSpPr>
        <p:spPr>
          <a:xfrm rot="16200000" flipH="1">
            <a:off x="5432823" y="2711053"/>
            <a:ext cx="250031" cy="428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12" idx="2"/>
            <a:endCxn id="19" idx="0"/>
          </p:cNvCxnSpPr>
          <p:nvPr/>
        </p:nvCxnSpPr>
        <p:spPr>
          <a:xfrm rot="16200000" flipH="1">
            <a:off x="6357938" y="2768203"/>
            <a:ext cx="342900" cy="71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13" idx="2"/>
            <a:endCxn id="20" idx="0"/>
          </p:cNvCxnSpPr>
          <p:nvPr/>
        </p:nvCxnSpPr>
        <p:spPr>
          <a:xfrm rot="16200000" flipH="1">
            <a:off x="7281267" y="2734270"/>
            <a:ext cx="285751" cy="35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15" idx="2"/>
            <a:endCxn id="14" idx="0"/>
          </p:cNvCxnSpPr>
          <p:nvPr/>
        </p:nvCxnSpPr>
        <p:spPr>
          <a:xfrm rot="16200000" flipH="1">
            <a:off x="3005734" y="2877146"/>
            <a:ext cx="385763" cy="253245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14" idx="0"/>
            <a:endCxn id="16" idx="2"/>
          </p:cNvCxnSpPr>
          <p:nvPr/>
        </p:nvCxnSpPr>
        <p:spPr>
          <a:xfrm rot="16200000" flipV="1">
            <a:off x="3636169" y="3507582"/>
            <a:ext cx="385763" cy="127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14" idx="0"/>
            <a:endCxn id="17" idx="2"/>
          </p:cNvCxnSpPr>
          <p:nvPr/>
        </p:nvCxnSpPr>
        <p:spPr>
          <a:xfrm rot="16200000" flipV="1">
            <a:off x="4034433" y="3905846"/>
            <a:ext cx="857251" cy="35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18" idx="2"/>
            <a:endCxn id="14" idx="0"/>
          </p:cNvCxnSpPr>
          <p:nvPr/>
        </p:nvCxnSpPr>
        <p:spPr>
          <a:xfrm rot="5400000">
            <a:off x="4807745" y="3564732"/>
            <a:ext cx="428626" cy="11144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19" idx="2"/>
            <a:endCxn id="14" idx="0"/>
          </p:cNvCxnSpPr>
          <p:nvPr/>
        </p:nvCxnSpPr>
        <p:spPr>
          <a:xfrm rot="5400000">
            <a:off x="5213152" y="3016448"/>
            <a:ext cx="571501" cy="20681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20" idx="2"/>
            <a:endCxn id="14" idx="0"/>
          </p:cNvCxnSpPr>
          <p:nvPr/>
        </p:nvCxnSpPr>
        <p:spPr>
          <a:xfrm rot="5400000">
            <a:off x="5666781" y="2577108"/>
            <a:ext cx="557213" cy="296108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642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>
              <a:defRPr/>
            </a:pPr>
            <a:r>
              <a:rPr lang="en-US" sz="3600" dirty="0"/>
              <a:t>Representing WBS Indented Outline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750" dirty="0"/>
              <a:t>Activity 	Sub-Task	Activity / Task</a:t>
            </a:r>
          </a:p>
          <a:p>
            <a:pPr>
              <a:buNone/>
            </a:pPr>
            <a:r>
              <a:rPr lang="en-US" sz="750" dirty="0"/>
              <a:t>Task No</a:t>
            </a:r>
          </a:p>
          <a:p>
            <a:pPr>
              <a:buNone/>
            </a:pPr>
            <a:r>
              <a:rPr lang="en-US" sz="750" dirty="0"/>
              <a:t>			My Training Manual</a:t>
            </a:r>
          </a:p>
          <a:p>
            <a:pPr>
              <a:buNone/>
            </a:pPr>
            <a:r>
              <a:rPr lang="en-US" sz="750" dirty="0"/>
              <a:t>	1	Start Book</a:t>
            </a:r>
          </a:p>
          <a:p>
            <a:pPr>
              <a:buNone/>
            </a:pPr>
            <a:r>
              <a:rPr lang="en-US" sz="750" dirty="0"/>
              <a:t>	2	Research Phase</a:t>
            </a:r>
          </a:p>
          <a:p>
            <a:pPr>
              <a:buNone/>
            </a:pPr>
            <a:r>
              <a:rPr lang="en-US" sz="750" dirty="0"/>
              <a:t>	  	1	Investigate the Software</a:t>
            </a:r>
          </a:p>
          <a:p>
            <a:pPr>
              <a:buNone/>
            </a:pPr>
            <a:r>
              <a:rPr lang="en-US" sz="750" dirty="0"/>
              <a:t>	   	2	Search the Web</a:t>
            </a:r>
          </a:p>
          <a:p>
            <a:pPr>
              <a:buNone/>
            </a:pPr>
            <a:r>
              <a:rPr lang="en-US" sz="750" dirty="0"/>
              <a:t>	   	3	Interview Subject Matter Experts</a:t>
            </a:r>
          </a:p>
          <a:p>
            <a:pPr>
              <a:buNone/>
            </a:pPr>
            <a:r>
              <a:rPr lang="en-US" sz="750" dirty="0"/>
              <a:t>	3	Outline Phase</a:t>
            </a:r>
          </a:p>
          <a:p>
            <a:pPr>
              <a:buNone/>
            </a:pPr>
            <a:r>
              <a:rPr lang="en-US" sz="750" dirty="0"/>
              <a:t>	  	1	Create Outline</a:t>
            </a:r>
          </a:p>
          <a:p>
            <a:pPr>
              <a:buNone/>
            </a:pPr>
            <a:r>
              <a:rPr lang="en-US" sz="750" dirty="0"/>
              <a:t>	   	2	Present to Publisher</a:t>
            </a:r>
          </a:p>
          <a:p>
            <a:pPr>
              <a:buNone/>
            </a:pPr>
            <a:r>
              <a:rPr lang="en-US" sz="750" dirty="0"/>
              <a:t>	   	3	Review with Subject Matter Expert</a:t>
            </a:r>
          </a:p>
          <a:p>
            <a:pPr>
              <a:buNone/>
            </a:pPr>
            <a:r>
              <a:rPr lang="en-US" sz="750" dirty="0"/>
              <a:t>	   	4	Revise Outline</a:t>
            </a:r>
          </a:p>
          <a:p>
            <a:pPr>
              <a:buNone/>
            </a:pPr>
            <a:r>
              <a:rPr lang="en-US" sz="750" dirty="0"/>
              <a:t>	4	Development Phase</a:t>
            </a:r>
          </a:p>
          <a:p>
            <a:pPr>
              <a:buNone/>
            </a:pPr>
            <a:r>
              <a:rPr lang="en-US" sz="750" dirty="0"/>
              <a:t>	   	1	Write Lessons 1-5</a:t>
            </a:r>
          </a:p>
          <a:p>
            <a:pPr>
              <a:buNone/>
            </a:pPr>
            <a:r>
              <a:rPr lang="en-US" sz="750" dirty="0"/>
              <a:t>	   	2	Write Lessons 6-10</a:t>
            </a:r>
          </a:p>
          <a:p>
            <a:pPr>
              <a:buNone/>
            </a:pPr>
            <a:r>
              <a:rPr lang="en-US" sz="750" dirty="0"/>
              <a:t>	   	3	Add Graphics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D691-CB46-42DE-A931-5E5C07103B4A}" type="datetime1">
              <a:rPr lang="en-US" smtClean="0"/>
              <a:t>3/10/2016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28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half" idx="4294967295"/>
          </p:nvPr>
        </p:nvSpPr>
        <p:spPr>
          <a:xfrm>
            <a:off x="5637213" y="1436688"/>
            <a:ext cx="3506787" cy="3157537"/>
          </a:xfrm>
        </p:spPr>
        <p:txBody>
          <a:bodyPr/>
          <a:lstStyle/>
          <a:p>
            <a:pPr>
              <a:buNone/>
            </a:pPr>
            <a:r>
              <a:rPr lang="en-US" sz="750" dirty="0"/>
              <a:t>Activity 	Sub-Task	Activity / Task</a:t>
            </a:r>
          </a:p>
          <a:p>
            <a:pPr>
              <a:buNone/>
            </a:pPr>
            <a:r>
              <a:rPr lang="en-US" sz="750" dirty="0"/>
              <a:t>Task No</a:t>
            </a:r>
          </a:p>
          <a:p>
            <a:pPr>
              <a:buNone/>
            </a:pPr>
            <a:r>
              <a:rPr lang="en-US" sz="750" dirty="0"/>
              <a:t/>
            </a:r>
            <a:br>
              <a:rPr lang="en-US" sz="750" dirty="0"/>
            </a:br>
            <a:r>
              <a:rPr lang="en-US" sz="750" dirty="0"/>
              <a:t>5	Edit Phase</a:t>
            </a:r>
          </a:p>
          <a:p>
            <a:pPr>
              <a:buNone/>
            </a:pPr>
            <a:r>
              <a:rPr lang="en-US" sz="750" dirty="0"/>
              <a:t>	   	1	Check Grammar, Spelling, and Proofread</a:t>
            </a:r>
          </a:p>
          <a:p>
            <a:pPr>
              <a:buNone/>
            </a:pPr>
            <a:r>
              <a:rPr lang="en-US" sz="750" dirty="0"/>
              <a:t>		2	Check for Technical Accuracy</a:t>
            </a:r>
          </a:p>
          <a:p>
            <a:pPr>
              <a:buNone/>
            </a:pPr>
            <a:r>
              <a:rPr lang="en-US" sz="750" dirty="0"/>
              <a:t>	6	Review Phase</a:t>
            </a:r>
          </a:p>
          <a:p>
            <a:pPr>
              <a:buNone/>
            </a:pPr>
            <a:r>
              <a:rPr lang="en-US" sz="750" dirty="0"/>
              <a:t>		1	Approve Editing Changes</a:t>
            </a:r>
          </a:p>
          <a:p>
            <a:pPr>
              <a:buNone/>
            </a:pPr>
            <a:r>
              <a:rPr lang="en-US" sz="750" dirty="0"/>
              <a:t>		2	Meet with Editor</a:t>
            </a:r>
          </a:p>
          <a:p>
            <a:pPr>
              <a:buNone/>
            </a:pPr>
            <a:r>
              <a:rPr lang="en-US" sz="750" dirty="0"/>
              <a:t>	7	Print Phase</a:t>
            </a:r>
          </a:p>
          <a:p>
            <a:pPr>
              <a:buNone/>
            </a:pPr>
            <a:r>
              <a:rPr lang="en-US" sz="750" dirty="0"/>
              <a:t>		1	Print Proof</a:t>
            </a:r>
          </a:p>
          <a:p>
            <a:pPr>
              <a:buNone/>
            </a:pPr>
            <a:r>
              <a:rPr lang="en-US" sz="750" dirty="0"/>
              <a:t>		2	Review Proof</a:t>
            </a:r>
          </a:p>
          <a:p>
            <a:pPr>
              <a:buNone/>
            </a:pPr>
            <a:r>
              <a:rPr lang="en-US" sz="750" dirty="0"/>
              <a:t>		3	Print Final</a:t>
            </a:r>
          </a:p>
          <a:p>
            <a:pPr>
              <a:buNone/>
            </a:pPr>
            <a:r>
              <a:rPr lang="en-US" sz="750" dirty="0"/>
              <a:t>	8	Book Complete</a:t>
            </a:r>
          </a:p>
          <a:p>
            <a:pPr>
              <a:buNone/>
            </a:pPr>
            <a:endParaRPr lang="en-US" sz="750" dirty="0"/>
          </a:p>
        </p:txBody>
      </p:sp>
    </p:spTree>
    <p:extLst>
      <p:ext uri="{BB962C8B-B14F-4D97-AF65-F5344CB8AC3E}">
        <p14:creationId xmlns:p14="http://schemas.microsoft.com/office/powerpoint/2010/main" val="422447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>
              <a:defRPr/>
            </a:pPr>
            <a:r>
              <a:rPr lang="en-US" sz="3600" dirty="0"/>
              <a:t>Representing WBS Waterfall Structure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E36F8-3B6C-4280-A7CC-025BB794317C}" type="datetime1">
              <a:rPr lang="en-US" smtClean="0"/>
              <a:t>3/10/2016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29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814638" y="1497805"/>
          <a:ext cx="3343275" cy="3255921"/>
        </p:xfrm>
        <a:graphic>
          <a:graphicData uri="http://schemas.openxmlformats.org/drawingml/2006/table">
            <a:tbl>
              <a:tblPr/>
              <a:tblGrid>
                <a:gridCol w="842963"/>
                <a:gridCol w="2500312"/>
              </a:tblGrid>
              <a:tr h="3254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Activity / </a:t>
                      </a:r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Task </a:t>
                      </a:r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Activity </a:t>
                      </a:r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/ Task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</a:tr>
              <a:tr h="108857"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My Training Manual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8857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Start Book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8857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Research Phase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8857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2.1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Investigate the Software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8857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2.2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Search the Web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8857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2.3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Interview Subject Matter Experts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8857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Outline Phase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8857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3.1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Create Outline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8857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3.2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Present to Publisher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8857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3.3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Review with Subject Matter Expert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8857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3.4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Revise Outline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8857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Development Phase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8857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4.1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Write Lessons 1-5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8857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4.2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Write Lessons 6-10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8857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4.3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Add Graphics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8857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Edit Phase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8857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5.1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Check Grammar, Spelling, and Proofread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8857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5.2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Check for Technical Accuracy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8857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Review Phase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8857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6.1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Approve Editing Changes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8857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6.2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Meet with Editor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8857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Print Phase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8857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7.1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Print Proof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8857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7.2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Review Proof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8857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7.3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Print Final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8857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Book Complete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801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Instructor Info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Carl Burnett</a:t>
            </a:r>
          </a:p>
          <a:p>
            <a:r>
              <a:rPr lang="en-US" sz="1800" dirty="0"/>
              <a:t>Instructor with MCC since 2007</a:t>
            </a:r>
          </a:p>
          <a:p>
            <a:r>
              <a:rPr lang="en-US" sz="1800" dirty="0"/>
              <a:t>Also teaches at JHU &amp; CTC</a:t>
            </a:r>
          </a:p>
          <a:p>
            <a:r>
              <a:rPr lang="en-US" sz="1800" dirty="0"/>
              <a:t>Military 22 Years – Corps of Engineers</a:t>
            </a:r>
          </a:p>
          <a:p>
            <a:r>
              <a:rPr lang="en-US" sz="1800" dirty="0"/>
              <a:t>IT Contractor 20 Years (BAH, GD, Independent)</a:t>
            </a:r>
          </a:p>
          <a:p>
            <a:r>
              <a:rPr lang="en-US" sz="1800" dirty="0">
                <a:hlinkClick r:id="rId2"/>
              </a:rPr>
              <a:t>profburnett@live.com</a:t>
            </a:r>
            <a:endParaRPr lang="en-US" sz="1800" dirty="0"/>
          </a:p>
          <a:p>
            <a:r>
              <a:rPr lang="en-US" sz="1800" dirty="0">
                <a:hlinkClick r:id="rId3"/>
              </a:rPr>
              <a:t>carl.burnett@montgomerycollege.edu</a:t>
            </a:r>
            <a:endParaRPr lang="en-US" sz="1800" dirty="0"/>
          </a:p>
          <a:p>
            <a:r>
              <a:rPr lang="en-US" sz="1800" dirty="0"/>
              <a:t>240.696.1906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3CFE3-23FC-406F-8703-667A822D9C82}" type="datetime1">
              <a:rPr lang="en-US" smtClean="0"/>
              <a:t>3/10/2016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  <a:p>
            <a:fld id="{429C81B3-CAE1-4191-B45D-B78E7F2838A6}" type="slidenum">
              <a:rPr lang="en-US" smtClean="0"/>
              <a:pPr/>
              <a:t>3</a:t>
            </a:fld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4801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Duration Estimates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 = Estimated Duration</a:t>
            </a:r>
          </a:p>
          <a:p>
            <a:r>
              <a:rPr lang="en-US" dirty="0" smtClean="0"/>
              <a:t>M = The Most Probable Time</a:t>
            </a:r>
          </a:p>
          <a:p>
            <a:r>
              <a:rPr lang="en-US" dirty="0" smtClean="0"/>
              <a:t>O = The Most Optimistic Time (5% Probability)</a:t>
            </a:r>
          </a:p>
          <a:p>
            <a:r>
              <a:rPr lang="en-US" dirty="0" smtClean="0"/>
              <a:t>P = The Most Pessimistic Time (5% Probability)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2B8A3-9B0E-431B-A622-DA7CE5A7CA56}" type="datetime1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11F27299-7934-46F6-B99A-F9E924C38745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pic>
        <p:nvPicPr>
          <p:cNvPr id="6" name="Picture 4" descr="042618 fg05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1451610"/>
            <a:ext cx="1884760" cy="1387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1369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Units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971C-BA6A-4152-AA47-6B03AB64C3E2}" type="datetime1">
              <a:rPr lang="en-US" smtClean="0"/>
              <a:t>3/10/2016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F27299-7934-46F6-B99A-F9E924C38745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pic>
        <p:nvPicPr>
          <p:cNvPr id="5123" name="Picture 10" descr="unit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70660" y="1926431"/>
            <a:ext cx="2414588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AutoShape 32"/>
          <p:cNvSpPr>
            <a:spLocks/>
          </p:cNvSpPr>
          <p:nvPr/>
        </p:nvSpPr>
        <p:spPr bwMode="auto">
          <a:xfrm>
            <a:off x="5378054" y="2322910"/>
            <a:ext cx="114300" cy="800100"/>
          </a:xfrm>
          <a:prstGeom prst="rightBrace">
            <a:avLst>
              <a:gd name="adj1" fmla="val 65884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350"/>
          </a:p>
        </p:txBody>
      </p:sp>
      <p:sp>
        <p:nvSpPr>
          <p:cNvPr id="14" name="Text Box 26"/>
          <p:cNvSpPr txBox="1">
            <a:spLocks noChangeArrowheads="1"/>
          </p:cNvSpPr>
          <p:nvPr/>
        </p:nvSpPr>
        <p:spPr bwMode="auto">
          <a:xfrm>
            <a:off x="5862638" y="2532460"/>
            <a:ext cx="1065610" cy="369332"/>
          </a:xfrm>
          <a:prstGeom prst="rect">
            <a:avLst/>
          </a:prstGeom>
          <a:solidFill>
            <a:srgbClr val="DDDDDD"/>
          </a:solidFill>
          <a:ln w="12700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rgbClr val="878787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900" b="1" dirty="0"/>
              <a:t>Percentage of a resource’s time</a:t>
            </a:r>
          </a:p>
        </p:txBody>
      </p:sp>
      <p:sp>
        <p:nvSpPr>
          <p:cNvPr id="5126" name="Line 67"/>
          <p:cNvSpPr>
            <a:spLocks noChangeShapeType="1"/>
          </p:cNvSpPr>
          <p:nvPr/>
        </p:nvSpPr>
        <p:spPr bwMode="auto">
          <a:xfrm rot="10800000">
            <a:off x="5494735" y="2722960"/>
            <a:ext cx="37385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350"/>
          </a:p>
        </p:txBody>
      </p:sp>
      <p:sp>
        <p:nvSpPr>
          <p:cNvPr id="5127" name="Line 30"/>
          <p:cNvSpPr>
            <a:spLocks noChangeShapeType="1"/>
          </p:cNvSpPr>
          <p:nvPr/>
        </p:nvSpPr>
        <p:spPr bwMode="auto">
          <a:xfrm flipV="1">
            <a:off x="2686050" y="3028950"/>
            <a:ext cx="895350" cy="5476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350"/>
          </a:p>
        </p:txBody>
      </p:sp>
      <p:sp>
        <p:nvSpPr>
          <p:cNvPr id="8" name="Text Box 26"/>
          <p:cNvSpPr txBox="1">
            <a:spLocks noChangeArrowheads="1"/>
          </p:cNvSpPr>
          <p:nvPr/>
        </p:nvSpPr>
        <p:spPr bwMode="auto">
          <a:xfrm>
            <a:off x="2168129" y="2843213"/>
            <a:ext cx="909637" cy="646331"/>
          </a:xfrm>
          <a:prstGeom prst="rect">
            <a:avLst/>
          </a:prstGeom>
          <a:solidFill>
            <a:srgbClr val="DDDDDD"/>
          </a:solidFill>
          <a:ln w="12700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rgbClr val="878787"/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900" b="1" dirty="0"/>
              <a:t>Resource working half-time on task</a:t>
            </a:r>
          </a:p>
        </p:txBody>
      </p:sp>
    </p:spTree>
    <p:extLst>
      <p:ext uri="{BB962C8B-B14F-4D97-AF65-F5344CB8AC3E}">
        <p14:creationId xmlns:p14="http://schemas.microsoft.com/office/powerpoint/2010/main" val="221030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595884"/>
          </a:xfrm>
        </p:spPr>
        <p:txBody>
          <a:bodyPr anchor="t">
            <a:normAutofit fontScale="90000"/>
          </a:bodyPr>
          <a:lstStyle/>
          <a:p>
            <a:r>
              <a:rPr lang="en-US" dirty="0" smtClean="0"/>
              <a:t>WBS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5CC4-2022-4559-ACEF-79FD5D3D3A42}" type="datetime1">
              <a:rPr lang="en-US" smtClean="0"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399294"/>
              </p:ext>
            </p:extLst>
          </p:nvPr>
        </p:nvGraphicFramePr>
        <p:xfrm>
          <a:off x="1346597" y="1245765"/>
          <a:ext cx="6450809" cy="3545655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440924"/>
                <a:gridCol w="440924"/>
                <a:gridCol w="1894595"/>
                <a:gridCol w="753245"/>
                <a:gridCol w="698131"/>
                <a:gridCol w="789988"/>
                <a:gridCol w="789988"/>
                <a:gridCol w="643014"/>
              </a:tblGrid>
              <a:tr h="2334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 No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u="none" strike="noStrike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WBS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Most Optimistic 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Most Probable 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Most Pessimistic 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u="none" strike="noStrike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</a:t>
                      </a:r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Duration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u="none" strike="noStrike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 Duration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>
                    <a:solidFill>
                      <a:srgbClr val="002060"/>
                    </a:solidFill>
                  </a:tcPr>
                </a:tc>
              </a:tr>
              <a:tr h="1191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My Training Manual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</a:tr>
              <a:tr h="1191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Start Book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</a:tr>
              <a:tr h="1191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Research Phase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</a:tr>
              <a:tr h="1191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Investigate the Software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</a:tr>
              <a:tr h="1191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Search the Web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</a:tr>
              <a:tr h="1191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Interview Subject Matter Experts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</a:tr>
              <a:tr h="1191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Outline Phase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</a:tr>
              <a:tr h="1191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Create Outline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</a:tr>
              <a:tr h="1191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Present to Publisher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</a:tr>
              <a:tr h="1191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Review with Subject Matter Expert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</a:tr>
              <a:tr h="1191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Revise Outline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</a:tr>
              <a:tr h="1191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Development Phase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</a:tr>
              <a:tr h="1191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Write Lessons 1-5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</a:tr>
              <a:tr h="1191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Write Lessons 6-10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</a:tr>
              <a:tr h="1191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 Graphics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</a:tr>
              <a:tr h="1191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Edit Phase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</a:tr>
              <a:tr h="1191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Check Grammar, Spelling, and Proofread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</a:tr>
              <a:tr h="1191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Check for Technical Accuracy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</a:tr>
              <a:tr h="1191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Review Phase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</a:tr>
              <a:tr h="1191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Approve Editing Changes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</a:tr>
              <a:tr h="1191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Meet with Editor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</a:tr>
              <a:tr h="1191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Print Phase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</a:tr>
              <a:tr h="1191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Print Proof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</a:tr>
              <a:tr h="1191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Review Proof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</a:tr>
              <a:tr h="1191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Print Final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</a:tr>
              <a:tr h="1191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Book Complete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5" marR="4885" marT="488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553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858"/>
            <a:ext cx="8229600" cy="735762"/>
          </a:xfrm>
        </p:spPr>
        <p:txBody>
          <a:bodyPr anchor="t">
            <a:normAutofit fontScale="90000"/>
          </a:bodyPr>
          <a:lstStyle/>
          <a:p>
            <a:r>
              <a:rPr lang="en-US" dirty="0"/>
              <a:t>Task R</a:t>
            </a:r>
            <a:r>
              <a:rPr lang="en-US" dirty="0" smtClean="0"/>
              <a:t>elationships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9E23-4EB4-4EFB-A04B-54B18100E4CE}" type="datetime1">
              <a:rPr lang="en-US" smtClean="0"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2128838" y="1218814"/>
            <a:ext cx="2093119" cy="1288643"/>
            <a:chOff x="1314450" y="1625084"/>
            <a:chExt cx="2790825" cy="1718191"/>
          </a:xfrm>
        </p:grpSpPr>
        <p:sp>
          <p:nvSpPr>
            <p:cNvPr id="7" name="Rectangle 6"/>
            <p:cNvSpPr/>
            <p:nvPr/>
          </p:nvSpPr>
          <p:spPr>
            <a:xfrm>
              <a:off x="1314450" y="2162175"/>
              <a:ext cx="1047750" cy="59055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3057525" y="2752725"/>
              <a:ext cx="1047750" cy="59055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6" name="Elbow Connector 15"/>
            <p:cNvCxnSpPr>
              <a:stCxn id="7" idx="3"/>
              <a:endCxn id="8" idx="1"/>
            </p:cNvCxnSpPr>
            <p:nvPr/>
          </p:nvCxnSpPr>
          <p:spPr>
            <a:xfrm>
              <a:off x="2362200" y="2457450"/>
              <a:ext cx="695325" cy="590550"/>
            </a:xfrm>
            <a:prstGeom prst="bentConnector3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1572371" y="1625084"/>
              <a:ext cx="2323114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50" b="1" dirty="0">
                  <a:latin typeface="Arial" panose="020B0604020202020204" pitchFamily="34" charset="0"/>
                  <a:cs typeface="Arial" panose="020B0604020202020204" pitchFamily="34" charset="0"/>
                </a:rPr>
                <a:t>Finish-to-Start (FS)</a:t>
              </a:r>
              <a:endParaRPr lang="en-US" sz="135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190119" y="2657475"/>
            <a:ext cx="1646605" cy="1407319"/>
            <a:chOff x="1396159" y="3543300"/>
            <a:chExt cx="2195472" cy="1876425"/>
          </a:xfrm>
        </p:grpSpPr>
        <p:sp>
          <p:nvSpPr>
            <p:cNvPr id="9" name="Rectangle 8"/>
            <p:cNvSpPr/>
            <p:nvPr/>
          </p:nvSpPr>
          <p:spPr>
            <a:xfrm>
              <a:off x="2009775" y="4095750"/>
              <a:ext cx="1047750" cy="59055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009775" y="4829175"/>
              <a:ext cx="1047750" cy="59055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7" name="Elbow Connector 16"/>
            <p:cNvCxnSpPr>
              <a:stCxn id="9" idx="1"/>
              <a:endCxn id="10" idx="1"/>
            </p:cNvCxnSpPr>
            <p:nvPr/>
          </p:nvCxnSpPr>
          <p:spPr>
            <a:xfrm rot="10800000" flipV="1">
              <a:off x="2009775" y="4391024"/>
              <a:ext cx="12700" cy="733425"/>
            </a:xfrm>
            <a:prstGeom prst="bentConnector3">
              <a:avLst>
                <a:gd name="adj1" fmla="val 4425000"/>
              </a:avLst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1396159" y="3543300"/>
              <a:ext cx="2195472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50" b="1" dirty="0">
                  <a:latin typeface="Arial" panose="020B0604020202020204" pitchFamily="34" charset="0"/>
                  <a:cs typeface="Arial" panose="020B0604020202020204" pitchFamily="34" charset="0"/>
                </a:rPr>
                <a:t>Start-to-Start (SS)</a:t>
              </a:r>
              <a:endParaRPr lang="en-US" sz="135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5197638" y="1218813"/>
            <a:ext cx="1867242" cy="1438662"/>
            <a:chOff x="5406184" y="1625084"/>
            <a:chExt cx="2489655" cy="1918216"/>
          </a:xfrm>
        </p:grpSpPr>
        <p:sp>
          <p:nvSpPr>
            <p:cNvPr id="11" name="Rectangle 10"/>
            <p:cNvSpPr/>
            <p:nvPr/>
          </p:nvSpPr>
          <p:spPr>
            <a:xfrm>
              <a:off x="6019800" y="2219325"/>
              <a:ext cx="1047750" cy="59055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019800" y="2952750"/>
              <a:ext cx="1047750" cy="59055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8" name="Elbow Connector 17"/>
            <p:cNvCxnSpPr>
              <a:stCxn id="11" idx="3"/>
              <a:endCxn id="12" idx="3"/>
            </p:cNvCxnSpPr>
            <p:nvPr/>
          </p:nvCxnSpPr>
          <p:spPr>
            <a:xfrm>
              <a:off x="7067550" y="2514600"/>
              <a:ext cx="12700" cy="733425"/>
            </a:xfrm>
            <a:prstGeom prst="bentConnector3">
              <a:avLst>
                <a:gd name="adj1" fmla="val 5925000"/>
              </a:avLst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5406184" y="1625084"/>
              <a:ext cx="2489655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50" b="1" dirty="0">
                  <a:latin typeface="Arial" panose="020B0604020202020204" pitchFamily="34" charset="0"/>
                  <a:cs typeface="Arial" panose="020B0604020202020204" pitchFamily="34" charset="0"/>
                </a:rPr>
                <a:t>Finish-to-</a:t>
              </a:r>
              <a:r>
                <a:rPr lang="en-US" sz="1350" b="1" dirty="0">
                  <a:latin typeface="Arial" panose="020B0604020202020204" pitchFamily="34" charset="0"/>
                  <a:cs typeface="Arial" panose="020B0604020202020204" pitchFamily="34" charset="0"/>
                </a:rPr>
                <a:t>Finish </a:t>
              </a:r>
              <a:r>
                <a:rPr lang="en-US" sz="1350" b="1" dirty="0">
                  <a:latin typeface="Arial" panose="020B0604020202020204" pitchFamily="34" charset="0"/>
                  <a:cs typeface="Arial" panose="020B0604020202020204" pitchFamily="34" charset="0"/>
                </a:rPr>
                <a:t>(FF)</a:t>
              </a:r>
              <a:endParaRPr lang="en-US" sz="135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5036344" y="2794814"/>
            <a:ext cx="2314575" cy="1477149"/>
            <a:chOff x="5191125" y="3726418"/>
            <a:chExt cx="3086100" cy="1969532"/>
          </a:xfrm>
        </p:grpSpPr>
        <p:sp>
          <p:nvSpPr>
            <p:cNvPr id="13" name="Rectangle 12"/>
            <p:cNvSpPr/>
            <p:nvPr/>
          </p:nvSpPr>
          <p:spPr>
            <a:xfrm>
              <a:off x="7229475" y="4371975"/>
              <a:ext cx="1047750" cy="59055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191125" y="5105400"/>
              <a:ext cx="1047750" cy="59055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9" name="Elbow Connector 18"/>
            <p:cNvCxnSpPr>
              <a:stCxn id="13" idx="1"/>
              <a:endCxn id="14" idx="3"/>
            </p:cNvCxnSpPr>
            <p:nvPr/>
          </p:nvCxnSpPr>
          <p:spPr>
            <a:xfrm rot="10800000" flipV="1">
              <a:off x="6238875" y="4667249"/>
              <a:ext cx="990600" cy="733425"/>
            </a:xfrm>
            <a:prstGeom prst="bentConnector3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5673628" y="3726418"/>
              <a:ext cx="2325167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50" b="1" dirty="0">
                  <a:latin typeface="Arial" panose="020B0604020202020204" pitchFamily="34" charset="0"/>
                  <a:cs typeface="Arial" panose="020B0604020202020204" pitchFamily="34" charset="0"/>
                </a:rPr>
                <a:t>Start-to-</a:t>
              </a:r>
              <a:r>
                <a:rPr lang="en-US" sz="1350" b="1" dirty="0">
                  <a:latin typeface="Arial" panose="020B0604020202020204" pitchFamily="34" charset="0"/>
                  <a:cs typeface="Arial" panose="020B0604020202020204" pitchFamily="34" charset="0"/>
                </a:rPr>
                <a:t>Finish</a:t>
              </a:r>
              <a:r>
                <a:rPr lang="en-US" sz="1350" b="1" dirty="0">
                  <a:latin typeface="Arial" panose="020B0604020202020204" pitchFamily="34" charset="0"/>
                  <a:cs typeface="Arial" panose="020B0604020202020204" pitchFamily="34" charset="0"/>
                </a:rPr>
                <a:t> (SF)</a:t>
              </a:r>
              <a:endParaRPr lang="en-US" sz="135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4133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Lesson 4 - Setting up resources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EEADC-C612-459A-9E44-6DA295368E67}" type="datetime1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79717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</a:t>
            </a:r>
            <a:r>
              <a:rPr lang="en-US" dirty="0" smtClean="0"/>
              <a:t>1 - Review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lvl="1" indent="-285750"/>
            <a:r>
              <a:rPr lang="en-US" sz="1600" dirty="0" smtClean="0"/>
              <a:t>Lesson </a:t>
            </a:r>
            <a:r>
              <a:rPr lang="en-US" sz="1600" dirty="0"/>
              <a:t>1 - Overview of Project Management &amp; MS Project</a:t>
            </a:r>
          </a:p>
          <a:p>
            <a:pPr marL="285750" lvl="1" indent="-285750"/>
            <a:r>
              <a:rPr lang="en-US" sz="1600" dirty="0"/>
              <a:t>Lesson 2 - Starting a new project plan</a:t>
            </a:r>
          </a:p>
          <a:p>
            <a:pPr marL="285750" lvl="1" indent="-285750"/>
            <a:r>
              <a:rPr lang="en-US" sz="1600" dirty="0"/>
              <a:t>Lesson 3 - Building a task list</a:t>
            </a:r>
          </a:p>
          <a:p>
            <a:pPr marL="285750" lvl="1" indent="-285750"/>
            <a:r>
              <a:rPr lang="en-US" sz="1600" dirty="0"/>
              <a:t>Lesson 4 - Setting up resources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5534B0AB-DF3C-46AD-B688-0A830220F97C}" type="datetime1">
              <a:rPr lang="en-US" smtClean="0"/>
              <a:t>3/10/2016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207919" y="4850606"/>
            <a:ext cx="1600200" cy="20002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3486150" y="4843463"/>
            <a:ext cx="2171700" cy="20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63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1800" dirty="0"/>
              <a:t>Lesson 5 - Assigning resources to tasks</a:t>
            </a:r>
          </a:p>
          <a:p>
            <a:pPr>
              <a:buFont typeface="Wingdings" pitchFamily="2" charset="2"/>
              <a:buChar char="q"/>
            </a:pPr>
            <a:r>
              <a:rPr lang="en-US" sz="1800" dirty="0"/>
              <a:t>Lesson 6 - Formatting and sharing your plan</a:t>
            </a:r>
          </a:p>
          <a:p>
            <a:pPr>
              <a:buFont typeface="Wingdings" pitchFamily="2" charset="2"/>
              <a:buChar char="q"/>
            </a:pPr>
            <a:r>
              <a:rPr lang="en-US" sz="1800" dirty="0"/>
              <a:t>Lesson 7 - Tracking progress</a:t>
            </a:r>
          </a:p>
          <a:p>
            <a:pPr>
              <a:buFont typeface="Wingdings" pitchFamily="2" charset="2"/>
              <a:buChar char="q"/>
            </a:pPr>
            <a:r>
              <a:rPr lang="en-US" sz="1800" dirty="0"/>
              <a:t>Lesson 8 - Project Management Toolkit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0BE8A-28A3-4022-A04A-DBCADD47FB59}" type="datetime1">
              <a:rPr lang="en-US" smtClean="0"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53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Lesson </a:t>
            </a:r>
            <a:r>
              <a:rPr lang="en-US" sz="4000" dirty="0" smtClean="0"/>
              <a:t>5: </a:t>
            </a:r>
            <a:r>
              <a:rPr lang="en-US" sz="4000" dirty="0"/>
              <a:t>Assigning resources to </a:t>
            </a:r>
            <a:r>
              <a:rPr lang="en-US" sz="4000" dirty="0" smtClean="0"/>
              <a:t>tasks</a:t>
            </a:r>
            <a:endParaRPr lang="en-US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2D897-BADD-4F00-9DF5-E8EAFCF36F15}" type="datetime1">
              <a:rPr lang="en-US" smtClean="0"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30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Lesson </a:t>
            </a:r>
            <a:r>
              <a:rPr lang="en-US" sz="4000" dirty="0" smtClean="0"/>
              <a:t>6: </a:t>
            </a:r>
            <a:r>
              <a:rPr lang="en-US" sz="4000" dirty="0"/>
              <a:t>Formatting and sharing your </a:t>
            </a:r>
            <a:r>
              <a:rPr lang="en-US" sz="4000" dirty="0" smtClean="0"/>
              <a:t>plan</a:t>
            </a:r>
            <a:endParaRPr lang="en-US" sz="40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D8D9F-19E7-470D-9119-E6E159AF5C38}" type="datetime1">
              <a:rPr lang="en-US" smtClean="0"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89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Lesson </a:t>
            </a:r>
            <a:r>
              <a:rPr lang="en-US" sz="4000" dirty="0" smtClean="0"/>
              <a:t>7 </a:t>
            </a:r>
            <a:r>
              <a:rPr lang="en-US" sz="4000" dirty="0"/>
              <a:t>- </a:t>
            </a:r>
            <a:r>
              <a:rPr lang="en-US" sz="4000" dirty="0"/>
              <a:t>Tracking progress</a:t>
            </a:r>
            <a:endParaRPr lang="en-US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172EF-F04A-4747-89E2-A3273BFF9AA0}" type="datetime1">
              <a:rPr lang="en-US" smtClean="0"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04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Introductions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Name</a:t>
            </a:r>
          </a:p>
          <a:p>
            <a:pPr eaLnBrk="1" hangingPunct="1"/>
            <a:r>
              <a:rPr lang="en-US" dirty="0" smtClean="0"/>
              <a:t>Job</a:t>
            </a:r>
          </a:p>
          <a:p>
            <a:pPr eaLnBrk="1" hangingPunct="1"/>
            <a:r>
              <a:rPr lang="en-US" dirty="0" smtClean="0"/>
              <a:t>What do you to expect from course?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D139-B361-4469-90EF-B50B35A7753C}" type="datetime1">
              <a:rPr lang="en-US" smtClean="0"/>
              <a:t>3/10/2016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  <a:p>
            <a:fld id="{84E5FDE3-2582-4730-B478-434A268DA5FD}" type="slidenum">
              <a:rPr lang="en-US" smtClean="0"/>
              <a:pPr/>
              <a:t>4</a:t>
            </a:fld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3216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Lesson </a:t>
            </a:r>
            <a:r>
              <a:rPr lang="en-US" sz="4000" dirty="0" smtClean="0"/>
              <a:t>8 </a:t>
            </a:r>
            <a:r>
              <a:rPr lang="en-US" sz="4000" dirty="0"/>
              <a:t>- </a:t>
            </a:r>
            <a:r>
              <a:rPr lang="en-US" sz="4000" dirty="0"/>
              <a:t>Project Management Toolkit</a:t>
            </a:r>
            <a:endParaRPr lang="en-US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1EEBA-A5A2-4A51-82B7-570DBAB19E23}" type="datetime1">
              <a:rPr lang="en-US" smtClean="0"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76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</a:t>
            </a:r>
            <a:r>
              <a:rPr lang="en-US" dirty="0" smtClean="0"/>
              <a:t>2 -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1800" dirty="0"/>
              <a:t>Lesson 5 - Assigning resources to tasks</a:t>
            </a:r>
          </a:p>
          <a:p>
            <a:pPr>
              <a:buFont typeface="Wingdings" pitchFamily="2" charset="2"/>
              <a:buChar char="q"/>
            </a:pPr>
            <a:r>
              <a:rPr lang="en-US" sz="1800" dirty="0"/>
              <a:t>Lesson 6 - Formatting and sharing your plan</a:t>
            </a:r>
          </a:p>
          <a:p>
            <a:pPr>
              <a:buFont typeface="Wingdings" pitchFamily="2" charset="2"/>
              <a:buChar char="q"/>
            </a:pPr>
            <a:r>
              <a:rPr lang="en-US" sz="1800" dirty="0"/>
              <a:t>Lesson 7 - Tracking progress</a:t>
            </a:r>
          </a:p>
          <a:p>
            <a:pPr>
              <a:buFont typeface="Wingdings" pitchFamily="2" charset="2"/>
              <a:buChar char="q"/>
            </a:pPr>
            <a:r>
              <a:rPr lang="en-US" sz="1800" dirty="0"/>
              <a:t>Lesson 8 - Project Management Toolkit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0BE8A-28A3-4022-A04A-DBCADD47FB59}" type="datetime1">
              <a:rPr lang="en-US" smtClean="0"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92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WD&amp;CE Course Evaluation Form</a:t>
            </a:r>
          </a:p>
          <a:p>
            <a:r>
              <a:rPr lang="en-US" sz="1800" dirty="0">
                <a:hlinkClick r:id="rId3"/>
              </a:rPr>
              <a:t>http://webdb.montgomerycollege.edu/internet/wdceevals/wdceevals.cfm  </a:t>
            </a:r>
            <a:endParaRPr lang="en-US" sz="1800" dirty="0"/>
          </a:p>
          <a:p>
            <a:r>
              <a:rPr lang="en-US" dirty="0"/>
              <a:t>Course Name: </a:t>
            </a:r>
            <a:r>
              <a:rPr lang="en-US" dirty="0" smtClean="0"/>
              <a:t>MS Project 2013 – Level I</a:t>
            </a:r>
            <a:endParaRPr lang="en-US" dirty="0" smtClean="0"/>
          </a:p>
          <a:p>
            <a:r>
              <a:rPr lang="en-US" dirty="0" smtClean="0"/>
              <a:t>Course </a:t>
            </a:r>
            <a:r>
              <a:rPr lang="en-US" dirty="0"/>
              <a:t>CRN: </a:t>
            </a:r>
            <a:r>
              <a:rPr lang="en-US" dirty="0" smtClean="0"/>
              <a:t>35510</a:t>
            </a:r>
            <a:endParaRPr lang="en-US" dirty="0" smtClean="0"/>
          </a:p>
          <a:p>
            <a:r>
              <a:rPr lang="en-US" dirty="0" smtClean="0"/>
              <a:t>Course </a:t>
            </a:r>
            <a:r>
              <a:rPr lang="en-US" dirty="0"/>
              <a:t>Start Date</a:t>
            </a:r>
            <a:r>
              <a:rPr lang="en-US"/>
              <a:t>: </a:t>
            </a:r>
            <a:r>
              <a:rPr lang="en-US" sz="2400" smtClean="0">
                <a:cs typeface="Arial" charset="0"/>
              </a:rPr>
              <a:t>April 5, </a:t>
            </a:r>
            <a:r>
              <a:rPr lang="en-US" sz="2400" dirty="0" smtClean="0">
                <a:cs typeface="Arial" charset="0"/>
              </a:rPr>
              <a:t>2016</a:t>
            </a:r>
            <a:endParaRPr lang="en-US" sz="2400" dirty="0">
              <a:cs typeface="Arial" charset="0"/>
            </a:endParaRPr>
          </a:p>
          <a:p>
            <a:r>
              <a:rPr lang="en-US" dirty="0" smtClean="0"/>
              <a:t>Course </a:t>
            </a:r>
            <a:r>
              <a:rPr lang="en-US" dirty="0"/>
              <a:t>Instructor: Carl Burnett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EF33-5157-4969-969F-A09F1644B4C4}" type="datetime1">
              <a:rPr lang="en-US" smtClean="0"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69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Website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Class Website</a:t>
            </a:r>
          </a:p>
          <a:p>
            <a:endParaRPr lang="en-US" sz="2000" dirty="0"/>
          </a:p>
          <a:p>
            <a:r>
              <a:rPr lang="en-US" sz="2000" dirty="0"/>
              <a:t>Download  Class Files</a:t>
            </a:r>
          </a:p>
          <a:p>
            <a:endParaRPr lang="en-US" sz="2000" dirty="0"/>
          </a:p>
          <a:p>
            <a:r>
              <a:rPr lang="en-US" sz="2000" dirty="0"/>
              <a:t>Bring in a Project to Manage</a:t>
            </a:r>
          </a:p>
          <a:p>
            <a:pPr>
              <a:buNone/>
            </a:pP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97DBB-6606-4134-9E06-5044EF2C9483}" type="datetime1">
              <a:rPr lang="en-US" smtClean="0"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73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Course Outline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1800" dirty="0" smtClean="0"/>
              <a:t>Day 1</a:t>
            </a:r>
          </a:p>
          <a:p>
            <a:pPr lvl="1">
              <a:buFont typeface="Wingdings" pitchFamily="2" charset="2"/>
              <a:buChar char="q"/>
            </a:pPr>
            <a:r>
              <a:rPr lang="en-US" sz="1600" dirty="0" smtClean="0"/>
              <a:t>Lesson </a:t>
            </a:r>
            <a:r>
              <a:rPr lang="en-US" sz="1600" dirty="0"/>
              <a:t>1 - </a:t>
            </a:r>
            <a:r>
              <a:rPr lang="en-US" sz="1600" dirty="0" smtClean="0"/>
              <a:t>Overview </a:t>
            </a:r>
            <a:r>
              <a:rPr lang="en-US" sz="1600" dirty="0"/>
              <a:t>of Project Management &amp; MS </a:t>
            </a:r>
            <a:r>
              <a:rPr lang="en-US" sz="1600" dirty="0" smtClean="0"/>
              <a:t>Project</a:t>
            </a:r>
          </a:p>
          <a:p>
            <a:pPr lvl="1">
              <a:buFont typeface="Wingdings" pitchFamily="2" charset="2"/>
              <a:buChar char="q"/>
            </a:pPr>
            <a:r>
              <a:rPr lang="en-US" sz="1600" dirty="0" smtClean="0"/>
              <a:t>Lesson 2 </a:t>
            </a:r>
            <a:r>
              <a:rPr lang="en-US" sz="1600" dirty="0"/>
              <a:t>- </a:t>
            </a:r>
            <a:r>
              <a:rPr lang="en-US" sz="1600" dirty="0"/>
              <a:t>Starting a new project plan</a:t>
            </a:r>
            <a:endParaRPr lang="en-US" sz="1600" dirty="0"/>
          </a:p>
          <a:p>
            <a:pPr lvl="1">
              <a:buFont typeface="Wingdings" pitchFamily="2" charset="2"/>
              <a:buChar char="q"/>
            </a:pPr>
            <a:r>
              <a:rPr lang="en-US" sz="1600" dirty="0"/>
              <a:t>Lesson </a:t>
            </a:r>
            <a:r>
              <a:rPr lang="en-US" sz="1600" dirty="0" smtClean="0"/>
              <a:t>3 </a:t>
            </a:r>
            <a:r>
              <a:rPr lang="en-US" sz="1600" dirty="0"/>
              <a:t>- </a:t>
            </a:r>
            <a:r>
              <a:rPr lang="en-US" sz="1600" dirty="0"/>
              <a:t>Building a task list</a:t>
            </a:r>
            <a:endParaRPr lang="en-US" sz="1600" dirty="0"/>
          </a:p>
          <a:p>
            <a:pPr lvl="1">
              <a:buFont typeface="Wingdings" pitchFamily="2" charset="2"/>
              <a:buChar char="q"/>
            </a:pPr>
            <a:r>
              <a:rPr lang="en-US" sz="1600" dirty="0"/>
              <a:t>Lesson </a:t>
            </a:r>
            <a:r>
              <a:rPr lang="en-US" sz="1600" dirty="0" smtClean="0"/>
              <a:t>4 </a:t>
            </a:r>
            <a:r>
              <a:rPr lang="en-US" sz="1600" dirty="0"/>
              <a:t>- </a:t>
            </a:r>
            <a:r>
              <a:rPr lang="en-US" sz="1600" dirty="0"/>
              <a:t>Setting up </a:t>
            </a:r>
            <a:r>
              <a:rPr lang="en-US" sz="1600" dirty="0" smtClean="0"/>
              <a:t>resources</a:t>
            </a:r>
          </a:p>
          <a:p>
            <a:pPr>
              <a:buFont typeface="Wingdings" pitchFamily="2" charset="2"/>
              <a:buChar char="q"/>
            </a:pPr>
            <a:r>
              <a:rPr lang="en-US" sz="1800" dirty="0" smtClean="0"/>
              <a:t>Day 2</a:t>
            </a:r>
          </a:p>
          <a:p>
            <a:pPr lvl="1">
              <a:buFont typeface="Wingdings" pitchFamily="2" charset="2"/>
              <a:buChar char="q"/>
            </a:pPr>
            <a:r>
              <a:rPr lang="en-US" sz="1600" dirty="0" smtClean="0"/>
              <a:t>Lesson 5 </a:t>
            </a:r>
            <a:r>
              <a:rPr lang="en-US" sz="1600" dirty="0"/>
              <a:t>- </a:t>
            </a:r>
            <a:r>
              <a:rPr lang="en-US" sz="1600" dirty="0"/>
              <a:t>Assigning resources to </a:t>
            </a:r>
            <a:r>
              <a:rPr lang="en-US" sz="1600" dirty="0" smtClean="0"/>
              <a:t>tasks</a:t>
            </a:r>
          </a:p>
          <a:p>
            <a:pPr lvl="1">
              <a:buFont typeface="Wingdings" pitchFamily="2" charset="2"/>
              <a:buChar char="q"/>
            </a:pPr>
            <a:r>
              <a:rPr lang="en-US" sz="1600" dirty="0" smtClean="0"/>
              <a:t>Lesson 6 </a:t>
            </a:r>
            <a:r>
              <a:rPr lang="en-US" sz="1600" dirty="0"/>
              <a:t>- </a:t>
            </a:r>
            <a:r>
              <a:rPr lang="en-US" sz="1600" dirty="0"/>
              <a:t>Formatting and sharing your </a:t>
            </a:r>
            <a:r>
              <a:rPr lang="en-US" sz="1600" dirty="0" smtClean="0"/>
              <a:t>plan</a:t>
            </a:r>
          </a:p>
          <a:p>
            <a:pPr lvl="1">
              <a:buFont typeface="Wingdings" pitchFamily="2" charset="2"/>
              <a:buChar char="q"/>
            </a:pPr>
            <a:r>
              <a:rPr lang="en-US" sz="1600" dirty="0" smtClean="0"/>
              <a:t>Lesson 7 </a:t>
            </a:r>
            <a:r>
              <a:rPr lang="en-US" sz="1600" dirty="0"/>
              <a:t>- </a:t>
            </a:r>
            <a:r>
              <a:rPr lang="en-US" sz="1600" dirty="0"/>
              <a:t>Tracking </a:t>
            </a:r>
            <a:r>
              <a:rPr lang="en-US" sz="1600" dirty="0" smtClean="0"/>
              <a:t>progress</a:t>
            </a:r>
          </a:p>
          <a:p>
            <a:pPr lvl="1">
              <a:buFont typeface="Wingdings" pitchFamily="2" charset="2"/>
              <a:buChar char="q"/>
            </a:pPr>
            <a:r>
              <a:rPr lang="en-US" sz="1600" dirty="0" smtClean="0"/>
              <a:t>Lesson 8 </a:t>
            </a:r>
            <a:r>
              <a:rPr lang="en-US" sz="1600" dirty="0"/>
              <a:t>- </a:t>
            </a:r>
            <a:r>
              <a:rPr lang="en-US" sz="1600" dirty="0"/>
              <a:t>Project Management Toolkit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2AF7E-4AD8-4DA3-BC29-6C14A2114F66}" type="datetime1">
              <a:rPr lang="en-US" smtClean="0"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06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lvl="1" indent="-285750"/>
            <a:r>
              <a:rPr lang="en-US" sz="1600" dirty="0" smtClean="0"/>
              <a:t>Lesson </a:t>
            </a:r>
            <a:r>
              <a:rPr lang="en-US" sz="1600" dirty="0"/>
              <a:t>1 - Overview of Project Management &amp; MS Project</a:t>
            </a:r>
          </a:p>
          <a:p>
            <a:pPr marL="285750" lvl="1" indent="-285750"/>
            <a:r>
              <a:rPr lang="en-US" sz="1600" dirty="0"/>
              <a:t>Lesson 2 - Starting a new project plan</a:t>
            </a:r>
          </a:p>
          <a:p>
            <a:pPr marL="285750" lvl="1" indent="-285750"/>
            <a:r>
              <a:rPr lang="en-US" sz="1600" dirty="0"/>
              <a:t>Lesson 3 - Building a task list</a:t>
            </a:r>
          </a:p>
          <a:p>
            <a:pPr marL="285750" lvl="1" indent="-285750"/>
            <a:r>
              <a:rPr lang="en-US" sz="1600" dirty="0"/>
              <a:t>Lesson 4 - Setting up resources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5534B0AB-DF3C-46AD-B688-0A830220F97C}" type="datetime1">
              <a:rPr lang="en-US" smtClean="0"/>
              <a:t>3/10/2016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207919" y="4850606"/>
            <a:ext cx="1600200" cy="20002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3486150" y="4843463"/>
            <a:ext cx="2171700" cy="20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60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Project Management Process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720F-C35C-4EB9-8A74-5E4C34181782}" type="datetime1">
              <a:rPr lang="en-US" smtClean="0"/>
              <a:t>3/10/2016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F27299-7934-46F6-B99A-F9E924C3874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3075" name="Picture 13" descr="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7300" y="2343151"/>
            <a:ext cx="6572250" cy="592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Line 30"/>
          <p:cNvSpPr>
            <a:spLocks noChangeShapeType="1"/>
          </p:cNvSpPr>
          <p:nvPr/>
        </p:nvSpPr>
        <p:spPr bwMode="auto">
          <a:xfrm>
            <a:off x="2314575" y="2639616"/>
            <a:ext cx="37981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350"/>
          </a:p>
        </p:txBody>
      </p:sp>
      <p:sp>
        <p:nvSpPr>
          <p:cNvPr id="3077" name="Line 30"/>
          <p:cNvSpPr>
            <a:spLocks noChangeShapeType="1"/>
          </p:cNvSpPr>
          <p:nvPr/>
        </p:nvSpPr>
        <p:spPr bwMode="auto">
          <a:xfrm>
            <a:off x="3673079" y="2639616"/>
            <a:ext cx="379809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350"/>
          </a:p>
        </p:txBody>
      </p:sp>
      <p:sp>
        <p:nvSpPr>
          <p:cNvPr id="3078" name="Line 30"/>
          <p:cNvSpPr>
            <a:spLocks noChangeShapeType="1"/>
          </p:cNvSpPr>
          <p:nvPr/>
        </p:nvSpPr>
        <p:spPr bwMode="auto">
          <a:xfrm>
            <a:off x="5030391" y="2639616"/>
            <a:ext cx="379809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350"/>
          </a:p>
        </p:txBody>
      </p:sp>
      <p:sp>
        <p:nvSpPr>
          <p:cNvPr id="3079" name="Line 30"/>
          <p:cNvSpPr>
            <a:spLocks noChangeShapeType="1"/>
          </p:cNvSpPr>
          <p:nvPr/>
        </p:nvSpPr>
        <p:spPr bwMode="auto">
          <a:xfrm>
            <a:off x="6379369" y="2639616"/>
            <a:ext cx="37981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30342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Definition of a Project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US" dirty="0" smtClean="0"/>
              <a:t>“A project is a sequence of unique, complex, and connected activities having one goal or purpose and that must be completed by a specific time, within budget, and according to specifications.”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353AB-FC51-4D04-95C7-8F6E4E6D55EB}" type="datetime1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E9B8FCB1-FF58-4AB0-B7E2-A6CFAB01BCF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34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fBurnet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ProfBurnett</Template>
  <TotalTime>70</TotalTime>
  <Words>1805</Words>
  <Application>Microsoft Office PowerPoint</Application>
  <PresentationFormat>On-screen Show (16:9)</PresentationFormat>
  <Paragraphs>651</Paragraphs>
  <Slides>42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9" baseType="lpstr">
      <vt:lpstr>Arial</vt:lpstr>
      <vt:lpstr>Calibri</vt:lpstr>
      <vt:lpstr>Constantia</vt:lpstr>
      <vt:lpstr>Verdana</vt:lpstr>
      <vt:lpstr>Wingdings</vt:lpstr>
      <vt:lpstr>Wingdings 2</vt:lpstr>
      <vt:lpstr>ProfBurnett</vt:lpstr>
      <vt:lpstr>MS Project 2013 Level I Introduction</vt:lpstr>
      <vt:lpstr>Outline</vt:lpstr>
      <vt:lpstr>Instructor Info</vt:lpstr>
      <vt:lpstr>Introductions</vt:lpstr>
      <vt:lpstr>Class Website</vt:lpstr>
      <vt:lpstr>Course Outline</vt:lpstr>
      <vt:lpstr>Day 1 </vt:lpstr>
      <vt:lpstr>The Project Management Process</vt:lpstr>
      <vt:lpstr>Definition of a Project</vt:lpstr>
      <vt:lpstr>Activities</vt:lpstr>
      <vt:lpstr>Characteristics of Projects</vt:lpstr>
      <vt:lpstr>Project Parameters</vt:lpstr>
      <vt:lpstr>Project Parameters (cont.)</vt:lpstr>
      <vt:lpstr>The Scope Triangle</vt:lpstr>
      <vt:lpstr>Creeps</vt:lpstr>
      <vt:lpstr>Lesson 2: Starting a new project plan</vt:lpstr>
      <vt:lpstr>Lesson 3: Building a task list</vt:lpstr>
      <vt:lpstr>Work Breakdown Structure</vt:lpstr>
      <vt:lpstr>Work Breakdown Structure</vt:lpstr>
      <vt:lpstr>Work Breakdown Structure (WBS)</vt:lpstr>
      <vt:lpstr>Decomposition</vt:lpstr>
      <vt:lpstr>Uses for the WBS</vt:lpstr>
      <vt:lpstr>Generating the WBS</vt:lpstr>
      <vt:lpstr>Six Criteria to Test for WBS Completeness</vt:lpstr>
      <vt:lpstr>Exceptions to the Completion Criteria Rule</vt:lpstr>
      <vt:lpstr>Approaches to Building the WBS</vt:lpstr>
      <vt:lpstr>Representing WBS Tree Structure</vt:lpstr>
      <vt:lpstr>Representing WBS Indented Outline</vt:lpstr>
      <vt:lpstr>Representing WBS Waterfall Structure</vt:lpstr>
      <vt:lpstr>Task Duration Estimates</vt:lpstr>
      <vt:lpstr>Units</vt:lpstr>
      <vt:lpstr>WBS</vt:lpstr>
      <vt:lpstr>Task Relationships</vt:lpstr>
      <vt:lpstr>PowerPoint Presentation</vt:lpstr>
      <vt:lpstr>Day 1 - Review </vt:lpstr>
      <vt:lpstr>Day 2</vt:lpstr>
      <vt:lpstr>Lesson 5: Assigning resources to tasks</vt:lpstr>
      <vt:lpstr>Lesson 6: Formatting and sharing your plan</vt:lpstr>
      <vt:lpstr>Lesson 7 - Tracking progress</vt:lpstr>
      <vt:lpstr>Lesson 8 - Project Management Toolkit</vt:lpstr>
      <vt:lpstr>Day 2 - Review</vt:lpstr>
      <vt:lpstr>Class Evaluation</vt:lpstr>
    </vt:vector>
  </TitlesOfParts>
  <Company>BWGM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ITI 133 HTML5  Desktop and  Mobile  Level I</dc:title>
  <dc:creator>Professor Burnett</dc:creator>
  <cp:lastModifiedBy>Prof Burnett</cp:lastModifiedBy>
  <cp:revision>11</cp:revision>
  <dcterms:created xsi:type="dcterms:W3CDTF">2015-01-17T12:40:41Z</dcterms:created>
  <dcterms:modified xsi:type="dcterms:W3CDTF">2016-03-10T19:53:36Z</dcterms:modified>
</cp:coreProperties>
</file>