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72" r:id="rId7"/>
    <p:sldId id="273" r:id="rId8"/>
    <p:sldId id="268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81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50A7-486E-4834-8A12-B6B52734C1B1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C143-5ACF-4891-8A8C-E46CB274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E0B0-61E4-4A0A-91A4-4AC94AB73947}" type="datetime1">
              <a:rPr lang="en-US" smtClean="0"/>
              <a:t>6/12/2018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1029-C520-422F-8402-CE10CA309D83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4091-99D7-4345-B9E9-7B489B0EE218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36E-FC75-4743-A5E9-8130463C3BF8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82B2-54E4-4844-A5E6-1598F153DE3D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B2A9-5B6C-4A64-B0E0-63C13F334D30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BD-EFE2-4A1D-894C-BED72B2A61D2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7C13-75F0-45C3-97BA-E3D452FC5726}" type="datetime1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11F-21E9-474B-97A3-B423B0A9DD47}" type="datetime1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7877-780B-44B8-91AD-21D0F529D2B8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0630-8CF4-4051-8DBB-9F86A98736F0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BDEB4-24DA-485C-B736-131223A38119}" type="datetime1">
              <a:rPr lang="en-US" smtClean="0"/>
              <a:t>6/12/2018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burnett@l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.burnett@montgomerycolleg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 Excel 2016 Level 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585" y="3181350"/>
            <a:ext cx="7854696" cy="1314450"/>
          </a:xfrm>
        </p:spPr>
        <p:txBody>
          <a:bodyPr anchor="b"/>
          <a:lstStyle/>
          <a:p>
            <a:r>
              <a:rPr lang="en-US" dirty="0"/>
              <a:t>http://www.profburnett.com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46F5-6056-4041-ABB1-40E14D3FAC92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679-E8D9-41CD-93E0-384811F2302B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6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Military – Corps of Engineers</a:t>
            </a:r>
          </a:p>
          <a:p>
            <a:r>
              <a:rPr lang="en-US" sz="2400" dirty="0"/>
              <a:t>IT Contractor - BAH, GD, Independent</a:t>
            </a:r>
          </a:p>
          <a:p>
            <a:r>
              <a:rPr lang="en-US" sz="2400" dirty="0">
                <a:hlinkClick r:id="rId3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4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CCE0-C334-4E78-96BC-269ECBF5759C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Name</a:t>
            </a:r>
          </a:p>
          <a:p>
            <a:pPr eaLnBrk="1" hangingPunct="1"/>
            <a:r>
              <a:rPr lang="en-US" dirty="0"/>
              <a:t>Job</a:t>
            </a:r>
          </a:p>
          <a:p>
            <a:pPr eaLnBrk="1" hangingPunct="1"/>
            <a:r>
              <a:rPr lang="en-US" dirty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3581-784E-4F75-8FDE-D91A5231226D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Class Website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Download  Student Data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C1F-F59E-475E-974A-322931204C78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/>
              <a:t>Excel 2016 Level III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Session I</a:t>
            </a:r>
          </a:p>
          <a:p>
            <a:r>
              <a:rPr lang="en-US" dirty="0"/>
              <a:t>Chapter 1: Logical and Lookup Functions</a:t>
            </a:r>
          </a:p>
          <a:p>
            <a:r>
              <a:rPr lang="en-US" dirty="0"/>
              <a:t>Chapter 2: Advanced Formulas</a:t>
            </a:r>
          </a:p>
          <a:p>
            <a:r>
              <a:rPr lang="en-US" dirty="0"/>
              <a:t>Chapter 3: Special functions</a:t>
            </a:r>
          </a:p>
          <a:p>
            <a:pPr marL="0" indent="0">
              <a:buNone/>
            </a:pPr>
            <a:r>
              <a:rPr lang="en-US" sz="2400" dirty="0"/>
              <a:t>Session II</a:t>
            </a:r>
          </a:p>
          <a:p>
            <a:r>
              <a:rPr lang="en-US" dirty="0"/>
              <a:t>Chapter 4: Importing and Exporting</a:t>
            </a:r>
          </a:p>
          <a:p>
            <a:r>
              <a:rPr lang="en-US" dirty="0"/>
              <a:t>Chapter 5: Analysis</a:t>
            </a:r>
          </a:p>
          <a:p>
            <a:r>
              <a:rPr lang="en-US" dirty="0"/>
              <a:t>Chapter 6: Macros and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B5B6-DC39-4CB7-B573-223E88ABED57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4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Calibri" pitchFamily="34" charset="0"/>
                <a:cs typeface="Calibri" pitchFamily="34" charset="0"/>
              </a:rPr>
              <a:t>3-D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References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36E-FC75-4743-A5E9-8130463C3BF8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78755"/>
            <a:ext cx="6705600" cy="328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HLOOKUP function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HLOOKUP(</a:t>
            </a:r>
            <a:r>
              <a:rPr lang="en-US" sz="2000" dirty="0" err="1"/>
              <a:t>lookup_value</a:t>
            </a:r>
            <a:r>
              <a:rPr lang="en-US" sz="2000" dirty="0"/>
              <a:t>, </a:t>
            </a:r>
            <a:r>
              <a:rPr lang="en-US" sz="2000" dirty="0" err="1"/>
              <a:t>table_array,row_index_num,range_lookup</a:t>
            </a:r>
            <a:r>
              <a:rPr lang="en-US" sz="2000" dirty="0"/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u="sng" dirty="0"/>
              <a:t>Syntax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lookup_value</a:t>
            </a:r>
            <a:r>
              <a:rPr lang="en-US" sz="2000" dirty="0"/>
              <a:t> = First row of table</a:t>
            </a:r>
          </a:p>
          <a:p>
            <a:r>
              <a:rPr lang="en-US" sz="2000" dirty="0" err="1"/>
              <a:t>table_array</a:t>
            </a:r>
            <a:r>
              <a:rPr lang="en-US" sz="2000" dirty="0"/>
              <a:t> = Table Range</a:t>
            </a:r>
          </a:p>
          <a:p>
            <a:r>
              <a:rPr lang="en-US" sz="2000" dirty="0" err="1"/>
              <a:t>row_index_num</a:t>
            </a:r>
            <a:r>
              <a:rPr lang="en-US" sz="2000" dirty="0"/>
              <a:t> = number of row value returned</a:t>
            </a:r>
          </a:p>
          <a:p>
            <a:r>
              <a:rPr lang="en-US" sz="2000" dirty="0" err="1"/>
              <a:t>range_lookup</a:t>
            </a:r>
            <a:r>
              <a:rPr lang="en-US" sz="2000" dirty="0"/>
              <a:t> = Optional (True or False) </a:t>
            </a:r>
            <a:br>
              <a:rPr lang="en-US" sz="2000" dirty="0"/>
            </a:br>
            <a:r>
              <a:rPr lang="en-US" sz="2000" dirty="0"/>
              <a:t>true = exact match</a:t>
            </a:r>
          </a:p>
          <a:p>
            <a:r>
              <a:rPr lang="en-US" sz="2000" dirty="0">
                <a:sym typeface="Symbol" pitchFamily="18" charset="2"/>
              </a:rPr>
              <a:t>If the lookup value is less than the smallest value in the table, an error (#N/A) is returned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7286-66CE-43ED-83B3-50141EFFF25A}" type="datetime1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8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VLOOKUP function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VLOOKUP(</a:t>
            </a:r>
            <a:r>
              <a:rPr lang="en-US" sz="2000" dirty="0" err="1"/>
              <a:t>lookup_value</a:t>
            </a:r>
            <a:r>
              <a:rPr lang="en-US" sz="2000" dirty="0"/>
              <a:t>, </a:t>
            </a:r>
            <a:r>
              <a:rPr lang="en-US" sz="2000" dirty="0" err="1"/>
              <a:t>table_array,col_index_num,range_lookup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u="sng" dirty="0"/>
              <a:t>Syntax </a:t>
            </a:r>
          </a:p>
          <a:p>
            <a:r>
              <a:rPr lang="en-US" sz="2000" dirty="0" err="1"/>
              <a:t>lookup_value</a:t>
            </a:r>
            <a:r>
              <a:rPr lang="en-US" sz="2000" dirty="0"/>
              <a:t> = First column of table</a:t>
            </a:r>
          </a:p>
          <a:p>
            <a:r>
              <a:rPr lang="en-US" sz="2000" dirty="0" err="1"/>
              <a:t>table_array</a:t>
            </a:r>
            <a:r>
              <a:rPr lang="en-US" sz="2000" dirty="0"/>
              <a:t> = Table Range</a:t>
            </a:r>
          </a:p>
          <a:p>
            <a:r>
              <a:rPr lang="en-US" sz="2000" dirty="0" err="1"/>
              <a:t>row_index_num</a:t>
            </a:r>
            <a:r>
              <a:rPr lang="en-US" sz="2000" dirty="0"/>
              <a:t> = number of column value returned</a:t>
            </a:r>
          </a:p>
          <a:p>
            <a:r>
              <a:rPr lang="en-US" sz="2000" dirty="0" err="1"/>
              <a:t>range_lookup</a:t>
            </a:r>
            <a:r>
              <a:rPr lang="en-US" sz="2000" dirty="0"/>
              <a:t> = Optional (True or False) </a:t>
            </a:r>
            <a:br>
              <a:rPr lang="en-US" sz="2000" dirty="0"/>
            </a:br>
            <a:r>
              <a:rPr lang="en-US" sz="2000" dirty="0"/>
              <a:t>true = exact match</a:t>
            </a:r>
          </a:p>
          <a:p>
            <a:r>
              <a:rPr lang="en-US" sz="2000" dirty="0">
                <a:sym typeface="Symbol" pitchFamily="18" charset="2"/>
              </a:rPr>
              <a:t>If the lookup value is less than the smallest value in the table, an error (#N/A) is returned</a:t>
            </a:r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C433-841D-4484-9365-AF7EE37A8A32}" type="datetime1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03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82</TotalTime>
  <Words>311</Words>
  <Application>Microsoft Office PowerPoint</Application>
  <PresentationFormat>On-screen Show (16:9)</PresentationFormat>
  <Paragraphs>82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Constantia</vt:lpstr>
      <vt:lpstr>Symbol</vt:lpstr>
      <vt:lpstr>Verdana</vt:lpstr>
      <vt:lpstr>Wingdings</vt:lpstr>
      <vt:lpstr>Wingdings 2</vt:lpstr>
      <vt:lpstr>ProfBurnett</vt:lpstr>
      <vt:lpstr>MS Excel 2016 Level III</vt:lpstr>
      <vt:lpstr>Outline</vt:lpstr>
      <vt:lpstr>Instructor Info</vt:lpstr>
      <vt:lpstr>Introductions</vt:lpstr>
      <vt:lpstr>Class Website</vt:lpstr>
      <vt:lpstr>Excel 2016 Level III - Course Outline</vt:lpstr>
      <vt:lpstr>3-D References</vt:lpstr>
      <vt:lpstr>The HLOOKUP function</vt:lpstr>
      <vt:lpstr>The VLOOKUP function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080 MS Excel Level I</dc:title>
  <dc:creator>Professor Burnett</dc:creator>
  <cp:lastModifiedBy>Prof Burnett</cp:lastModifiedBy>
  <cp:revision>10</cp:revision>
  <dcterms:created xsi:type="dcterms:W3CDTF">2015-01-17T12:08:33Z</dcterms:created>
  <dcterms:modified xsi:type="dcterms:W3CDTF">2018-06-12T09:23:02Z</dcterms:modified>
</cp:coreProperties>
</file>