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67" r:id="rId13"/>
    <p:sldId id="261" r:id="rId14"/>
    <p:sldId id="270" r:id="rId15"/>
    <p:sldId id="269" r:id="rId16"/>
    <p:sldId id="268" r:id="rId17"/>
    <p:sldId id="265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8" d="100"/>
          <a:sy n="138" d="100"/>
        </p:scale>
        <p:origin x="75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950A7-486E-4834-8A12-B6B52734C1B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FC143-5ACF-4891-8A8C-E46CB2749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9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05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80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AF086-1A73-491C-8B40-2FA6598343E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61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AF086-1A73-491C-8B40-2FA6598343E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0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4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39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05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4C614E1-43C6-4BA8-B1D3-DCC7DF35E70A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387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AE04C6B-A70F-49CA-B511-7DFDEA8CD114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1895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C8A4890-CBA0-4812-B2E4-5005794E82D4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0023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03B8E8A-A83A-4A86-90EC-B30F3F966DC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2747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1AAA9FA-B277-4188-9645-DB017F9989C6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537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AF086-1A73-491C-8B40-2FA6598343E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3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E0B0-61E4-4A0A-91A4-4AC94AB73947}" type="datetime1">
              <a:rPr lang="en-US" smtClean="0"/>
              <a:t>8/21/2018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1029-C520-422F-8402-CE10CA309D83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4091-99D7-4345-B9E9-7B489B0EE218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36E-FC75-4743-A5E9-8130463C3BF8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82B2-54E4-4844-A5E6-1598F153DE3D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B2A9-5B6C-4A64-B0E0-63C13F334D30}" type="datetime1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C6BD-EFE2-4A1D-894C-BED72B2A61D2}" type="datetime1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7C13-75F0-45C3-97BA-E3D452FC5726}" type="datetime1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111F-21E9-474B-97A3-B423B0A9DD47}" type="datetime1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7877-780B-44B8-91AD-21D0F529D2B8}" type="datetime1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0630-8CF4-4051-8DBB-9F86A98736F0}" type="datetime1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5BDEB4-24DA-485C-B736-131223A38119}" type="datetime1">
              <a:rPr lang="en-US" smtClean="0"/>
              <a:t>8/21/2018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©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ebdb.montgomerycollege.edu/internet/wdceevals/wdceevals.cf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rofburnett@live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arl.burnett@montgomerycollege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ITI 091</a:t>
            </a:r>
            <a:br>
              <a:rPr lang="en-US" dirty="0"/>
            </a:br>
            <a:r>
              <a:rPr lang="en-US" dirty="0"/>
              <a:t>MS Excel Level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http://www.profburnett.com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46F5-6056-4041-ABB1-40E14D3FAC92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>
                <a:ea typeface="ＭＳ Ｐゴシック" charset="0"/>
                <a:cs typeface="ＭＳ Ｐゴシック" charset="0"/>
              </a:rPr>
              <a:t>Opening delays or cancellations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0182"/>
            <a:ext cx="9144000" cy="3144441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  <a:defRPr/>
            </a:pPr>
            <a:r>
              <a:rPr lang="en-US" dirty="0"/>
              <a:t>	In case of inclement weather or other catastrophes, please check the Montgomery College Web Site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www.montgomerycollege.edu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or call 240-567-5000 for class </a:t>
            </a:r>
            <a:br>
              <a:rPr lang="en-US" dirty="0"/>
            </a:br>
            <a:r>
              <a:rPr lang="en-US" dirty="0"/>
              <a:t>delays or cancellations.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3AC7-9FA8-4C80-9850-4F364160BC56}" type="datetime1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02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Class Schedule</a:t>
            </a:r>
            <a:br>
              <a:rPr lang="en-US" sz="2400" dirty="0"/>
            </a:br>
            <a:r>
              <a:rPr lang="en-US" sz="2400" dirty="0"/>
              <a:t>ITI 091 MS Excel 2016 Level II – CRN 25211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79505"/>
              </p:ext>
            </p:extLst>
          </p:nvPr>
        </p:nvGraphicFramePr>
        <p:xfrm>
          <a:off x="457200" y="2038350"/>
          <a:ext cx="8229600" cy="8458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Date</a:t>
                      </a:r>
                    </a:p>
                  </a:txBody>
                  <a:tcPr marL="85999" marR="8599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Day</a:t>
                      </a:r>
                    </a:p>
                  </a:txBody>
                  <a:tcPr marL="85999" marR="8599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Hours</a:t>
                      </a:r>
                    </a:p>
                  </a:txBody>
                  <a:tcPr marL="85999" marR="85999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+mj-lt"/>
                        </a:rPr>
                        <a:t>Sep 11, 2018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85999" marR="85999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Tuesday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85999" marR="8599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9:00 AM - 3:30 PM</a:t>
                      </a:r>
                    </a:p>
                  </a:txBody>
                  <a:tcPr marL="85999" marR="85999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Sep 13, 2018</a:t>
                      </a:r>
                      <a:endParaRPr kumimoji="0" lang="en-US" sz="14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99" marR="85999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Thursday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85999" marR="85999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9:00 AM - 3:30 PM</a:t>
                      </a:r>
                    </a:p>
                  </a:txBody>
                  <a:tcPr marL="85999" marR="85999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A56C-86C6-48B7-A692-9F59A2494614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00548" y="3271718"/>
            <a:ext cx="334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All Classes meet in the GBTC, 408</a:t>
            </a:r>
          </a:p>
        </p:txBody>
      </p:sp>
    </p:spTree>
    <p:extLst>
      <p:ext uri="{BB962C8B-B14F-4D97-AF65-F5344CB8AC3E}">
        <p14:creationId xmlns:p14="http://schemas.microsoft.com/office/powerpoint/2010/main" val="4772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Excel Level II - Course Outline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sz="2400" dirty="0"/>
              <a:t>Session 1</a:t>
            </a:r>
          </a:p>
          <a:p>
            <a:pPr lvl="1"/>
            <a:r>
              <a:rPr lang="en-US" sz="1800" dirty="0"/>
              <a:t>Chapter 1: Managing workbooks</a:t>
            </a:r>
          </a:p>
          <a:p>
            <a:pPr lvl="1"/>
            <a:r>
              <a:rPr lang="en-US" sz="1800" dirty="0"/>
              <a:t>Chapter 2: Named ranges</a:t>
            </a:r>
          </a:p>
          <a:p>
            <a:pPr lvl="1"/>
            <a:r>
              <a:rPr lang="en-US" sz="1800" dirty="0"/>
              <a:t>Chapter 3: Tables</a:t>
            </a:r>
          </a:p>
          <a:p>
            <a:pPr lvl="1"/>
            <a:r>
              <a:rPr lang="en-US" sz="1800" dirty="0"/>
              <a:t>Chapter 4: Summarizing data</a:t>
            </a:r>
          </a:p>
          <a:p>
            <a:r>
              <a:rPr lang="en-US" sz="2400" dirty="0"/>
              <a:t>Session 2</a:t>
            </a:r>
          </a:p>
          <a:p>
            <a:pPr lvl="1"/>
            <a:r>
              <a:rPr lang="en-US" sz="1800" dirty="0"/>
              <a:t>Chapter 5: PivotTables</a:t>
            </a:r>
          </a:p>
          <a:p>
            <a:pPr lvl="1"/>
            <a:r>
              <a:rPr lang="en-US" sz="1800" dirty="0"/>
              <a:t>Chapter 6: Presentation features</a:t>
            </a:r>
          </a:p>
          <a:p>
            <a:pPr lvl="1"/>
            <a:r>
              <a:rPr lang="en-US" sz="1800" dirty="0"/>
              <a:t>Chapter 7: Advanced charts</a:t>
            </a:r>
          </a:p>
          <a:p>
            <a:pPr lvl="1"/>
            <a:r>
              <a:rPr lang="en-US" sz="1800" dirty="0"/>
              <a:t>Chapter 8: Collaboration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2207-4AFF-46E3-8CA4-C9B15903DBC8}" type="datetime1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25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Class Website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Download  Student Data Files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EC1F-F59E-475E-974A-322931204C78}" type="datetime1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0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36E-FC75-4743-A5E9-8130463C3BF8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" t="27777" r="95332" b="36890"/>
          <a:stretch/>
        </p:blipFill>
        <p:spPr>
          <a:xfrm>
            <a:off x="2054542" y="1581150"/>
            <a:ext cx="1635225" cy="2321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7754" t="21331" r="66579" b="2781"/>
          <a:stretch/>
        </p:blipFill>
        <p:spPr>
          <a:xfrm>
            <a:off x="5410200" y="180060"/>
            <a:ext cx="1905000" cy="47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66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Excel Level II - Course Review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sz="2400" dirty="0"/>
              <a:t>Session 1</a:t>
            </a:r>
          </a:p>
          <a:p>
            <a:pPr lvl="1"/>
            <a:r>
              <a:rPr lang="en-US" sz="1800" dirty="0"/>
              <a:t>Chapter 1: Managing workbooks</a:t>
            </a:r>
          </a:p>
          <a:p>
            <a:pPr lvl="1"/>
            <a:r>
              <a:rPr lang="en-US" sz="1800" dirty="0"/>
              <a:t>Chapter 2: Named ranges</a:t>
            </a:r>
          </a:p>
          <a:p>
            <a:pPr lvl="1"/>
            <a:r>
              <a:rPr lang="en-US" sz="1800" dirty="0"/>
              <a:t>Chapter 3: Tables</a:t>
            </a:r>
          </a:p>
          <a:p>
            <a:pPr lvl="1"/>
            <a:r>
              <a:rPr lang="en-US" sz="1800" dirty="0"/>
              <a:t>Chapter 4: Summarizing data</a:t>
            </a:r>
          </a:p>
          <a:p>
            <a:r>
              <a:rPr lang="en-US" sz="2400" dirty="0"/>
              <a:t>Session 2</a:t>
            </a:r>
          </a:p>
          <a:p>
            <a:pPr lvl="1"/>
            <a:r>
              <a:rPr lang="en-US" sz="1800" dirty="0"/>
              <a:t>Chapter 5: PivotTables</a:t>
            </a:r>
          </a:p>
          <a:p>
            <a:pPr lvl="1"/>
            <a:r>
              <a:rPr lang="en-US" sz="1800" dirty="0"/>
              <a:t>Chapter 6: Presentation features</a:t>
            </a:r>
          </a:p>
          <a:p>
            <a:pPr lvl="1"/>
            <a:r>
              <a:rPr lang="en-US" sz="1800" dirty="0"/>
              <a:t>Chapter 7: Advanced charts</a:t>
            </a:r>
          </a:p>
          <a:p>
            <a:pPr lvl="1"/>
            <a:r>
              <a:rPr lang="en-US" sz="1800" dirty="0"/>
              <a:t>Chapter 8: Collaboration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2207-4AFF-46E3-8CA4-C9B15903DBC8}" type="datetime1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77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Excel Level III - Course Outline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400" dirty="0"/>
              <a:t>Session 1</a:t>
            </a:r>
          </a:p>
          <a:p>
            <a:pPr lvl="1"/>
            <a:r>
              <a:rPr lang="en-US" sz="1800" dirty="0"/>
              <a:t>Chapter 1: Logical and Lookup Functions</a:t>
            </a:r>
          </a:p>
          <a:p>
            <a:pPr lvl="1"/>
            <a:r>
              <a:rPr lang="en-US" sz="1800" dirty="0"/>
              <a:t>Chapter 2: Advanced Formulas</a:t>
            </a:r>
          </a:p>
          <a:p>
            <a:pPr lvl="1"/>
            <a:r>
              <a:rPr lang="en-US" sz="1800" dirty="0"/>
              <a:t>Chapter 3: Special functions</a:t>
            </a:r>
          </a:p>
          <a:p>
            <a:r>
              <a:rPr lang="en-US" sz="2400" dirty="0"/>
              <a:t>Session 2</a:t>
            </a:r>
          </a:p>
          <a:p>
            <a:pPr lvl="1"/>
            <a:r>
              <a:rPr lang="en-US" sz="1800" dirty="0"/>
              <a:t>Chapter 4: Importing and Exporting</a:t>
            </a:r>
          </a:p>
          <a:p>
            <a:pPr lvl="1"/>
            <a:r>
              <a:rPr lang="en-US" sz="1800" dirty="0"/>
              <a:t>Chapter 5: Analysis</a:t>
            </a:r>
          </a:p>
          <a:p>
            <a:pPr lvl="1"/>
            <a:r>
              <a:rPr lang="en-US" sz="1800" dirty="0"/>
              <a:t>Chapter 6: Macros and Forms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B5B6-DC39-4CB7-B573-223E88ABED57}" type="datetime1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47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WD&amp;CE Course Evaluation Form</a:t>
            </a:r>
          </a:p>
          <a:p>
            <a:r>
              <a:rPr lang="en-US" sz="1800" dirty="0">
                <a:hlinkClick r:id="rId3"/>
              </a:rPr>
              <a:t>http://webdb.montgomerycollege.edu/internet/wdceevals/wdceevals.cfm  </a:t>
            </a:r>
            <a:endParaRPr lang="en-US" sz="1800" dirty="0"/>
          </a:p>
          <a:p>
            <a:r>
              <a:rPr lang="en-US" dirty="0"/>
              <a:t>Course Name: MS Excel 2016 Level II</a:t>
            </a:r>
          </a:p>
          <a:p>
            <a:r>
              <a:rPr lang="en-US" dirty="0"/>
              <a:t>Course CRN: 25211</a:t>
            </a:r>
          </a:p>
          <a:p>
            <a:r>
              <a:rPr lang="en-US" dirty="0"/>
              <a:t>Course Start Date</a:t>
            </a:r>
            <a:r>
              <a:rPr lang="en-US"/>
              <a:t>: </a:t>
            </a:r>
            <a:r>
              <a:rPr lang="en-US">
                <a:cs typeface="Arial" charset="0"/>
              </a:rPr>
              <a:t> </a:t>
            </a:r>
            <a:r>
              <a:rPr lang="en-US" sz="2400">
                <a:cs typeface="Arial" charset="0"/>
              </a:rPr>
              <a:t>9/11/2018</a:t>
            </a:r>
            <a:endParaRPr lang="en-US" sz="2400" dirty="0">
              <a:cs typeface="Arial" charset="0"/>
            </a:endParaRPr>
          </a:p>
          <a:p>
            <a:r>
              <a:rPr lang="en-US" dirty="0"/>
              <a:t>Course Instructor: Carl Burnett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AA79-4465-402D-A4EA-C248FE6A5C6D}" type="datetime1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2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Introductions</a:t>
            </a:r>
          </a:p>
          <a:p>
            <a:pPr eaLnBrk="1" hangingPunct="1"/>
            <a:r>
              <a:rPr lang="en-US" dirty="0"/>
              <a:t>Class Outline</a:t>
            </a:r>
          </a:p>
          <a:p>
            <a:pPr eaLnBrk="1" hangingPunct="1"/>
            <a:r>
              <a:rPr lang="en-US" dirty="0"/>
              <a:t>Review Class Website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679-E8D9-41CD-93E0-384811F2302B}" type="datetime1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Copyright © Carl M. Burnett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2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6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Instructor Info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Carl Burnett</a:t>
            </a:r>
          </a:p>
          <a:p>
            <a:r>
              <a:rPr lang="en-US" sz="2400" dirty="0"/>
              <a:t>Instructor with MCC since 2007</a:t>
            </a:r>
          </a:p>
          <a:p>
            <a:r>
              <a:rPr lang="en-US" sz="2400" dirty="0"/>
              <a:t>Former Military w/Corps of Engineers</a:t>
            </a:r>
          </a:p>
          <a:p>
            <a:r>
              <a:rPr lang="en-US" sz="2400" dirty="0"/>
              <a:t>IT Contractor - BAH, GD, Independent</a:t>
            </a:r>
          </a:p>
          <a:p>
            <a:r>
              <a:rPr lang="en-US" sz="2400" dirty="0">
                <a:hlinkClick r:id="rId3"/>
              </a:rPr>
              <a:t>profburnett@live.com</a:t>
            </a:r>
            <a:endParaRPr lang="en-US" sz="2400" dirty="0"/>
          </a:p>
          <a:p>
            <a:r>
              <a:rPr lang="en-US" sz="2400" dirty="0">
                <a:hlinkClick r:id="rId4"/>
              </a:rPr>
              <a:t>carl.burnett@montgomerycollege.edu</a:t>
            </a:r>
            <a:endParaRPr lang="en-US" sz="2400" dirty="0"/>
          </a:p>
          <a:p>
            <a:r>
              <a:rPr lang="en-US" sz="2400" dirty="0"/>
              <a:t>240.696.1906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CCE0-C334-4E78-96BC-269ECBF5759C}" type="datetime1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429C81B3-CAE1-4191-B45D-B78E7F2838A6}" type="slidenum">
              <a:rPr lang="en-US" smtClean="0"/>
              <a:pPr/>
              <a:t>3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2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Introductions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Name</a:t>
            </a:r>
          </a:p>
          <a:p>
            <a:pPr eaLnBrk="1" hangingPunct="1"/>
            <a:r>
              <a:rPr lang="en-US" dirty="0"/>
              <a:t>Current Job or Job Wanted</a:t>
            </a:r>
          </a:p>
          <a:p>
            <a:pPr eaLnBrk="1" hangingPunct="1"/>
            <a:r>
              <a:rPr lang="en-US" dirty="0"/>
              <a:t>What do you to expect from the course?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3E55-A12D-4B61-92A8-5430D77A23A0}" type="datetime1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84E5FDE3-2582-4730-B478-434A268DA5FD}" type="slidenum">
              <a:rPr lang="en-US" smtClean="0"/>
              <a:pPr/>
              <a:t>4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0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8232648" cy="1584198"/>
          </a:xfrm>
        </p:spPr>
        <p:txBody>
          <a:bodyPr/>
          <a:lstStyle/>
          <a:p>
            <a:pPr algn="r"/>
            <a:r>
              <a:rPr lang="en-US" sz="5400" dirty="0"/>
              <a:t>Administrative </a:t>
            </a:r>
            <a:br>
              <a:rPr lang="en-US" sz="5400" dirty="0"/>
            </a:br>
            <a:r>
              <a:rPr lang="en-US" sz="5400" dirty="0"/>
              <a:t>Announcements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C92E-2051-4F6A-BD88-05D62A8F02A0}" type="datetime1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Attendance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n"/>
              <a:defRPr/>
            </a:pPr>
            <a:r>
              <a:rPr lang="en-US" dirty="0"/>
              <a:t>Please fill out the Name Verification Sheet.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dirty="0"/>
              <a:t>Please complete the Sign-in Sheet at the start of each class. </a:t>
            </a:r>
          </a:p>
          <a:p>
            <a:pPr>
              <a:buFont typeface="Wingdings" charset="2"/>
              <a:buChar char="n"/>
              <a:defRPr/>
            </a:pPr>
            <a:r>
              <a:rPr lang="en-US" dirty="0"/>
              <a:t>If you come in late, please Sign-in.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7ADF-E3DF-472F-A305-A9C6DE14BC83}" type="datetime1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40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Course 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dirty="0"/>
              <a:t>You are required to attend 80% of the classes.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B9C6-0FAF-46F1-964C-0A992133B931}" type="datetime1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1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Required Textbook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Title: </a:t>
            </a:r>
            <a:r>
              <a:rPr lang="en-US" sz="2400" dirty="0"/>
              <a:t>MS Excel Level 1</a:t>
            </a:r>
          </a:p>
          <a:p>
            <a:pPr>
              <a:buNone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ISBN13: </a:t>
            </a:r>
            <a:r>
              <a:rPr lang="en-US" sz="2400" dirty="0"/>
              <a:t>978-1-943248-54-4</a:t>
            </a:r>
          </a:p>
          <a:p>
            <a:pPr>
              <a:buNone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Publisher: </a:t>
            </a:r>
            <a:r>
              <a:rPr lang="en-US" sz="2400" dirty="0"/>
              <a:t>30Bird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None/>
              <a:defRPr/>
            </a:pPr>
            <a:endParaRPr lang="en-US" sz="1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BAF2-133C-42C4-B774-D08F47F916A7}" type="datetime1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Campus Logistics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/>
              <a:t>Restrooms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/>
              <a:t>Vending Machines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/>
              <a:t>Bookstore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4402-3861-4B4A-B04F-3D8B97A5F2BD}" type="datetime1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37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30</TotalTime>
  <Words>527</Words>
  <Application>Microsoft Office PowerPoint</Application>
  <PresentationFormat>On-screen Show (16:9)</PresentationFormat>
  <Paragraphs>155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Calibri</vt:lpstr>
      <vt:lpstr>Constantia</vt:lpstr>
      <vt:lpstr>Verdana</vt:lpstr>
      <vt:lpstr>Wingdings</vt:lpstr>
      <vt:lpstr>Wingdings 2</vt:lpstr>
      <vt:lpstr>ProfBurnett</vt:lpstr>
      <vt:lpstr>ITI 091 MS Excel Level II</vt:lpstr>
      <vt:lpstr>Outline</vt:lpstr>
      <vt:lpstr>Instructor Info</vt:lpstr>
      <vt:lpstr>Introductions</vt:lpstr>
      <vt:lpstr>Administrative  Announcements</vt:lpstr>
      <vt:lpstr>Attendance</vt:lpstr>
      <vt:lpstr>Course Outline</vt:lpstr>
      <vt:lpstr>Required Textbook</vt:lpstr>
      <vt:lpstr>Campus Logistics</vt:lpstr>
      <vt:lpstr>Opening delays or cancellations</vt:lpstr>
      <vt:lpstr>Class Schedule ITI 091 MS Excel 2016 Level II – CRN 25211</vt:lpstr>
      <vt:lpstr>Excel Level II - Course Outline</vt:lpstr>
      <vt:lpstr>Class Website</vt:lpstr>
      <vt:lpstr>PivotTable</vt:lpstr>
      <vt:lpstr>Excel Level II - Course Review</vt:lpstr>
      <vt:lpstr>Excel Level III - Course Outline</vt:lpstr>
      <vt:lpstr>Class Evaluation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080 MS Excel Level I</dc:title>
  <dc:creator>Professor Burnett</dc:creator>
  <cp:lastModifiedBy>Prof Burnett</cp:lastModifiedBy>
  <cp:revision>9</cp:revision>
  <dcterms:created xsi:type="dcterms:W3CDTF">2015-01-17T12:08:33Z</dcterms:created>
  <dcterms:modified xsi:type="dcterms:W3CDTF">2018-08-21T18:51:53Z</dcterms:modified>
</cp:coreProperties>
</file>