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0" r:id="rId11"/>
    <p:sldId id="263" r:id="rId12"/>
    <p:sldId id="262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0EEEF0-4402-483A-9231-5A3641D30EA1}">
          <p14:sldIdLst>
            <p14:sldId id="256"/>
            <p14:sldId id="257"/>
            <p14:sldId id="258"/>
            <p14:sldId id="261"/>
            <p14:sldId id="264"/>
            <p14:sldId id="265"/>
            <p14:sldId id="266"/>
            <p14:sldId id="267"/>
            <p14:sldId id="268"/>
            <p14:sldId id="260"/>
            <p14:sldId id="263"/>
            <p14:sldId id="262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FCC1C-C3CF-49A9-88DF-1C528072DA7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jp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jp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Up Your </a:t>
            </a:r>
            <a:br>
              <a:rPr lang="en-US" dirty="0" smtClean="0"/>
            </a:br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sz="2800" dirty="0">
                <a:ea typeface="ＭＳ Ｐゴシック" pitchFamily="34" charset="-128"/>
              </a:rPr>
              <a:t>http://</a:t>
            </a:r>
            <a:r>
              <a:rPr lang="en-US" sz="2800" dirty="0" smtClean="0">
                <a:ea typeface="ＭＳ Ｐゴシック" pitchFamily="34" charset="-128"/>
              </a:rPr>
              <a:t>www.profburnett.com</a:t>
            </a:r>
            <a:endParaRPr 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305800" cy="685800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Dreamweaver Development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76430928"/>
              </p:ext>
            </p:extLst>
          </p:nvPr>
        </p:nvGraphicFramePr>
        <p:xfrm>
          <a:off x="7543800" y="3081080"/>
          <a:ext cx="952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3" imgW="778213" imgH="1458673" progId="Visio.Drawing.11">
                  <p:embed/>
                </p:oleObj>
              </mc:Choice>
              <mc:Fallback>
                <p:oleObj name="Visio" r:id="rId3" imgW="778213" imgH="145867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81080"/>
                        <a:ext cx="9525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67079" y="1276350"/>
            <a:ext cx="1980418" cy="1441912"/>
            <a:chOff x="567079" y="1775196"/>
            <a:chExt cx="1980418" cy="14419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67079" y="1775196"/>
              <a:ext cx="1980418" cy="12696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5393" y="2940109"/>
              <a:ext cx="1229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Client Computer</a:t>
              </a:r>
              <a:endParaRPr lang="en-US" sz="1200" b="1" dirty="0">
                <a:latin typeface="+mj-lt"/>
              </a:endParaRPr>
            </a:p>
          </p:txBody>
        </p:sp>
      </p:grp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5942442"/>
              </p:ext>
            </p:extLst>
          </p:nvPr>
        </p:nvGraphicFramePr>
        <p:xfrm>
          <a:off x="5867400" y="1943100"/>
          <a:ext cx="7699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6" imgW="494462" imgH="1074991" progId="Visio.Drawing.11">
                  <p:embed/>
                </p:oleObj>
              </mc:Choice>
              <mc:Fallback>
                <p:oleObj name="Visio" r:id="rId6" imgW="494462" imgH="107499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43100"/>
                        <a:ext cx="76993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gnetic Disk 7"/>
          <p:cNvSpPr/>
          <p:nvPr/>
        </p:nvSpPr>
        <p:spPr>
          <a:xfrm>
            <a:off x="4041329" y="1172582"/>
            <a:ext cx="762000" cy="1066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+mj-lt"/>
              </a:rPr>
              <a:t>Remote</a:t>
            </a:r>
            <a:endParaRPr lang="en-US" sz="1100" b="1" dirty="0">
              <a:latin typeface="+mj-lt"/>
            </a:endParaRPr>
          </a:p>
          <a:p>
            <a:pPr algn="ctr"/>
            <a:r>
              <a:rPr lang="en-US" sz="1100" b="1" dirty="0" smtClean="0">
                <a:latin typeface="+mj-lt"/>
              </a:rPr>
              <a:t>Storage</a:t>
            </a:r>
            <a:endParaRPr lang="en-US" sz="11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421435"/>
            <a:ext cx="16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Web4students Website</a:t>
            </a:r>
            <a:br>
              <a:rPr lang="en-US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(</a:t>
            </a:r>
            <a:r>
              <a:rPr lang="en-US" sz="1200" b="1" dirty="0">
                <a:latin typeface="+mj-lt"/>
              </a:rPr>
              <a:t>R</a:t>
            </a:r>
            <a:r>
              <a:rPr lang="en-US" sz="1200" b="1" dirty="0" smtClean="0">
                <a:latin typeface="+mj-lt"/>
              </a:rPr>
              <a:t>emote Server)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5334" y="3845333"/>
            <a:ext cx="107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Live  Web Site</a:t>
            </a:r>
            <a:endParaRPr lang="en-US" sz="1200" b="1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1000" y="3638550"/>
            <a:ext cx="36195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7079" y="272139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+mj-lt"/>
              </a:rPr>
              <a:t>Dreamweaver Live Site Setup Information </a:t>
            </a:r>
          </a:p>
          <a:p>
            <a:endParaRPr lang="en-US" sz="1200" b="1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Server Name: {Your Last </a:t>
            </a:r>
            <a:r>
              <a:rPr lang="en-US" sz="1200" b="1" dirty="0" err="1">
                <a:latin typeface="+mj-lt"/>
              </a:rPr>
              <a:t>Name_Live</a:t>
            </a:r>
            <a:r>
              <a:rPr lang="en-US" sz="1200" b="1" dirty="0">
                <a:latin typeface="+mj-lt"/>
              </a:rPr>
              <a:t>}</a:t>
            </a:r>
          </a:p>
          <a:p>
            <a:r>
              <a:rPr lang="en-US" sz="1200" b="1" dirty="0">
                <a:latin typeface="+mj-lt"/>
              </a:rPr>
              <a:t>Connect Using: FTP</a:t>
            </a:r>
          </a:p>
          <a:p>
            <a:r>
              <a:rPr lang="en-US" sz="1200" b="1" dirty="0">
                <a:latin typeface="+mj-lt"/>
              </a:rPr>
              <a:t>FTP Address: web4students.montgomerycollege.edu</a:t>
            </a:r>
          </a:p>
          <a:p>
            <a:r>
              <a:rPr lang="en-US" sz="1200" b="1" dirty="0">
                <a:latin typeface="+mj-lt"/>
              </a:rPr>
              <a:t>Username: iti13335154XX</a:t>
            </a:r>
          </a:p>
          <a:p>
            <a:r>
              <a:rPr lang="en-US" sz="1200" b="1" dirty="0">
                <a:latin typeface="+mj-lt"/>
              </a:rPr>
              <a:t>Password: (Password)</a:t>
            </a:r>
          </a:p>
          <a:p>
            <a:r>
              <a:rPr lang="en-US" sz="1200" b="1" dirty="0">
                <a:latin typeface="+mj-lt"/>
              </a:rPr>
              <a:t>Root Directory: [BLANK]</a:t>
            </a:r>
          </a:p>
          <a:p>
            <a:r>
              <a:rPr lang="en-US" sz="1200" b="1" dirty="0">
                <a:latin typeface="+mj-lt"/>
              </a:rPr>
              <a:t>Web URL: http://web4students.montgomerycollege.edu/</a:t>
            </a:r>
          </a:p>
          <a:p>
            <a:endParaRPr lang="en-US" sz="1200" b="1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This should be selected as your remote server.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33800" y="4781550"/>
            <a:ext cx="3733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28" y="742950"/>
            <a:ext cx="591734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2" y="514350"/>
            <a:ext cx="7166635" cy="45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50" y="742950"/>
            <a:ext cx="2246500" cy="42481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6149463">
            <a:off x="4019810" y="827787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6149463">
            <a:off x="4267720" y="1361188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680273" y="3645178"/>
            <a:ext cx="2512863" cy="1066800"/>
            <a:chOff x="1680273" y="3645178"/>
            <a:chExt cx="2512863" cy="1066800"/>
          </a:xfrm>
        </p:grpSpPr>
        <p:sp>
          <p:nvSpPr>
            <p:cNvPr id="10" name="Flowchart: Magnetic Disk 9"/>
            <p:cNvSpPr/>
            <p:nvPr/>
          </p:nvSpPr>
          <p:spPr>
            <a:xfrm>
              <a:off x="3431136" y="3645178"/>
              <a:ext cx="762000" cy="10668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+mj-lt"/>
                </a:rPr>
                <a:t>Local Storage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80273" y="3858548"/>
              <a:ext cx="1734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Hard Drive in Computer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or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USB Memory Stick</a:t>
              </a:r>
              <a:endParaRPr lang="en-US" sz="1200" b="1" dirty="0">
                <a:latin typeface="+mj-lt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8066"/>
            <a:ext cx="7772400" cy="519684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Environment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1614953"/>
              </p:ext>
            </p:extLst>
          </p:nvPr>
        </p:nvGraphicFramePr>
        <p:xfrm>
          <a:off x="7543800" y="3081080"/>
          <a:ext cx="952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778213" imgH="1458673" progId="Visio.Drawing.11">
                  <p:embed/>
                </p:oleObj>
              </mc:Choice>
              <mc:Fallback>
                <p:oleObj name="Visio" r:id="rId3" imgW="778213" imgH="1458673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81080"/>
                        <a:ext cx="9525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6221591"/>
              </p:ext>
            </p:extLst>
          </p:nvPr>
        </p:nvGraphicFramePr>
        <p:xfrm>
          <a:off x="7543800" y="1552575"/>
          <a:ext cx="952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5" imgW="778213" imgH="1458673" progId="Visio.Drawing.11">
                  <p:embed/>
                </p:oleObj>
              </mc:Choice>
              <mc:Fallback>
                <p:oleObj name="Visio" r:id="rId5" imgW="778213" imgH="1458673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52575"/>
                        <a:ext cx="9525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567079" y="1775196"/>
            <a:ext cx="1980418" cy="1441912"/>
            <a:chOff x="567079" y="1775196"/>
            <a:chExt cx="1980418" cy="14419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67079" y="1775196"/>
              <a:ext cx="1980418" cy="12696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65393" y="2940109"/>
              <a:ext cx="1229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Client Computer</a:t>
              </a:r>
              <a:endParaRPr lang="en-US" sz="1200" b="1" dirty="0">
                <a:latin typeface="+mj-lt"/>
              </a:endParaRPr>
            </a:p>
          </p:txBody>
        </p:sp>
      </p:grpSp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98105926"/>
              </p:ext>
            </p:extLst>
          </p:nvPr>
        </p:nvGraphicFramePr>
        <p:xfrm>
          <a:off x="5867400" y="1943100"/>
          <a:ext cx="7699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r:id="rId8" imgW="494462" imgH="1074991" progId="Visio.Drawing.11">
                  <p:embed/>
                </p:oleObj>
              </mc:Choice>
              <mc:Fallback>
                <p:oleObj name="Visio" r:id="rId8" imgW="494462" imgH="1074991" progId="Visio.Drawing.11">
                  <p:embed/>
                  <p:pic>
                    <p:nvPicPr>
                      <p:cNvPr id="0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43100"/>
                        <a:ext cx="76993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owchart: Magnetic Disk 10"/>
          <p:cNvSpPr/>
          <p:nvPr/>
        </p:nvSpPr>
        <p:spPr>
          <a:xfrm>
            <a:off x="4041329" y="1172582"/>
            <a:ext cx="762000" cy="1066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+mj-lt"/>
              </a:rPr>
              <a:t>Remote</a:t>
            </a:r>
            <a:endParaRPr lang="en-US" sz="1100" b="1" dirty="0">
              <a:latin typeface="+mj-lt"/>
            </a:endParaRPr>
          </a:p>
          <a:p>
            <a:pPr algn="ctr"/>
            <a:r>
              <a:rPr lang="en-US" sz="1100" b="1" dirty="0" smtClean="0">
                <a:latin typeface="+mj-lt"/>
              </a:rPr>
              <a:t>Storage</a:t>
            </a:r>
            <a:endParaRPr lang="en-US" sz="11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46" y="1567482"/>
            <a:ext cx="10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GBTC Storage</a:t>
            </a:r>
            <a:endParaRPr lang="en-US" sz="12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421435"/>
            <a:ext cx="16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Web4students Website</a:t>
            </a:r>
            <a:br>
              <a:rPr lang="en-US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(</a:t>
            </a:r>
            <a:r>
              <a:rPr lang="en-US" sz="1200" b="1" dirty="0">
                <a:latin typeface="+mj-lt"/>
              </a:rPr>
              <a:t>R</a:t>
            </a:r>
            <a:r>
              <a:rPr lang="en-US" sz="1200" b="1" dirty="0" smtClean="0">
                <a:latin typeface="+mj-lt"/>
              </a:rPr>
              <a:t>emote Server)</a:t>
            </a:r>
            <a:endParaRPr lang="en-US" sz="1200" b="1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30745" y="3845333"/>
            <a:ext cx="762000" cy="762000"/>
            <a:chOff x="4191000" y="3333750"/>
            <a:chExt cx="762000" cy="762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191000" y="3333750"/>
              <a:ext cx="76200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91000" y="3333750"/>
              <a:ext cx="68580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696200" y="1705982"/>
            <a:ext cx="762000" cy="762000"/>
            <a:chOff x="4191000" y="3333750"/>
            <a:chExt cx="762000" cy="762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191000" y="3333750"/>
              <a:ext cx="76200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91000" y="3333750"/>
              <a:ext cx="68580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8" idx="3"/>
            <a:endCxn id="11" idx="2"/>
          </p:cNvCxnSpPr>
          <p:nvPr/>
        </p:nvCxnSpPr>
        <p:spPr>
          <a:xfrm flipV="1">
            <a:off x="2547497" y="1705982"/>
            <a:ext cx="1493832" cy="70406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  <a:endCxn id="10" idx="1"/>
          </p:cNvCxnSpPr>
          <p:nvPr/>
        </p:nvCxnSpPr>
        <p:spPr>
          <a:xfrm>
            <a:off x="2547497" y="2410042"/>
            <a:ext cx="1264639" cy="12351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3"/>
            <a:endCxn id="12" idx="1"/>
          </p:cNvCxnSpPr>
          <p:nvPr/>
        </p:nvCxnSpPr>
        <p:spPr>
          <a:xfrm>
            <a:off x="2547497" y="2410042"/>
            <a:ext cx="3319903" cy="1617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629400" y="2239382"/>
            <a:ext cx="914400" cy="28287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5" idx="1"/>
          </p:cNvCxnSpPr>
          <p:nvPr/>
        </p:nvCxnSpPr>
        <p:spPr>
          <a:xfrm>
            <a:off x="6629400" y="2533220"/>
            <a:ext cx="914400" cy="124794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16545" y="2842646"/>
            <a:ext cx="119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Developmental </a:t>
            </a:r>
          </a:p>
          <a:p>
            <a:pPr algn="ctr"/>
            <a:r>
              <a:rPr lang="en-US" sz="1200" b="1" dirty="0" smtClean="0">
                <a:latin typeface="+mj-lt"/>
              </a:rPr>
              <a:t> Sites</a:t>
            </a:r>
            <a:endParaRPr lang="en-US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1237551"/>
            <a:ext cx="74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Test  Site</a:t>
            </a:r>
            <a:endParaRPr lang="en-US" sz="1200" b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35334" y="3845333"/>
            <a:ext cx="107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Live  Web Site</a:t>
            </a:r>
            <a:endParaRPr lang="en-US" sz="1200" b="1" dirty="0"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29400" y="742950"/>
            <a:ext cx="23622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 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Hosting 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Company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19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46" grpId="0"/>
      <p:bldP spid="47" grpId="0"/>
      <p:bldP spid="48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305800" cy="685800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Dreamweaver Development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3005676"/>
              </p:ext>
            </p:extLst>
          </p:nvPr>
        </p:nvGraphicFramePr>
        <p:xfrm>
          <a:off x="7543800" y="3081080"/>
          <a:ext cx="952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3" imgW="778213" imgH="1458673" progId="Visio.Drawing.11">
                  <p:embed/>
                </p:oleObj>
              </mc:Choice>
              <mc:Fallback>
                <p:oleObj name="Visio" r:id="rId3" imgW="778213" imgH="145867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81080"/>
                        <a:ext cx="9525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67079" y="1775196"/>
            <a:ext cx="1980418" cy="1441912"/>
            <a:chOff x="567079" y="1775196"/>
            <a:chExt cx="1980418" cy="14419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67079" y="1775196"/>
              <a:ext cx="1980418" cy="12696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5393" y="2940109"/>
              <a:ext cx="1229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Client Computer</a:t>
              </a:r>
              <a:endParaRPr lang="en-US" sz="1200" b="1" dirty="0">
                <a:latin typeface="+mj-lt"/>
              </a:endParaRPr>
            </a:p>
          </p:txBody>
        </p:sp>
      </p:grp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1692314"/>
              </p:ext>
            </p:extLst>
          </p:nvPr>
        </p:nvGraphicFramePr>
        <p:xfrm>
          <a:off x="5867400" y="1943100"/>
          <a:ext cx="7699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6" imgW="494462" imgH="1074991" progId="Visio.Drawing.11">
                  <p:embed/>
                </p:oleObj>
              </mc:Choice>
              <mc:Fallback>
                <p:oleObj name="Visio" r:id="rId6" imgW="494462" imgH="107499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43100"/>
                        <a:ext cx="76993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gnetic Disk 7"/>
          <p:cNvSpPr/>
          <p:nvPr/>
        </p:nvSpPr>
        <p:spPr>
          <a:xfrm>
            <a:off x="4041329" y="1172582"/>
            <a:ext cx="762000" cy="1066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+mj-lt"/>
              </a:rPr>
              <a:t>Remote</a:t>
            </a:r>
            <a:endParaRPr lang="en-US" sz="1100" b="1" dirty="0">
              <a:latin typeface="+mj-lt"/>
            </a:endParaRPr>
          </a:p>
          <a:p>
            <a:pPr algn="ctr"/>
            <a:r>
              <a:rPr lang="en-US" sz="1100" b="1" dirty="0" smtClean="0">
                <a:latin typeface="+mj-lt"/>
              </a:rPr>
              <a:t>Storage</a:t>
            </a:r>
            <a:endParaRPr lang="en-US" sz="11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421435"/>
            <a:ext cx="16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Web4students Website</a:t>
            </a:r>
            <a:br>
              <a:rPr lang="en-US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(</a:t>
            </a:r>
            <a:r>
              <a:rPr lang="en-US" sz="1200" b="1" dirty="0">
                <a:latin typeface="+mj-lt"/>
              </a:rPr>
              <a:t>R</a:t>
            </a:r>
            <a:r>
              <a:rPr lang="en-US" sz="1200" b="1" dirty="0" smtClean="0">
                <a:latin typeface="+mj-lt"/>
              </a:rPr>
              <a:t>emote Server)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5334" y="3845333"/>
            <a:ext cx="107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Live  Web Site</a:t>
            </a:r>
            <a:endParaRPr lang="en-US" sz="12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498105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Student Name: (Your Name)</a:t>
            </a:r>
          </a:p>
          <a:p>
            <a:r>
              <a:rPr lang="en-US" sz="1400" b="1" dirty="0" smtClean="0">
                <a:latin typeface="+mj-lt"/>
              </a:rPr>
              <a:t>Dreamweaver </a:t>
            </a:r>
            <a:r>
              <a:rPr lang="en-US" sz="1400" b="1" dirty="0">
                <a:latin typeface="+mj-lt"/>
              </a:rPr>
              <a:t>Local Development Environment Folder:</a:t>
            </a:r>
          </a:p>
          <a:p>
            <a:r>
              <a:rPr lang="en-US" sz="1400" b="1" dirty="0" smtClean="0">
                <a:latin typeface="+mj-lt"/>
              </a:rPr>
              <a:t>Site </a:t>
            </a:r>
            <a:r>
              <a:rPr lang="en-US" sz="1400" b="1" dirty="0">
                <a:latin typeface="+mj-lt"/>
              </a:rPr>
              <a:t>Name: (Your Name)</a:t>
            </a:r>
          </a:p>
          <a:p>
            <a:r>
              <a:rPr lang="en-US" sz="1400" b="1" dirty="0">
                <a:latin typeface="+mj-lt"/>
              </a:rPr>
              <a:t>Local Folder:  \\network\pdrive\public\ITI 133 HTML5 Level I\ (</a:t>
            </a:r>
            <a:r>
              <a:rPr lang="en-US" sz="14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Your Name</a:t>
            </a:r>
            <a:r>
              <a:rPr lang="en-US" sz="1400" b="1" dirty="0">
                <a:latin typeface="+mj-lt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67000" y="2239383"/>
            <a:ext cx="1524000" cy="1551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5350"/>
            <a:ext cx="7467600" cy="403325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6149463">
            <a:off x="3410211" y="980189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82" y="783807"/>
            <a:ext cx="6277637" cy="409024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6149463">
            <a:off x="5162811" y="2182112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6149463">
            <a:off x="5981700" y="2522896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" y="590550"/>
            <a:ext cx="6908016" cy="443321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6149463">
            <a:off x="5410720" y="2155516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6149463">
            <a:off x="6839211" y="2477592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7" y="742950"/>
            <a:ext cx="6583646" cy="42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42950"/>
            <a:ext cx="592633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00" y="666750"/>
            <a:ext cx="6160200" cy="435777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6149463">
            <a:off x="4019811" y="980188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6149463">
            <a:off x="5315212" y="1742188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6149463">
            <a:off x="4164522" y="2064263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6149463">
            <a:off x="3668702" y="2386339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6149463">
            <a:off x="3703856" y="2710904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6149463">
            <a:off x="5449955" y="3418589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63</TotalTime>
  <Words>146</Words>
  <Application>Microsoft Office PowerPoint</Application>
  <PresentationFormat>On-screen Show (16:9)</PresentationFormat>
  <Paragraphs>46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ProfBurnett</vt:lpstr>
      <vt:lpstr>Visio</vt:lpstr>
      <vt:lpstr>Setting Up Your  Development Environment</vt:lpstr>
      <vt:lpstr>Development Environment</vt:lpstr>
      <vt:lpstr>Dreamweaver Development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Dreamweaver Development Environment</vt:lpstr>
      <vt:lpstr>PowerPoint Presentation</vt:lpstr>
      <vt:lpstr>PowerPoint Presentation</vt:lpstr>
      <vt:lpstr>PowerPoint Presentation</vt:lpstr>
    </vt:vector>
  </TitlesOfParts>
  <Company>BWGM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 Burnett</dc:creator>
  <cp:lastModifiedBy>Professor Burnett</cp:lastModifiedBy>
  <cp:revision>6</cp:revision>
  <dcterms:created xsi:type="dcterms:W3CDTF">2015-02-10T22:07:29Z</dcterms:created>
  <dcterms:modified xsi:type="dcterms:W3CDTF">2015-02-11T13:17:11Z</dcterms:modified>
</cp:coreProperties>
</file>