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4"/>
  </p:notesMasterIdLst>
  <p:sldIdLst>
    <p:sldId id="292" r:id="rId2"/>
    <p:sldId id="293" r:id="rId3"/>
    <p:sldId id="294"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 id="320" r:id="rId30"/>
    <p:sldId id="321" r:id="rId31"/>
    <p:sldId id="322" r:id="rId32"/>
    <p:sldId id="323" r:id="rId3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540" autoAdjust="0"/>
  </p:normalViewPr>
  <p:slideViewPr>
    <p:cSldViewPr showGuides="1">
      <p:cViewPr varScale="1">
        <p:scale>
          <a:sx n="115" d="100"/>
          <a:sy n="115" d="100"/>
        </p:scale>
        <p:origin x="606"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304250-2F19-497B-9918-008B69319E76}" type="datetimeFigureOut">
              <a:rPr lang="en-US" smtClean="0"/>
              <a:t>6/5/2017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E87B95-6D78-47A9-8A3E-7199933088F9}" type="slidenum">
              <a:rPr lang="en-US" smtClean="0"/>
              <a:t>‹#›</a:t>
            </a:fld>
            <a:endParaRPr lang="en-US"/>
          </a:p>
        </p:txBody>
      </p:sp>
    </p:spTree>
    <p:extLst>
      <p:ext uri="{BB962C8B-B14F-4D97-AF65-F5344CB8AC3E}">
        <p14:creationId xmlns:p14="http://schemas.microsoft.com/office/powerpoint/2010/main" val="3912112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ctr">
            <a:no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effectLst>
                  <a:outerShdw blurRad="38100" dist="38100" dir="2700000" algn="tl">
                    <a:srgbClr val="000000">
                      <a:alpha val="43137"/>
                    </a:srgbClr>
                  </a:outerShdw>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30" name="Date Placeholder 29"/>
          <p:cNvSpPr>
            <a:spLocks noGrp="1"/>
          </p:cNvSpPr>
          <p:nvPr>
            <p:ph type="dt" sz="half" idx="10"/>
          </p:nvPr>
        </p:nvSpPr>
        <p:spPr/>
        <p:txBody>
          <a:bodyPr/>
          <a:lstStyle/>
          <a:p>
            <a:fld id="{C08B0E41-22DC-45E7-A99F-0CF3EC48E145}" type="datetime1">
              <a:rPr lang="en-US" smtClean="0"/>
              <a:t>6/5/2017</a:t>
            </a:fld>
            <a:endParaRPr lang="en-US"/>
          </a:p>
        </p:txBody>
      </p:sp>
      <p:sp>
        <p:nvSpPr>
          <p:cNvPr id="19" name="Footer Placeholder 18"/>
          <p:cNvSpPr>
            <a:spLocks noGrp="1"/>
          </p:cNvSpPr>
          <p:nvPr>
            <p:ph type="ftr" sz="quarter" idx="11"/>
          </p:nvPr>
        </p:nvSpPr>
        <p:spPr/>
        <p:txBody>
          <a:bodyPr/>
          <a:lstStyle/>
          <a:p>
            <a:r>
              <a:rPr lang="en-US"/>
              <a:t>Copyright © Carl M. Burnett</a:t>
            </a:r>
          </a:p>
        </p:txBody>
      </p:sp>
      <p:sp>
        <p:nvSpPr>
          <p:cNvPr id="27" name="Slide Number Placeholder 26"/>
          <p:cNvSpPr>
            <a:spLocks noGrp="1"/>
          </p:cNvSpPr>
          <p:nvPr>
            <p:ph type="sldNum" sz="quarter" idx="12"/>
          </p:nvPr>
        </p:nvSpPr>
        <p:spPr/>
        <p:txBody>
          <a:bodyPr/>
          <a:lstStyle/>
          <a:p>
            <a:fld id="{3D46CBA2-ECE5-4BE9-B546-6761E0E670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51AE81-AEB9-4F9D-984E-6366AD96D083}" type="datetime1">
              <a:rPr lang="en-US" smtClean="0"/>
              <a:t>6/5/2017</a:t>
            </a:fld>
            <a:endParaRPr lang="en-US"/>
          </a:p>
        </p:txBody>
      </p:sp>
      <p:sp>
        <p:nvSpPr>
          <p:cNvPr id="5" name="Footer Placeholder 4"/>
          <p:cNvSpPr>
            <a:spLocks noGrp="1"/>
          </p:cNvSpPr>
          <p:nvPr>
            <p:ph type="ftr" sz="quarter" idx="11"/>
          </p:nvPr>
        </p:nvSpPr>
        <p:spPr/>
        <p:txBody>
          <a:bodyPr/>
          <a:lstStyle/>
          <a:p>
            <a:r>
              <a:rPr lang="en-US"/>
              <a:t>Copyright ©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6C7C693-BEC3-41E4-9526-5E312B8F4A39}" type="datetime1">
              <a:rPr lang="en-US" smtClean="0"/>
              <a:t>6/5/2017</a:t>
            </a:fld>
            <a:endParaRPr lang="en-US"/>
          </a:p>
        </p:txBody>
      </p:sp>
      <p:sp>
        <p:nvSpPr>
          <p:cNvPr id="5" name="Footer Placeholder 4"/>
          <p:cNvSpPr>
            <a:spLocks noGrp="1"/>
          </p:cNvSpPr>
          <p:nvPr>
            <p:ph type="ftr" sz="quarter" idx="11"/>
          </p:nvPr>
        </p:nvSpPr>
        <p:spPr/>
        <p:txBody>
          <a:bodyPr/>
          <a:lstStyle/>
          <a:p>
            <a:r>
              <a:rPr lang="en-US"/>
              <a:t>Copyright ©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2465AB9-670D-4CE9-9E4F-5D2125F6905B}" type="datetime1">
              <a:rPr lang="en-US" smtClean="0"/>
              <a:t>6/5/2017</a:t>
            </a:fld>
            <a:endParaRPr lang="en-US"/>
          </a:p>
        </p:txBody>
      </p:sp>
      <p:sp>
        <p:nvSpPr>
          <p:cNvPr id="5" name="Footer Placeholder 4"/>
          <p:cNvSpPr>
            <a:spLocks noGrp="1"/>
          </p:cNvSpPr>
          <p:nvPr>
            <p:ph type="ftr" sz="quarter" idx="11"/>
          </p:nvPr>
        </p:nvSpPr>
        <p:spPr/>
        <p:txBody>
          <a:bodyPr/>
          <a:lstStyle/>
          <a:p>
            <a:r>
              <a:rPr lang="en-US"/>
              <a:t>Copyright ©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ctr">
            <a:noAutofit/>
            <a:scene3d>
              <a:camera prst="orthographicFront"/>
              <a:lightRig rig="freezing" dir="t">
                <a:rot lat="0" lon="0" rev="5640000"/>
              </a:lightRig>
            </a:scene3d>
            <a:sp3d prstMaterial="flat">
              <a:bevelT w="38100" h="38100"/>
            </a:sp3d>
          </a:bodyPr>
          <a:lstStyle>
            <a:lvl1pPr algn="l" rtl="0">
              <a:spcBef>
                <a:spcPct val="0"/>
              </a:spcBef>
              <a:buNone/>
              <a:defRPr lang="en-US" sz="48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b="1">
                <a:solidFill>
                  <a:schemeClr val="tx1"/>
                </a:solidFill>
                <a:effectLst>
                  <a:outerShdw blurRad="38100" dist="38100" dir="2700000" algn="tl">
                    <a:srgbClr val="000000">
                      <a:alpha val="43137"/>
                    </a:srgbClr>
                  </a:outerShdw>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395A654-F2E6-4600-A79F-FCE64CA2B08A}" type="datetime1">
              <a:rPr lang="en-US" smtClean="0"/>
              <a:t>6/5/2017</a:t>
            </a:fld>
            <a:endParaRPr lang="en-US"/>
          </a:p>
        </p:txBody>
      </p:sp>
      <p:sp>
        <p:nvSpPr>
          <p:cNvPr id="5" name="Footer Placeholder 4"/>
          <p:cNvSpPr>
            <a:spLocks noGrp="1"/>
          </p:cNvSpPr>
          <p:nvPr>
            <p:ph type="ftr" sz="quarter" idx="11"/>
          </p:nvPr>
        </p:nvSpPr>
        <p:spPr/>
        <p:txBody>
          <a:bodyPr/>
          <a:lstStyle/>
          <a:p>
            <a:r>
              <a:rPr lang="en-US"/>
              <a:t>Copyright ©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a:t>Click to edit Master title style</a:t>
            </a:r>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2A474BF-DE89-404E-9A65-CF86E8CF775A}" type="datetime1">
              <a:rPr lang="en-US" smtClean="0"/>
              <a:t>6/5/2017</a:t>
            </a:fld>
            <a:endParaRPr lang="en-US"/>
          </a:p>
        </p:txBody>
      </p:sp>
      <p:sp>
        <p:nvSpPr>
          <p:cNvPr id="6" name="Footer Placeholder 5"/>
          <p:cNvSpPr>
            <a:spLocks noGrp="1"/>
          </p:cNvSpPr>
          <p:nvPr>
            <p:ph type="ftr" sz="quarter" idx="11"/>
          </p:nvPr>
        </p:nvSpPr>
        <p:spPr/>
        <p:txBody>
          <a:bodyPr/>
          <a:lstStyle/>
          <a:p>
            <a:r>
              <a:rPr lang="en-US"/>
              <a:t>Copyright © Carl M. Burnett</a:t>
            </a:r>
          </a:p>
        </p:txBody>
      </p:sp>
      <p:sp>
        <p:nvSpPr>
          <p:cNvPr id="7" name="Slide Number Placeholder 6"/>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6B9932E-1AF7-445B-A2CF-D43A0A6AAC5B}" type="datetime1">
              <a:rPr lang="en-US" smtClean="0"/>
              <a:t>6/5/2017</a:t>
            </a:fld>
            <a:endParaRPr lang="en-US"/>
          </a:p>
        </p:txBody>
      </p:sp>
      <p:sp>
        <p:nvSpPr>
          <p:cNvPr id="8" name="Footer Placeholder 7"/>
          <p:cNvSpPr>
            <a:spLocks noGrp="1"/>
          </p:cNvSpPr>
          <p:nvPr>
            <p:ph type="ftr" sz="quarter" idx="11"/>
          </p:nvPr>
        </p:nvSpPr>
        <p:spPr/>
        <p:txBody>
          <a:bodyPr/>
          <a:lstStyle/>
          <a:p>
            <a:r>
              <a:rPr lang="en-US"/>
              <a:t>Copyright © Carl M. Burnett</a:t>
            </a:r>
          </a:p>
        </p:txBody>
      </p:sp>
      <p:sp>
        <p:nvSpPr>
          <p:cNvPr id="9" name="Slide Number Placeholder 8"/>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55DFD67-9A52-4333-B804-7036C9A6896E}" type="datetime1">
              <a:rPr lang="en-US" smtClean="0"/>
              <a:t>6/5/2017</a:t>
            </a:fld>
            <a:endParaRPr lang="en-US"/>
          </a:p>
        </p:txBody>
      </p:sp>
      <p:sp>
        <p:nvSpPr>
          <p:cNvPr id="4" name="Footer Placeholder 3"/>
          <p:cNvSpPr>
            <a:spLocks noGrp="1"/>
          </p:cNvSpPr>
          <p:nvPr>
            <p:ph type="ftr" sz="quarter" idx="11"/>
          </p:nvPr>
        </p:nvSpPr>
        <p:spPr/>
        <p:txBody>
          <a:bodyPr/>
          <a:lstStyle/>
          <a:p>
            <a:r>
              <a:rPr lang="en-US"/>
              <a:t>Copyright © Carl M. Burnett</a:t>
            </a:r>
          </a:p>
        </p:txBody>
      </p:sp>
      <p:sp>
        <p:nvSpPr>
          <p:cNvPr id="5" name="Slide Number Placeholder 4"/>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B941DF-4839-410B-ABFB-0CBB760D0AFE}" type="datetime1">
              <a:rPr lang="en-US" smtClean="0"/>
              <a:t>6/5/2017</a:t>
            </a:fld>
            <a:endParaRPr lang="en-US"/>
          </a:p>
        </p:txBody>
      </p:sp>
      <p:sp>
        <p:nvSpPr>
          <p:cNvPr id="3" name="Footer Placeholder 2"/>
          <p:cNvSpPr>
            <a:spLocks noGrp="1"/>
          </p:cNvSpPr>
          <p:nvPr>
            <p:ph type="ftr" sz="quarter" idx="11"/>
          </p:nvPr>
        </p:nvSpPr>
        <p:spPr/>
        <p:txBody>
          <a:bodyPr/>
          <a:lstStyle/>
          <a:p>
            <a:r>
              <a:rPr lang="en-US"/>
              <a:t>Copyright © Carl M. Burnett</a:t>
            </a:r>
          </a:p>
        </p:txBody>
      </p:sp>
      <p:sp>
        <p:nvSpPr>
          <p:cNvPr id="4" name="Slide Number Placeholder 3"/>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4CA8BA5-8EB3-41CF-A1E9-30FB5F6EDC08}" type="datetime1">
              <a:rPr lang="en-US" smtClean="0"/>
              <a:t>6/5/2017</a:t>
            </a:fld>
            <a:endParaRPr lang="en-US"/>
          </a:p>
        </p:txBody>
      </p:sp>
      <p:sp>
        <p:nvSpPr>
          <p:cNvPr id="6" name="Footer Placeholder 5"/>
          <p:cNvSpPr>
            <a:spLocks noGrp="1"/>
          </p:cNvSpPr>
          <p:nvPr>
            <p:ph type="ftr" sz="quarter" idx="11"/>
          </p:nvPr>
        </p:nvSpPr>
        <p:spPr/>
        <p:txBody>
          <a:bodyPr/>
          <a:lstStyle/>
          <a:p>
            <a:r>
              <a:rPr lang="en-US"/>
              <a:t>Copyright © Carl M. Burnett</a:t>
            </a:r>
          </a:p>
        </p:txBody>
      </p:sp>
      <p:sp>
        <p:nvSpPr>
          <p:cNvPr id="7" name="Slide Number Placeholder 6"/>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DFCFE78-8DC7-4357-BEC3-1E8FE786E274}" type="datetime1">
              <a:rPr lang="en-US" smtClean="0"/>
              <a:t>6/5/2017</a:t>
            </a:fld>
            <a:endParaRPr lang="en-US"/>
          </a:p>
        </p:txBody>
      </p:sp>
      <p:sp>
        <p:nvSpPr>
          <p:cNvPr id="6" name="Footer Placeholder 5"/>
          <p:cNvSpPr>
            <a:spLocks noGrp="1"/>
          </p:cNvSpPr>
          <p:nvPr>
            <p:ph type="ftr" sz="quarter" idx="11"/>
          </p:nvPr>
        </p:nvSpPr>
        <p:spPr/>
        <p:txBody>
          <a:bodyPr/>
          <a:lstStyle/>
          <a:p>
            <a:r>
              <a:rPr lang="en-US"/>
              <a:t>Copyright © Carl M. Burnett</a:t>
            </a:r>
          </a:p>
        </p:txBody>
      </p:sp>
      <p:sp>
        <p:nvSpPr>
          <p:cNvPr id="7" name="Slide Number Placeholder 6"/>
          <p:cNvSpPr>
            <a:spLocks noGrp="1"/>
          </p:cNvSpPr>
          <p:nvPr>
            <p:ph type="sldNum" sz="quarter" idx="12"/>
          </p:nvPr>
        </p:nvSpPr>
        <p:spPr>
          <a:xfrm>
            <a:off x="8077200" y="4767263"/>
            <a:ext cx="609600" cy="273844"/>
          </a:xfrm>
        </p:spPr>
        <p:txBody>
          <a:bodyPr/>
          <a:lstStyle/>
          <a:p>
            <a:fld id="{3D46CBA2-ECE5-4BE9-B546-6761E0E67089}" type="slidenum">
              <a:rPr lang="en-US" smtClean="0"/>
              <a:t>‹#›</a:t>
            </a:fld>
            <a:endParaRPr lang="en-US"/>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599F755-B15E-4EC8-9D9C-D409AE435174}" type="datetime1">
              <a:rPr lang="en-US" smtClean="0"/>
              <a:t>6/5/2017</a:t>
            </a:fld>
            <a:endParaRPr lang="en-US"/>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Copyright © Carl M. Burnett</a:t>
            </a:r>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46CBA2-ECE5-4BE9-B546-6761E0E67089}" type="slidenum">
              <a:rPr lang="en-US" smtClean="0"/>
              <a:t>‹#›</a:t>
            </a:fld>
            <a:endParaRPr lang="en-US"/>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1" kern="1200">
          <a:ln>
            <a:noFill/>
          </a:ln>
          <a:solidFill>
            <a:schemeClr val="tx2"/>
          </a:solidFill>
          <a:effectLst>
            <a:outerShdw blurRad="38100" dist="38100" dir="2700000" algn="tl">
              <a:srgbClr val="000000">
                <a:alpha val="43137"/>
              </a:srgbClr>
            </a:outerShdw>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b="1" kern="1200">
          <a:solidFill>
            <a:schemeClr val="tx1"/>
          </a:solidFill>
          <a:latin typeface="+mj-lt"/>
          <a:ea typeface="Verdana" panose="020B0604030504040204" pitchFamily="34" charset="0"/>
          <a:cs typeface="Verdana" panose="020B0604030504040204" pitchFamily="34" charset="0"/>
        </a:defRPr>
      </a:lvl1pPr>
      <a:lvl2pPr marL="640080" indent="-246888" algn="l" rtl="0" eaLnBrk="1" latinLnBrk="0" hangingPunct="1">
        <a:spcBef>
          <a:spcPct val="20000"/>
        </a:spcBef>
        <a:buClr>
          <a:schemeClr val="accent1"/>
        </a:buClr>
        <a:buSzPct val="85000"/>
        <a:buFont typeface="Wingdings 2"/>
        <a:buChar char=""/>
        <a:defRPr kumimoji="0" sz="2400" b="1" kern="1200">
          <a:solidFill>
            <a:schemeClr val="tx1"/>
          </a:solidFill>
          <a:latin typeface="+mj-lt"/>
          <a:ea typeface="Verdana" panose="020B0604030504040204" pitchFamily="34" charset="0"/>
          <a:cs typeface="Verdana" panose="020B0604030504040204" pitchFamily="34" charset="0"/>
        </a:defRPr>
      </a:lvl2pPr>
      <a:lvl3pPr marL="914400" indent="-246888" algn="l" rtl="0" eaLnBrk="1" latinLnBrk="0" hangingPunct="1">
        <a:spcBef>
          <a:spcPct val="20000"/>
        </a:spcBef>
        <a:buClr>
          <a:schemeClr val="accent2"/>
        </a:buClr>
        <a:buSzPct val="70000"/>
        <a:buFont typeface="Wingdings 2"/>
        <a:buChar char=""/>
        <a:defRPr kumimoji="0" sz="2100" b="1" kern="1200">
          <a:solidFill>
            <a:schemeClr val="tx1"/>
          </a:solidFill>
          <a:latin typeface="+mj-lt"/>
          <a:ea typeface="Verdana" panose="020B0604030504040204" pitchFamily="34" charset="0"/>
          <a:cs typeface="Verdana" panose="020B0604030504040204" pitchFamily="34" charset="0"/>
        </a:defRPr>
      </a:lvl3pPr>
      <a:lvl4pPr marL="1188720" indent="-210312" algn="l" rtl="0" eaLnBrk="1" latinLnBrk="0" hangingPunct="1">
        <a:spcBef>
          <a:spcPct val="20000"/>
        </a:spcBef>
        <a:buClr>
          <a:schemeClr val="accent3"/>
        </a:buClr>
        <a:buSzPct val="65000"/>
        <a:buFont typeface="Wingdings 2"/>
        <a:buChar char=""/>
        <a:defRPr kumimoji="0" sz="2000" b="1" kern="1200">
          <a:solidFill>
            <a:schemeClr val="tx1"/>
          </a:solidFill>
          <a:latin typeface="+mj-lt"/>
          <a:ea typeface="Verdana" panose="020B0604030504040204" pitchFamily="34" charset="0"/>
          <a:cs typeface="Verdana" panose="020B0604030504040204" pitchFamily="34" charset="0"/>
        </a:defRPr>
      </a:lvl4pPr>
      <a:lvl5pPr marL="1463040" indent="-210312" algn="l" rtl="0" eaLnBrk="1" latinLnBrk="0" hangingPunct="1">
        <a:spcBef>
          <a:spcPct val="20000"/>
        </a:spcBef>
        <a:buClr>
          <a:schemeClr val="accent4"/>
        </a:buClr>
        <a:buSzPct val="65000"/>
        <a:buFont typeface="Wingdings 2"/>
        <a:buChar char=""/>
        <a:defRPr kumimoji="0" sz="2000" b="1" kern="1200">
          <a:solidFill>
            <a:schemeClr val="tx1"/>
          </a:solidFill>
          <a:latin typeface="+mj-lt"/>
          <a:ea typeface="Verdana" panose="020B0604030504040204" pitchFamily="34" charset="0"/>
          <a:cs typeface="Verdana" panose="020B0604030504040204"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github.com/Modernizr/Modernizr/wiki/HTML5-Cross-browser-Polyfills" TargetMode="External"/><Relationship Id="rId2" Type="http://schemas.openxmlformats.org/officeDocument/2006/relationships/hyperlink" Target="http://modernizr.com/docs/#features-css"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profburnett.com/applications/ITI_134_HTML5_Desktop_and_Mobile_II/ch16/07_web_storage/index.html"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33400" y="1028700"/>
            <a:ext cx="8153400" cy="1371600"/>
          </a:xfrm>
        </p:spPr>
        <p:txBody>
          <a:bodyPr/>
          <a:lstStyle/>
          <a:p>
            <a:pPr algn="r"/>
            <a:r>
              <a:rPr lang="en-US" sz="5400" dirty="0"/>
              <a:t>HTML Level II</a:t>
            </a:r>
            <a:endParaRPr lang="en-US" sz="3200" i="1" cap="none" dirty="0"/>
          </a:p>
        </p:txBody>
      </p:sp>
      <p:sp>
        <p:nvSpPr>
          <p:cNvPr id="3" name="Subtitle 2"/>
          <p:cNvSpPr>
            <a:spLocks noGrp="1"/>
          </p:cNvSpPr>
          <p:nvPr>
            <p:ph type="subTitle" idx="1"/>
          </p:nvPr>
        </p:nvSpPr>
        <p:spPr>
          <a:xfrm>
            <a:off x="533400" y="3638550"/>
            <a:ext cx="8153400" cy="857250"/>
          </a:xfrm>
        </p:spPr>
        <p:txBody>
          <a:bodyPr>
            <a:noAutofit/>
          </a:bodyPr>
          <a:lstStyle/>
          <a:p>
            <a:r>
              <a:rPr lang="en-US" sz="1600"/>
              <a:t>Session V</a:t>
            </a:r>
            <a:endParaRPr lang="en-US" sz="1600" dirty="0"/>
          </a:p>
          <a:p>
            <a:r>
              <a:rPr lang="en-US" sz="1600" dirty="0"/>
              <a:t>HTML5 APIs – Web Storage</a:t>
            </a:r>
          </a:p>
          <a:p>
            <a:r>
              <a:rPr lang="en-US" sz="1600" dirty="0"/>
              <a:t>http://www.profburnett.com</a:t>
            </a:r>
          </a:p>
        </p:txBody>
      </p:sp>
    </p:spTree>
    <p:extLst>
      <p:ext uri="{BB962C8B-B14F-4D97-AF65-F5344CB8AC3E}">
        <p14:creationId xmlns:p14="http://schemas.microsoft.com/office/powerpoint/2010/main" val="2093953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effectLst>
                  <a:outerShdw blurRad="38100" dist="38100" dir="2700000" algn="tl">
                    <a:srgbClr val="000000">
                      <a:alpha val="43137"/>
                    </a:srgbClr>
                  </a:outerShdw>
                </a:effectLst>
              </a:rPr>
              <a:t>Web SQL HTML5 Database Creation Variables</a:t>
            </a:r>
          </a:p>
        </p:txBody>
      </p:sp>
      <p:sp>
        <p:nvSpPr>
          <p:cNvPr id="4" name="Date Placeholder 3"/>
          <p:cNvSpPr>
            <a:spLocks noGrp="1"/>
          </p:cNvSpPr>
          <p:nvPr>
            <p:ph type="dt" sz="half" idx="10"/>
          </p:nvPr>
        </p:nvSpPr>
        <p:spPr/>
        <p:txBody>
          <a:bodyPr/>
          <a:lstStyle/>
          <a:p>
            <a:fld id="{C7FCF66E-CA4D-496D-B8BD-4D3CDEC04893}"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10</a:t>
            </a:fld>
            <a:endParaRPr lang="en-US"/>
          </a:p>
        </p:txBody>
      </p:sp>
      <p:graphicFrame>
        <p:nvGraphicFramePr>
          <p:cNvPr id="7" name="Content Placeholder 6"/>
          <p:cNvGraphicFramePr>
            <a:graphicFrameLocks noGrp="1"/>
          </p:cNvGraphicFramePr>
          <p:nvPr>
            <p:ph idx="4294967295"/>
            <p:extLst>
              <p:ext uri="{D42A27DB-BD31-4B8C-83A1-F6EECF244321}">
                <p14:modId xmlns:p14="http://schemas.microsoft.com/office/powerpoint/2010/main" val="3051445632"/>
              </p:ext>
            </p:extLst>
          </p:nvPr>
        </p:nvGraphicFramePr>
        <p:xfrm>
          <a:off x="402590" y="1450975"/>
          <a:ext cx="8338820" cy="3215640"/>
        </p:xfrm>
        <a:graphic>
          <a:graphicData uri="http://schemas.openxmlformats.org/drawingml/2006/table">
            <a:tbl>
              <a:tblPr firstRow="1" bandRow="1">
                <a:tableStyleId>{93296810-A885-4BE3-A3E7-6D5BEEA58F35}</a:tableStyleId>
              </a:tblPr>
              <a:tblGrid>
                <a:gridCol w="1672605">
                  <a:extLst>
                    <a:ext uri="{9D8B030D-6E8A-4147-A177-3AD203B41FA5}">
                      <a16:colId xmlns:a16="http://schemas.microsoft.com/office/drawing/2014/main" val="20000"/>
                    </a:ext>
                  </a:extLst>
                </a:gridCol>
                <a:gridCol w="1383348">
                  <a:extLst>
                    <a:ext uri="{9D8B030D-6E8A-4147-A177-3AD203B41FA5}">
                      <a16:colId xmlns:a16="http://schemas.microsoft.com/office/drawing/2014/main" val="20001"/>
                    </a:ext>
                  </a:extLst>
                </a:gridCol>
                <a:gridCol w="5282867">
                  <a:extLst>
                    <a:ext uri="{9D8B030D-6E8A-4147-A177-3AD203B41FA5}">
                      <a16:colId xmlns:a16="http://schemas.microsoft.com/office/drawing/2014/main" val="20002"/>
                    </a:ext>
                  </a:extLst>
                </a:gridCol>
              </a:tblGrid>
              <a:tr h="278130">
                <a:tc>
                  <a:txBody>
                    <a:bodyPr/>
                    <a:lstStyle/>
                    <a:p>
                      <a:pPr algn="ctr"/>
                      <a:r>
                        <a:rPr lang="en-US" sz="1400" dirty="0">
                          <a:solidFill>
                            <a:schemeClr val="tx1"/>
                          </a:solidFill>
                          <a:latin typeface="+mj-lt"/>
                        </a:rPr>
                        <a:t>Variable Name</a:t>
                      </a:r>
                    </a:p>
                  </a:txBody>
                  <a:tcPr marT="34290" marB="34290" anchor="ctr"/>
                </a:tc>
                <a:tc>
                  <a:txBody>
                    <a:bodyPr/>
                    <a:lstStyle/>
                    <a:p>
                      <a:pPr algn="ctr"/>
                      <a:r>
                        <a:rPr lang="en-US" sz="1400" dirty="0">
                          <a:solidFill>
                            <a:schemeClr val="tx1"/>
                          </a:solidFill>
                          <a:latin typeface="+mj-lt"/>
                        </a:rPr>
                        <a:t>Required</a:t>
                      </a:r>
                    </a:p>
                  </a:txBody>
                  <a:tcPr marT="34290" marB="34290" anchor="ctr"/>
                </a:tc>
                <a:tc>
                  <a:txBody>
                    <a:bodyPr/>
                    <a:lstStyle/>
                    <a:p>
                      <a:pPr algn="ctr"/>
                      <a:r>
                        <a:rPr lang="en-US" sz="1400" dirty="0">
                          <a:solidFill>
                            <a:schemeClr val="tx1"/>
                          </a:solidFill>
                          <a:latin typeface="+mj-lt"/>
                        </a:rPr>
                        <a:t>Description</a:t>
                      </a:r>
                    </a:p>
                  </a:txBody>
                  <a:tcPr marT="34290" marB="34290" anchor="ctr"/>
                </a:tc>
                <a:extLst>
                  <a:ext uri="{0D108BD9-81ED-4DB2-BD59-A6C34878D82A}">
                    <a16:rowId xmlns:a16="http://schemas.microsoft.com/office/drawing/2014/main" val="10000"/>
                  </a:ext>
                </a:extLst>
              </a:tr>
              <a:tr h="480060">
                <a:tc>
                  <a:txBody>
                    <a:bodyPr/>
                    <a:lstStyle/>
                    <a:p>
                      <a:r>
                        <a:rPr lang="en-US" sz="1100" b="1" dirty="0" err="1">
                          <a:latin typeface="+mj-lt"/>
                        </a:rPr>
                        <a:t>DatabaseName</a:t>
                      </a:r>
                      <a:endParaRPr lang="en-US" sz="1100" b="1" dirty="0">
                        <a:latin typeface="+mj-lt"/>
                      </a:endParaRPr>
                    </a:p>
                  </a:txBody>
                  <a:tcPr marT="34290" marB="34290" anchor="ctr"/>
                </a:tc>
                <a:tc>
                  <a:txBody>
                    <a:bodyPr/>
                    <a:lstStyle/>
                    <a:p>
                      <a:pPr algn="ctr"/>
                      <a:r>
                        <a:rPr lang="en-US" sz="1100" b="1" dirty="0">
                          <a:latin typeface="+mj-lt"/>
                        </a:rPr>
                        <a:t>Yes</a:t>
                      </a:r>
                    </a:p>
                  </a:txBody>
                  <a:tcPr marT="34290" marB="34290" anchor="ctr"/>
                </a:tc>
                <a:tc>
                  <a:txBody>
                    <a:bodyPr/>
                    <a:lstStyle/>
                    <a:p>
                      <a:r>
                        <a:rPr lang="en-US" sz="1100">
                          <a:latin typeface="+mj-lt"/>
                        </a:rPr>
                        <a:t>This is the standard database name that you want your application to use. This is important because you reference this when you start building queries.</a:t>
                      </a:r>
                    </a:p>
                  </a:txBody>
                  <a:tcPr marT="34290" marB="34290" anchor="ctr"/>
                </a:tc>
                <a:extLst>
                  <a:ext uri="{0D108BD9-81ED-4DB2-BD59-A6C34878D82A}">
                    <a16:rowId xmlns:a16="http://schemas.microsoft.com/office/drawing/2014/main" val="10001"/>
                  </a:ext>
                </a:extLst>
              </a:tr>
              <a:tr h="480060">
                <a:tc>
                  <a:txBody>
                    <a:bodyPr/>
                    <a:lstStyle/>
                    <a:p>
                      <a:r>
                        <a:rPr lang="en-US" sz="1100" b="1" dirty="0" err="1">
                          <a:latin typeface="+mj-lt"/>
                        </a:rPr>
                        <a:t>DatabaseVersion</a:t>
                      </a:r>
                      <a:endParaRPr lang="en-US" sz="1100" b="1" dirty="0">
                        <a:latin typeface="+mj-lt"/>
                      </a:endParaRPr>
                    </a:p>
                  </a:txBody>
                  <a:tcPr marT="34290" marB="34290" anchor="ctr"/>
                </a:tc>
                <a:tc>
                  <a:txBody>
                    <a:bodyPr/>
                    <a:lstStyle/>
                    <a:p>
                      <a:pPr algn="ctr"/>
                      <a:r>
                        <a:rPr lang="en-US" sz="1100" b="1" dirty="0">
                          <a:latin typeface="+mj-lt"/>
                        </a:rPr>
                        <a:t>Yes</a:t>
                      </a:r>
                    </a:p>
                  </a:txBody>
                  <a:tcPr marT="34290" marB="34290" anchor="ctr"/>
                </a:tc>
                <a:tc>
                  <a:txBody>
                    <a:bodyPr/>
                    <a:lstStyle/>
                    <a:p>
                      <a:r>
                        <a:rPr lang="en-US" sz="1100" dirty="0">
                          <a:latin typeface="+mj-lt"/>
                        </a:rPr>
                        <a:t>This is the version number of your current database in string format, such as 1.0. HTML5 databases enable you to have multiple versions of a database on a local device. For our demo, you use 1.0.</a:t>
                      </a:r>
                    </a:p>
                  </a:txBody>
                  <a:tcPr marT="34290" marB="34290" anchor="ctr"/>
                </a:tc>
                <a:extLst>
                  <a:ext uri="{0D108BD9-81ED-4DB2-BD59-A6C34878D82A}">
                    <a16:rowId xmlns:a16="http://schemas.microsoft.com/office/drawing/2014/main" val="10002"/>
                  </a:ext>
                </a:extLst>
              </a:tr>
              <a:tr h="480060">
                <a:tc>
                  <a:txBody>
                    <a:bodyPr/>
                    <a:lstStyle/>
                    <a:p>
                      <a:r>
                        <a:rPr lang="en-US" sz="1100" b="1" dirty="0" err="1">
                          <a:latin typeface="+mj-lt"/>
                        </a:rPr>
                        <a:t>DisplayName</a:t>
                      </a:r>
                      <a:endParaRPr lang="en-US" sz="1100" b="1" dirty="0">
                        <a:latin typeface="+mj-lt"/>
                      </a:endParaRPr>
                    </a:p>
                  </a:txBody>
                  <a:tcPr marT="34290" marB="34290" anchor="ctr"/>
                </a:tc>
                <a:tc>
                  <a:txBody>
                    <a:bodyPr/>
                    <a:lstStyle/>
                    <a:p>
                      <a:pPr algn="ctr"/>
                      <a:r>
                        <a:rPr lang="en-US" sz="1100" b="1" dirty="0">
                          <a:latin typeface="+mj-lt"/>
                        </a:rPr>
                        <a:t>No</a:t>
                      </a:r>
                    </a:p>
                  </a:txBody>
                  <a:tcPr marT="34290" marB="34290" anchor="ctr"/>
                </a:tc>
                <a:tc>
                  <a:txBody>
                    <a:bodyPr/>
                    <a:lstStyle/>
                    <a:p>
                      <a:r>
                        <a:rPr lang="en-US" sz="1100" dirty="0">
                          <a:latin typeface="+mj-lt"/>
                        </a:rPr>
                        <a:t>This is the database description in string format. It isn’t a required field, but it can be useful if you have lots of local databases and need to remember which database stores which information. </a:t>
                      </a:r>
                    </a:p>
                  </a:txBody>
                  <a:tcPr marT="34290" marB="34290" anchor="ctr"/>
                </a:tc>
                <a:extLst>
                  <a:ext uri="{0D108BD9-81ED-4DB2-BD59-A6C34878D82A}">
                    <a16:rowId xmlns:a16="http://schemas.microsoft.com/office/drawing/2014/main" val="10003"/>
                  </a:ext>
                </a:extLst>
              </a:tr>
              <a:tr h="617220">
                <a:tc>
                  <a:txBody>
                    <a:bodyPr/>
                    <a:lstStyle/>
                    <a:p>
                      <a:r>
                        <a:rPr lang="en-US" sz="1100" b="1">
                          <a:latin typeface="+mj-lt"/>
                        </a:rPr>
                        <a:t>EstimatedSize</a:t>
                      </a:r>
                    </a:p>
                  </a:txBody>
                  <a:tcPr marT="34290" marB="34290" anchor="ctr"/>
                </a:tc>
                <a:tc>
                  <a:txBody>
                    <a:bodyPr/>
                    <a:lstStyle/>
                    <a:p>
                      <a:pPr algn="ctr"/>
                      <a:r>
                        <a:rPr lang="en-US" sz="1100" b="1" dirty="0">
                          <a:latin typeface="+mj-lt"/>
                        </a:rPr>
                        <a:t>Yes</a:t>
                      </a:r>
                    </a:p>
                  </a:txBody>
                  <a:tcPr marT="34290" marB="34290" anchor="ctr"/>
                </a:tc>
                <a:tc>
                  <a:txBody>
                    <a:bodyPr/>
                    <a:lstStyle/>
                    <a:p>
                      <a:r>
                        <a:rPr lang="en-US" sz="1100" dirty="0">
                          <a:latin typeface="+mj-lt"/>
                        </a:rPr>
                        <a:t>This is one of the most important pieces of information for initializing the database. This value sets the size of the database using the following byte format: 50 * 1024 * 1024. The max size for a database without prompting the user is 5MB. In this example, that is 100MB. </a:t>
                      </a:r>
                    </a:p>
                  </a:txBody>
                  <a:tcPr marT="34290" marB="34290" anchor="ctr"/>
                </a:tc>
                <a:extLst>
                  <a:ext uri="{0D108BD9-81ED-4DB2-BD59-A6C34878D82A}">
                    <a16:rowId xmlns:a16="http://schemas.microsoft.com/office/drawing/2014/main" val="10004"/>
                  </a:ext>
                </a:extLst>
              </a:tr>
              <a:tr h="480060">
                <a:tc>
                  <a:txBody>
                    <a:bodyPr/>
                    <a:lstStyle/>
                    <a:p>
                      <a:r>
                        <a:rPr lang="en-US" sz="1100" b="1">
                          <a:latin typeface="+mj-lt"/>
                        </a:rPr>
                        <a:t>CallBack</a:t>
                      </a:r>
                    </a:p>
                  </a:txBody>
                  <a:tcPr marT="34290" marB="34290" anchor="ctr"/>
                </a:tc>
                <a:tc>
                  <a:txBody>
                    <a:bodyPr/>
                    <a:lstStyle/>
                    <a:p>
                      <a:pPr algn="ctr"/>
                      <a:r>
                        <a:rPr lang="en-US" sz="1100" b="1" dirty="0">
                          <a:latin typeface="+mj-lt"/>
                        </a:rPr>
                        <a:t>No</a:t>
                      </a:r>
                    </a:p>
                  </a:txBody>
                  <a:tcPr marT="34290" marB="34290" anchor="ctr"/>
                </a:tc>
                <a:tc>
                  <a:txBody>
                    <a:bodyPr/>
                    <a:lstStyle/>
                    <a:p>
                      <a:r>
                        <a:rPr lang="en-US" sz="1100" dirty="0">
                          <a:latin typeface="+mj-lt"/>
                        </a:rPr>
                        <a:t>This is a function that is called when the database has been completed. Normally, you would put all your CREATE TABLE syntax in this function so once the table is opened, you start to create the tables.</a:t>
                      </a:r>
                    </a:p>
                  </a:txBody>
                  <a:tcPr marT="34290" marB="3429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7283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305800" cy="609600"/>
          </a:xfrm>
        </p:spPr>
        <p:txBody>
          <a:bodyPr>
            <a:noAutofit/>
          </a:bodyPr>
          <a:lstStyle/>
          <a:p>
            <a:r>
              <a:rPr lang="en-US" sz="4000" b="1" dirty="0">
                <a:effectLst>
                  <a:outerShdw blurRad="38100" dist="38100" dir="2700000" algn="tl">
                    <a:srgbClr val="000000">
                      <a:alpha val="43137"/>
                    </a:srgbClr>
                  </a:outerShdw>
                </a:effectLst>
              </a:rPr>
              <a:t>Building the Tables in “</a:t>
            </a:r>
            <a:r>
              <a:rPr lang="en-US" sz="4000" b="1" dirty="0" err="1">
                <a:effectLst>
                  <a:outerShdw blurRad="38100" dist="38100" dir="2700000" algn="tl">
                    <a:srgbClr val="000000">
                      <a:alpha val="43137"/>
                    </a:srgbClr>
                  </a:outerShdw>
                </a:effectLst>
              </a:rPr>
              <a:t>MyMusic</a:t>
            </a:r>
            <a:r>
              <a:rPr lang="en-US" sz="4000" b="1" dirty="0">
                <a:effectLst>
                  <a:outerShdw blurRad="38100" dist="38100" dir="2700000" algn="tl">
                    <a:srgbClr val="000000">
                      <a:alpha val="43137"/>
                    </a:srgbClr>
                  </a:outerShdw>
                </a:effectLst>
              </a:rPr>
              <a:t>” DB</a:t>
            </a:r>
          </a:p>
        </p:txBody>
      </p:sp>
      <p:sp>
        <p:nvSpPr>
          <p:cNvPr id="4" name="Date Placeholder 3"/>
          <p:cNvSpPr>
            <a:spLocks noGrp="1"/>
          </p:cNvSpPr>
          <p:nvPr>
            <p:ph type="dt" sz="half" idx="10"/>
          </p:nvPr>
        </p:nvSpPr>
        <p:spPr/>
        <p:txBody>
          <a:bodyPr/>
          <a:lstStyle/>
          <a:p>
            <a:fld id="{AE5461F2-D809-4835-84AB-705FF5CE8348}"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11</a:t>
            </a:fld>
            <a:endParaRPr lang="en-US"/>
          </a:p>
        </p:txBody>
      </p:sp>
      <p:sp>
        <p:nvSpPr>
          <p:cNvPr id="7" name="Rectangle 6"/>
          <p:cNvSpPr/>
          <p:nvPr/>
        </p:nvSpPr>
        <p:spPr>
          <a:xfrm>
            <a:off x="308610" y="1085494"/>
            <a:ext cx="8663940" cy="3600986"/>
          </a:xfrm>
          <a:prstGeom prst="rect">
            <a:avLst/>
          </a:prstGeom>
        </p:spPr>
        <p:txBody>
          <a:bodyPr wrap="square">
            <a:spAutoFit/>
          </a:bodyPr>
          <a:lstStyle/>
          <a:p>
            <a:r>
              <a:rPr lang="en-US" sz="1200" b="1" dirty="0" err="1">
                <a:latin typeface="Courier New" panose="02070309020205020404" pitchFamily="49" charset="0"/>
                <a:cs typeface="Courier New" panose="02070309020205020404" pitchFamily="49" charset="0"/>
              </a:rPr>
              <a:t>db.transaction</a:t>
            </a:r>
            <a:r>
              <a:rPr lang="en-US" sz="1200" b="1" dirty="0">
                <a:latin typeface="Courier New" panose="02070309020205020404" pitchFamily="49" charset="0"/>
                <a:cs typeface="Courier New" panose="02070309020205020404" pitchFamily="49" charset="0"/>
              </a:rPr>
              <a:t>(function (t)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t.executeSql</a:t>
            </a:r>
            <a:r>
              <a:rPr lang="en-US" sz="1200" b="1" dirty="0">
                <a:latin typeface="Courier New" panose="02070309020205020404" pitchFamily="49" charset="0"/>
                <a:cs typeface="Courier New" panose="02070309020205020404" pitchFamily="49" charset="0"/>
              </a:rPr>
              <a:t>(“CREATE TABLE IF NOT EXISTS </a:t>
            </a:r>
            <a:r>
              <a:rPr lang="en-US" sz="1200" b="1" dirty="0">
                <a:solidFill>
                  <a:srgbClr val="FF0000"/>
                </a:solidFill>
                <a:latin typeface="Courier New" panose="02070309020205020404" pitchFamily="49" charset="0"/>
                <a:cs typeface="Courier New" panose="02070309020205020404" pitchFamily="49" charset="0"/>
              </a:rPr>
              <a:t>songs</a:t>
            </a:r>
            <a:br>
              <a:rPr lang="en-US" sz="1200" b="1" dirty="0">
                <a:latin typeface="Courier New" panose="02070309020205020404" pitchFamily="49" charset="0"/>
                <a:cs typeface="Courier New" panose="02070309020205020404" pitchFamily="49" charset="0"/>
              </a:rPr>
            </a:b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song_id</a:t>
            </a:r>
            <a:r>
              <a:rPr lang="en-US" sz="1200" b="1" dirty="0">
                <a:latin typeface="Courier New" panose="02070309020205020404" pitchFamily="49" charset="0"/>
                <a:cs typeface="Courier New" panose="02070309020205020404" pitchFamily="49" charset="0"/>
              </a:rPr>
              <a:t> INTEGER NOT NULL PRIMARY KEY AUTOINCREMENT, </a:t>
            </a:r>
            <a:r>
              <a:rPr lang="en-US" sz="1200" b="1" dirty="0" err="1">
                <a:latin typeface="Courier New" panose="02070309020205020404" pitchFamily="49" charset="0"/>
                <a:cs typeface="Courier New" panose="02070309020205020404" pitchFamily="49" charset="0"/>
              </a:rPr>
              <a:t>song_name</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song_album</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company_id</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genre_id</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song_writer</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song_artists</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created_at</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null, </a:t>
            </a:r>
            <a:r>
              <a:rPr lang="en-US" sz="1200" b="1" dirty="0" err="1">
                <a:latin typeface="Courier New" panose="02070309020205020404" pitchFamily="49" charset="0"/>
                <a:cs typeface="Courier New" panose="02070309020205020404" pitchFamily="49" charset="0"/>
              </a:rPr>
              <a:t>sR</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fR</a:t>
            </a:r>
            <a:r>
              <a:rPr lang="en-US" sz="1200" b="1" dirty="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t.executeSql</a:t>
            </a:r>
            <a:r>
              <a:rPr lang="en-US" sz="1200" b="1" dirty="0">
                <a:latin typeface="Courier New" panose="02070309020205020404" pitchFamily="49" charset="0"/>
                <a:cs typeface="Courier New" panose="02070309020205020404" pitchFamily="49" charset="0"/>
              </a:rPr>
              <a:t>(“CREATE TABLE IF NOT EXISTS </a:t>
            </a:r>
            <a:r>
              <a:rPr lang="en-US" sz="1200" b="1" dirty="0">
                <a:solidFill>
                  <a:srgbClr val="FF0000"/>
                </a:solidFill>
                <a:latin typeface="Courier New" panose="02070309020205020404" pitchFamily="49" charset="0"/>
                <a:cs typeface="Courier New" panose="02070309020205020404" pitchFamily="49" charset="0"/>
              </a:rPr>
              <a:t>company</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company_id</a:t>
            </a:r>
            <a:r>
              <a:rPr lang="en-US" sz="1200" b="1" dirty="0">
                <a:latin typeface="Courier New" panose="02070309020205020404" pitchFamily="49" charset="0"/>
                <a:cs typeface="Courier New" panose="02070309020205020404" pitchFamily="49" charset="0"/>
              </a:rPr>
              <a:t> INTEGER PRIMARY KEY AUTOINCREMENT, </a:t>
            </a:r>
            <a:r>
              <a:rPr lang="en-US" sz="1200" b="1" dirty="0" err="1">
                <a:latin typeface="Courier New" panose="02070309020205020404" pitchFamily="49" charset="0"/>
                <a:cs typeface="Courier New" panose="02070309020205020404" pitchFamily="49" charset="0"/>
              </a:rPr>
              <a:t>company_name,company_address</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company_state</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company_zip</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company_phone</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created_at</a:t>
            </a:r>
            <a:r>
              <a:rPr lang="en-US" sz="1200" b="1" dirty="0">
                <a:latin typeface="Courier New" panose="02070309020205020404" pitchFamily="49" charset="0"/>
                <a:cs typeface="Courier New" panose="02070309020205020404" pitchFamily="49" charset="0"/>
              </a:rPr>
              <a:t>)”, null, </a:t>
            </a:r>
            <a:r>
              <a:rPr lang="en-US" sz="1200" b="1" dirty="0" err="1">
                <a:latin typeface="Courier New" panose="02070309020205020404" pitchFamily="49" charset="0"/>
                <a:cs typeface="Courier New" panose="02070309020205020404" pitchFamily="49" charset="0"/>
              </a:rPr>
              <a:t>sR</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fR</a:t>
            </a:r>
            <a:r>
              <a:rPr lang="en-US" sz="1200" b="1" dirty="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t.executeSql</a:t>
            </a:r>
            <a:r>
              <a:rPr lang="en-US" sz="1200" b="1" dirty="0">
                <a:latin typeface="Courier New" panose="02070309020205020404" pitchFamily="49" charset="0"/>
                <a:cs typeface="Courier New" panose="02070309020205020404" pitchFamily="49" charset="0"/>
              </a:rPr>
              <a:t>(‘CREATE TABLE IF NOT EXISTS </a:t>
            </a:r>
            <a:r>
              <a:rPr lang="en-US" sz="1200" b="1" dirty="0">
                <a:solidFill>
                  <a:srgbClr val="FF0000"/>
                </a:solidFill>
                <a:latin typeface="Courier New" panose="02070309020205020404" pitchFamily="49" charset="0"/>
                <a:cs typeface="Courier New" panose="02070309020205020404" pitchFamily="49" charset="0"/>
              </a:rPr>
              <a:t>genre</a:t>
            </a:r>
            <a:r>
              <a:rPr lang="en-US" sz="1200" b="1" dirty="0">
                <a:latin typeface="Courier New" panose="02070309020205020404" pitchFamily="49" charset="0"/>
                <a:cs typeface="Courier New" panose="02070309020205020404" pitchFamily="49" charset="0"/>
              </a:rPr>
              <a:t> </a:t>
            </a:r>
            <a:br>
              <a:rPr lang="en-US" sz="1200" b="1" dirty="0">
                <a:latin typeface="Courier New" panose="02070309020205020404" pitchFamily="49" charset="0"/>
                <a:cs typeface="Courier New" panose="02070309020205020404" pitchFamily="49" charset="0"/>
              </a:rPr>
            </a:b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genre_id</a:t>
            </a:r>
            <a:r>
              <a:rPr lang="en-US" sz="1200" b="1" dirty="0">
                <a:latin typeface="Courier New" panose="02070309020205020404" pitchFamily="49" charset="0"/>
                <a:cs typeface="Courier New" panose="02070309020205020404" pitchFamily="49" charset="0"/>
              </a:rPr>
              <a:t> PRIMARY KEY AUTOINCREMENT, </a:t>
            </a:r>
            <a:r>
              <a:rPr lang="en-US" sz="1200" b="1" dirty="0" err="1">
                <a:latin typeface="Courier New" panose="02070309020205020404" pitchFamily="49" charset="0"/>
                <a:cs typeface="Courier New" panose="02070309020205020404" pitchFamily="49" charset="0"/>
              </a:rPr>
              <a:t>genre_name</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created_at</a:t>
            </a:r>
            <a:r>
              <a:rPr lang="en-US" sz="1200" b="1" dirty="0">
                <a:latin typeface="Courier New" panose="02070309020205020404" pitchFamily="49" charset="0"/>
                <a:cs typeface="Courier New" panose="02070309020205020404" pitchFamily="49" charset="0"/>
              </a:rPr>
              <a:t>)’, null, </a:t>
            </a:r>
            <a:r>
              <a:rPr lang="en-US" sz="1200" b="1" dirty="0" err="1">
                <a:latin typeface="Courier New" panose="02070309020205020404" pitchFamily="49" charset="0"/>
                <a:cs typeface="Courier New" panose="02070309020205020404" pitchFamily="49" charset="0"/>
              </a:rPr>
              <a:t>sR</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fR</a:t>
            </a:r>
            <a:r>
              <a:rPr lang="en-US" sz="1200" b="1" dirty="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t.executeSql</a:t>
            </a:r>
            <a:r>
              <a:rPr lang="en-US" sz="1200" b="1" dirty="0">
                <a:latin typeface="Courier New" panose="02070309020205020404" pitchFamily="49" charset="0"/>
                <a:cs typeface="Courier New" panose="02070309020205020404" pitchFamily="49" charset="0"/>
              </a:rPr>
              <a:t>(‘CREATE TABLE IF NOT EXISTS </a:t>
            </a:r>
            <a:r>
              <a:rPr lang="en-US" sz="1200" b="1" dirty="0">
                <a:solidFill>
                  <a:srgbClr val="FF0000"/>
                </a:solidFill>
                <a:latin typeface="Courier New" panose="02070309020205020404" pitchFamily="49" charset="0"/>
                <a:cs typeface="Courier New" panose="02070309020205020404" pitchFamily="49" charset="0"/>
              </a:rPr>
              <a:t>concerts</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concerts_id</a:t>
            </a:r>
            <a:r>
              <a:rPr lang="en-US" sz="1200" b="1" dirty="0">
                <a:latin typeface="Courier New" panose="02070309020205020404" pitchFamily="49" charset="0"/>
                <a:cs typeface="Courier New" panose="02070309020205020404" pitchFamily="49" charset="0"/>
              </a:rPr>
              <a:t> PRIMARY KEY AUTOINCREMENT, </a:t>
            </a:r>
            <a:r>
              <a:rPr lang="en-US" sz="1200" b="1" dirty="0" err="1">
                <a:latin typeface="Courier New" panose="02070309020205020404" pitchFamily="49" charset="0"/>
                <a:cs typeface="Courier New" panose="02070309020205020404" pitchFamily="49" charset="0"/>
              </a:rPr>
              <a:t>song_id</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concert_name</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concert_date</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concert_city</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created_at</a:t>
            </a:r>
            <a:r>
              <a:rPr lang="en-US" sz="1200" b="1" dirty="0">
                <a:latin typeface="Courier New" panose="02070309020205020404" pitchFamily="49" charset="0"/>
                <a:cs typeface="Courier New" panose="02070309020205020404" pitchFamily="49" charset="0"/>
              </a:rPr>
              <a:t>)’, null, </a:t>
            </a:r>
            <a:r>
              <a:rPr lang="en-US" sz="1200" b="1" dirty="0" err="1">
                <a:latin typeface="Courier New" panose="02070309020205020404" pitchFamily="49" charset="0"/>
                <a:cs typeface="Courier New" panose="02070309020205020404" pitchFamily="49" charset="0"/>
              </a:rPr>
              <a:t>sR</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fR</a:t>
            </a:r>
            <a:r>
              <a:rPr lang="en-US" sz="1200" b="1" dirty="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971268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sR</a:t>
            </a:r>
            <a:r>
              <a:rPr lang="en-US" sz="4400" b="1" dirty="0">
                <a:effectLst>
                  <a:outerShdw blurRad="38100" dist="38100" dir="2700000" algn="tl">
                    <a:srgbClr val="000000">
                      <a:alpha val="43137"/>
                    </a:srgbClr>
                  </a:outerShdw>
                </a:effectLst>
              </a:rPr>
              <a:t> and </a:t>
            </a:r>
            <a:r>
              <a:rPr lang="en-US" sz="4400" b="1" dirty="0" err="1">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fR</a:t>
            </a:r>
            <a:r>
              <a:rPr lang="en-US" sz="4400" b="1" dirty="0">
                <a:effectLst>
                  <a:outerShdw blurRad="38100" dist="38100" dir="2700000" algn="tl">
                    <a:srgbClr val="000000">
                      <a:alpha val="43137"/>
                    </a:srgbClr>
                  </a:outerShdw>
                </a:effectLst>
              </a:rPr>
              <a:t> callback </a:t>
            </a:r>
          </a:p>
        </p:txBody>
      </p:sp>
      <p:sp>
        <p:nvSpPr>
          <p:cNvPr id="4" name="Date Placeholder 3"/>
          <p:cNvSpPr>
            <a:spLocks noGrp="1"/>
          </p:cNvSpPr>
          <p:nvPr>
            <p:ph type="dt" sz="half" idx="10"/>
          </p:nvPr>
        </p:nvSpPr>
        <p:spPr/>
        <p:txBody>
          <a:bodyPr/>
          <a:lstStyle/>
          <a:p>
            <a:fld id="{34A3DE8C-716A-44AB-8BE7-1910DBEF5BDE}"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12</a:t>
            </a:fld>
            <a:endParaRPr lang="en-US"/>
          </a:p>
        </p:txBody>
      </p:sp>
      <p:sp>
        <p:nvSpPr>
          <p:cNvPr id="7" name="Rectangle 6"/>
          <p:cNvSpPr/>
          <p:nvPr/>
        </p:nvSpPr>
        <p:spPr>
          <a:xfrm>
            <a:off x="320040" y="2938501"/>
            <a:ext cx="6480810" cy="1815882"/>
          </a:xfrm>
          <a:prstGeom prst="rect">
            <a:avLst/>
          </a:prstGeom>
        </p:spPr>
        <p:txBody>
          <a:bodyPr wrap="square">
            <a:spAutoFit/>
          </a:bodyPr>
          <a:lstStyle/>
          <a:p>
            <a:r>
              <a:rPr lang="en-US" sz="1400" b="1" dirty="0">
                <a:latin typeface="Courier New" panose="02070309020205020404" pitchFamily="49" charset="0"/>
                <a:cs typeface="Courier New" panose="02070309020205020404" pitchFamily="49" charset="0"/>
              </a:rPr>
              <a:t>function </a:t>
            </a:r>
            <a:r>
              <a:rPr lang="en-US" sz="1400" b="1" dirty="0" err="1">
                <a:latin typeface="Courier New" panose="02070309020205020404" pitchFamily="49" charset="0"/>
                <a:cs typeface="Courier New" panose="02070309020205020404" pitchFamily="49" charset="0"/>
              </a:rPr>
              <a:t>sR</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a,b</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The query was successfully!</a:t>
            </a:r>
          </a:p>
          <a:p>
            <a:r>
              <a:rPr lang="en-US" sz="1400" b="1" dirty="0">
                <a:latin typeface="Courier New" panose="02070309020205020404" pitchFamily="49" charset="0"/>
                <a:cs typeface="Courier New" panose="02070309020205020404" pitchFamily="49" charset="0"/>
              </a:rPr>
              <a: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function </a:t>
            </a:r>
            <a:r>
              <a:rPr lang="en-US" sz="1400" b="1" dirty="0" err="1">
                <a:latin typeface="Courier New" panose="02070309020205020404" pitchFamily="49" charset="0"/>
                <a:cs typeface="Courier New" panose="02070309020205020404" pitchFamily="49" charset="0"/>
              </a:rPr>
              <a:t>fR</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a,b</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Oops! There was an issue. Let’s alert the user.</a:t>
            </a:r>
          </a:p>
          <a:p>
            <a:r>
              <a:rPr lang="en-US" sz="1400" b="1" dirty="0">
                <a:latin typeface="Courier New" panose="02070309020205020404" pitchFamily="49" charset="0"/>
                <a:cs typeface="Courier New" panose="02070309020205020404" pitchFamily="49" charset="0"/>
              </a:rPr>
              <a:t> alert(</a:t>
            </a:r>
            <a:r>
              <a:rPr lang="en-US" sz="1400" b="1" dirty="0" err="1">
                <a:latin typeface="Courier New" panose="02070309020205020404" pitchFamily="49" charset="0"/>
                <a:cs typeface="Courier New" panose="02070309020205020404" pitchFamily="49" charset="0"/>
              </a:rPr>
              <a:t>b.message</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a:t>
            </a:r>
          </a:p>
        </p:txBody>
      </p:sp>
      <p:sp>
        <p:nvSpPr>
          <p:cNvPr id="8" name="Rectangle 7"/>
          <p:cNvSpPr/>
          <p:nvPr/>
        </p:nvSpPr>
        <p:spPr>
          <a:xfrm>
            <a:off x="320040" y="1370751"/>
            <a:ext cx="8343900" cy="1569660"/>
          </a:xfrm>
          <a:prstGeom prst="rect">
            <a:avLst/>
          </a:prstGeom>
        </p:spPr>
        <p:txBody>
          <a:bodyPr wrap="square">
            <a:spAutoFit/>
          </a:bodyPr>
          <a:lstStyle/>
          <a:p>
            <a:r>
              <a:rPr lang="en-US" b="1" dirty="0" err="1">
                <a:latin typeface="Courier New" panose="02070309020205020404" pitchFamily="49" charset="0"/>
                <a:cs typeface="Courier New" panose="02070309020205020404" pitchFamily="49" charset="0"/>
              </a:rPr>
              <a:t>sR</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successResponse</a:t>
            </a:r>
            <a:r>
              <a:rPr lang="en-US" b="1" dirty="0">
                <a:latin typeface="Courier New" panose="02070309020205020404" pitchFamily="49" charset="0"/>
                <a:cs typeface="Courier New" panose="02070309020205020404" pitchFamily="49" charset="0"/>
              </a:rPr>
              <a:t> </a:t>
            </a:r>
            <a:r>
              <a:rPr lang="en-US" sz="1400" b="1" dirty="0">
                <a:latin typeface="Courier New" panose="02070309020205020404" pitchFamily="49" charset="0"/>
                <a:cs typeface="Courier New" panose="02070309020205020404" pitchFamily="49" charset="0"/>
              </a:rPr>
              <a:t>- </a:t>
            </a:r>
            <a:r>
              <a:rPr lang="en-US" sz="1400" dirty="0"/>
              <a:t>This function is called when the SQL statement has executed successfully. The function enables two variables, which represent the transaction (first variable) and the result set (second variable). This does not apply for inserts, updates, deletions, or create tables.</a:t>
            </a:r>
            <a:endParaRPr lang="en-US" sz="1400"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fR</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errorResponse</a:t>
            </a:r>
            <a:r>
              <a:rPr lang="en-US" b="1" dirty="0">
                <a:latin typeface="Courier New" panose="02070309020205020404" pitchFamily="49" charset="0"/>
                <a:cs typeface="Courier New" panose="02070309020205020404" pitchFamily="49" charset="0"/>
              </a:rPr>
              <a:t> - </a:t>
            </a:r>
            <a:r>
              <a:rPr lang="en-US" sz="1400" dirty="0"/>
              <a:t>This function is called when the SQL statement fails. The function takes two variables, which represent the transaction (first variable) and the error (second variable).</a:t>
            </a:r>
            <a:endParaRPr lang="en-US" sz="14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0484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305800" cy="533400"/>
          </a:xfrm>
        </p:spPr>
        <p:txBody>
          <a:bodyPr>
            <a:noAutofit/>
          </a:bodyPr>
          <a:lstStyle/>
          <a:p>
            <a:r>
              <a:rPr lang="en-US" sz="4400" b="1" dirty="0">
                <a:effectLst>
                  <a:outerShdw blurRad="38100" dist="38100" dir="2700000" algn="tl">
                    <a:srgbClr val="000000">
                      <a:alpha val="43137"/>
                    </a:srgbClr>
                  </a:outerShdw>
                </a:effectLst>
              </a:rPr>
              <a:t>Adding values to a song table</a:t>
            </a:r>
          </a:p>
        </p:txBody>
      </p:sp>
      <p:sp>
        <p:nvSpPr>
          <p:cNvPr id="4" name="Date Placeholder 3"/>
          <p:cNvSpPr>
            <a:spLocks noGrp="1"/>
          </p:cNvSpPr>
          <p:nvPr>
            <p:ph type="dt" sz="half" idx="10"/>
          </p:nvPr>
        </p:nvSpPr>
        <p:spPr/>
        <p:txBody>
          <a:bodyPr/>
          <a:lstStyle/>
          <a:p>
            <a:fld id="{0546CF2D-A6BE-46BA-9344-55EF5E7B2948}"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13</a:t>
            </a:fld>
            <a:endParaRPr lang="en-US"/>
          </a:p>
        </p:txBody>
      </p:sp>
      <p:sp>
        <p:nvSpPr>
          <p:cNvPr id="7" name="Rectangle 6"/>
          <p:cNvSpPr/>
          <p:nvPr/>
        </p:nvSpPr>
        <p:spPr>
          <a:xfrm>
            <a:off x="271357" y="895350"/>
            <a:ext cx="8618220" cy="3970318"/>
          </a:xfrm>
          <a:prstGeom prst="rect">
            <a:avLst/>
          </a:prstGeom>
        </p:spPr>
        <p:txBody>
          <a:bodyPr wrap="square">
            <a:spAutoFit/>
          </a:bodyPr>
          <a:lstStyle/>
          <a:p>
            <a:r>
              <a:rPr lang="en-US" sz="900" b="1" dirty="0" err="1">
                <a:latin typeface="Courier New" panose="02070309020205020404" pitchFamily="49" charset="0"/>
                <a:cs typeface="Courier New" panose="02070309020205020404" pitchFamily="49" charset="0"/>
              </a:rPr>
              <a:t>db.transaction</a:t>
            </a:r>
            <a:r>
              <a:rPr lang="en-US" sz="900" b="1" dirty="0">
                <a:latin typeface="Courier New" panose="02070309020205020404" pitchFamily="49" charset="0"/>
                <a:cs typeface="Courier New" panose="02070309020205020404" pitchFamily="49" charset="0"/>
              </a:rPr>
              <a:t>(function (t) {</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t.executeSql</a:t>
            </a:r>
            <a:r>
              <a:rPr lang="en-US" sz="900" b="1" dirty="0">
                <a:latin typeface="Courier New" panose="02070309020205020404" pitchFamily="49" charset="0"/>
                <a:cs typeface="Courier New" panose="02070309020205020404" pitchFamily="49" charset="0"/>
              </a:rPr>
              <a:t>(“SELECT * from songs where </a:t>
            </a:r>
            <a:r>
              <a:rPr lang="en-US" sz="900" b="1" dirty="0" err="1">
                <a:latin typeface="Courier New" panose="02070309020205020404" pitchFamily="49" charset="0"/>
                <a:cs typeface="Courier New" panose="02070309020205020404" pitchFamily="49" charset="0"/>
              </a:rPr>
              <a:t>songs_name</a:t>
            </a:r>
            <a:r>
              <a:rPr lang="en-US" sz="900" b="1" dirty="0">
                <a:latin typeface="Courier New" panose="02070309020205020404" pitchFamily="49" charset="0"/>
                <a:cs typeface="Courier New" panose="02070309020205020404" pitchFamily="49" charset="0"/>
              </a:rPr>
              <a:t> = ?”, [‘The Light’],</a:t>
            </a:r>
          </a:p>
          <a:p>
            <a:r>
              <a:rPr lang="en-US" sz="900" b="1" dirty="0">
                <a:latin typeface="Courier New" panose="02070309020205020404" pitchFamily="49" charset="0"/>
                <a:cs typeface="Courier New" panose="02070309020205020404" pitchFamily="49" charset="0"/>
              </a:rPr>
              <a:t>   function(</a:t>
            </a:r>
            <a:r>
              <a:rPr lang="en-US" sz="900" b="1" dirty="0" err="1">
                <a:latin typeface="Courier New" panose="02070309020205020404" pitchFamily="49" charset="0"/>
                <a:cs typeface="Courier New" panose="02070309020205020404" pitchFamily="49" charset="0"/>
              </a:rPr>
              <a:t>tx</a:t>
            </a:r>
            <a:r>
              <a:rPr lang="en-US" sz="900" b="1" dirty="0">
                <a:latin typeface="Courier New" panose="02070309020205020404" pitchFamily="49" charset="0"/>
                <a:cs typeface="Courier New" panose="02070309020205020404" pitchFamily="49" charset="0"/>
              </a:rPr>
              <a:t>, res) {</a:t>
            </a:r>
          </a:p>
          <a:p>
            <a:r>
              <a:rPr lang="en-US" sz="900" b="1" dirty="0">
                <a:latin typeface="Courier New" panose="02070309020205020404" pitchFamily="49" charset="0"/>
                <a:cs typeface="Courier New" panose="02070309020205020404" pitchFamily="49" charset="0"/>
              </a:rPr>
              <a:t>   if (</a:t>
            </a:r>
            <a:r>
              <a:rPr lang="en-US" sz="900" b="1" dirty="0" err="1">
                <a:latin typeface="Courier New" panose="02070309020205020404" pitchFamily="49" charset="0"/>
                <a:cs typeface="Courier New" panose="02070309020205020404" pitchFamily="49" charset="0"/>
              </a:rPr>
              <a:t>res.rows.length</a:t>
            </a:r>
            <a:r>
              <a:rPr lang="en-US" sz="900" b="1" dirty="0">
                <a:latin typeface="Courier New" panose="02070309020205020404" pitchFamily="49" charset="0"/>
                <a:cs typeface="Courier New" panose="02070309020205020404" pitchFamily="49" charset="0"/>
              </a:rPr>
              <a:t> == 0) {</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var</a:t>
            </a:r>
            <a:r>
              <a:rPr lang="en-US" sz="900" b="1" dirty="0">
                <a:latin typeface="Courier New" panose="02070309020205020404" pitchFamily="49" charset="0"/>
                <a:cs typeface="Courier New" panose="02070309020205020404" pitchFamily="49" charset="0"/>
              </a:rPr>
              <a:t> start = new Date().</a:t>
            </a:r>
            <a:r>
              <a:rPr lang="en-US" sz="900" b="1" dirty="0" err="1">
                <a:latin typeface="Courier New" panose="02070309020205020404" pitchFamily="49" charset="0"/>
                <a:cs typeface="Courier New" panose="02070309020205020404" pitchFamily="49" charset="0"/>
              </a:rPr>
              <a:t>getTime</a:t>
            </a:r>
            <a:r>
              <a:rPr lang="en-US" sz="900" b="1" dirty="0">
                <a:latin typeface="Courier New" panose="02070309020205020404" pitchFamily="49" charset="0"/>
                <a:cs typeface="Courier New" panose="02070309020205020404" pitchFamily="49" charset="0"/>
              </a:rPr>
              <a:t>();</a:t>
            </a:r>
          </a:p>
          <a:p>
            <a:br>
              <a:rPr lang="en-US" sz="900" b="1" dirty="0">
                <a:latin typeface="Courier New" panose="02070309020205020404" pitchFamily="49" charset="0"/>
                <a:cs typeface="Courier New" panose="02070309020205020404" pitchFamily="49" charset="0"/>
              </a:rPr>
            </a:b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t.executeSql</a:t>
            </a:r>
            <a:r>
              <a:rPr lang="en-US" sz="900" b="1" dirty="0">
                <a:latin typeface="Courier New" panose="02070309020205020404" pitchFamily="49" charset="0"/>
                <a:cs typeface="Courier New" panose="02070309020205020404" pitchFamily="49" charset="0"/>
              </a:rPr>
              <a:t>(“INSERT INTO songs </a:t>
            </a:r>
            <a:br>
              <a:rPr lang="en-US" sz="900" b="1" dirty="0">
                <a:latin typeface="Courier New" panose="02070309020205020404" pitchFamily="49" charset="0"/>
                <a:cs typeface="Courier New" panose="02070309020205020404" pitchFamily="49" charset="0"/>
              </a:rPr>
            </a:b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song_name</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song_album</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company_id</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genre_id</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song_writer</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song_artists</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created_at</a:t>
            </a:r>
            <a:r>
              <a:rPr lang="en-US" sz="900" b="1" dirty="0">
                <a:latin typeface="Courier New" panose="02070309020205020404" pitchFamily="49" charset="0"/>
                <a:cs typeface="Courier New" panose="02070309020205020404" pitchFamily="49" charset="0"/>
              </a:rPr>
              <a:t>) </a:t>
            </a:r>
          </a:p>
          <a:p>
            <a:r>
              <a:rPr lang="en-US" sz="900" b="1" dirty="0">
                <a:latin typeface="Courier New" panose="02070309020205020404" pitchFamily="49" charset="0"/>
                <a:cs typeface="Courier New" panose="02070309020205020404" pitchFamily="49" charset="0"/>
              </a:rPr>
              <a:t>    VALUES(‘The Light’, ‘Kaleidoscope Heart’, ‘Epic’, ‘Pop’, ‘Sara </a:t>
            </a:r>
            <a:r>
              <a:rPr lang="en-US" sz="900" b="1" dirty="0" err="1">
                <a:latin typeface="Courier New" panose="02070309020205020404" pitchFamily="49" charset="0"/>
                <a:cs typeface="Courier New" panose="02070309020205020404" pitchFamily="49" charset="0"/>
              </a:rPr>
              <a:t>Bareilles</a:t>
            </a:r>
            <a:r>
              <a:rPr lang="en-US" sz="900" b="1" dirty="0">
                <a:latin typeface="Courier New" panose="02070309020205020404" pitchFamily="49" charset="0"/>
                <a:cs typeface="Courier New" panose="02070309020205020404" pitchFamily="49" charset="0"/>
              </a:rPr>
              <a:t>’, ‘Sara </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Bareilles</a:t>
            </a:r>
            <a:r>
              <a:rPr lang="en-US" sz="900" b="1" dirty="0">
                <a:latin typeface="Courier New" panose="02070309020205020404" pitchFamily="49" charset="0"/>
                <a:cs typeface="Courier New" panose="02070309020205020404" pitchFamily="49" charset="0"/>
              </a:rPr>
              <a:t>’, ‘September 7, 2010’)”, [start], null, </a:t>
            </a:r>
            <a:r>
              <a:rPr lang="en-US" sz="900" b="1" dirty="0" err="1">
                <a:latin typeface="Courier New" panose="02070309020205020404" pitchFamily="49" charset="0"/>
                <a:cs typeface="Courier New" panose="02070309020205020404" pitchFamily="49" charset="0"/>
              </a:rPr>
              <a:t>fR</a:t>
            </a:r>
            <a:r>
              <a:rPr lang="en-US" sz="900" b="1" dirty="0">
                <a:latin typeface="Courier New" panose="02070309020205020404" pitchFamily="49" charset="0"/>
                <a:cs typeface="Courier New" panose="02070309020205020404" pitchFamily="49" charset="0"/>
              </a:rPr>
              <a:t>);</a:t>
            </a:r>
          </a:p>
          <a:p>
            <a:br>
              <a:rPr lang="en-US" sz="900" b="1" dirty="0">
                <a:latin typeface="Courier New" panose="02070309020205020404" pitchFamily="49" charset="0"/>
                <a:cs typeface="Courier New" panose="02070309020205020404" pitchFamily="49" charset="0"/>
              </a:rPr>
            </a:b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t.executeSql</a:t>
            </a:r>
            <a:r>
              <a:rPr lang="en-US" sz="900" b="1" dirty="0">
                <a:latin typeface="Courier New" panose="02070309020205020404" pitchFamily="49" charset="0"/>
                <a:cs typeface="Courier New" panose="02070309020205020404" pitchFamily="49" charset="0"/>
              </a:rPr>
              <a:t>(“INSERT INTO songs (</a:t>
            </a:r>
            <a:r>
              <a:rPr lang="en-US" sz="900" b="1" dirty="0" err="1">
                <a:latin typeface="Courier New" panose="02070309020205020404" pitchFamily="49" charset="0"/>
                <a:cs typeface="Courier New" panose="02070309020205020404" pitchFamily="49" charset="0"/>
              </a:rPr>
              <a:t>song_name</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song_album</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company_id</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genre_id</a:t>
            </a:r>
            <a:r>
              <a:rPr lang="en-US" sz="900" b="1" dirty="0">
                <a:latin typeface="Courier New" panose="02070309020205020404" pitchFamily="49" charset="0"/>
                <a:cs typeface="Courier New" panose="02070309020205020404" pitchFamily="49" charset="0"/>
              </a:rPr>
              <a:t>, </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song_writer</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song_artists</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created_at</a:t>
            </a:r>
            <a:r>
              <a:rPr lang="en-US" sz="900" b="1" dirty="0">
                <a:latin typeface="Courier New" panose="02070309020205020404" pitchFamily="49" charset="0"/>
                <a:cs typeface="Courier New" panose="02070309020205020404" pitchFamily="49" charset="0"/>
              </a:rPr>
              <a:t>) </a:t>
            </a:r>
            <a:br>
              <a:rPr lang="en-US" sz="900" b="1" dirty="0">
                <a:latin typeface="Courier New" panose="02070309020205020404" pitchFamily="49" charset="0"/>
                <a:cs typeface="Courier New" panose="02070309020205020404" pitchFamily="49" charset="0"/>
              </a:rPr>
            </a:br>
            <a:r>
              <a:rPr lang="en-US" sz="900" b="1" dirty="0">
                <a:latin typeface="Courier New" panose="02070309020205020404" pitchFamily="49" charset="0"/>
                <a:cs typeface="Courier New" panose="02070309020205020404" pitchFamily="49" charset="0"/>
              </a:rPr>
              <a:t>   VALUES(‘Breathe Again’, ‘Kaleidoscope Heart’, ‘Epic’, ‘Pop’, ‘Sara </a:t>
            </a:r>
            <a:r>
              <a:rPr lang="en-US" sz="900" b="1" dirty="0" err="1">
                <a:latin typeface="Courier New" panose="02070309020205020404" pitchFamily="49" charset="0"/>
                <a:cs typeface="Courier New" panose="02070309020205020404" pitchFamily="49" charset="0"/>
              </a:rPr>
              <a:t>Bareilles</a:t>
            </a:r>
            <a:r>
              <a:rPr lang="en-US" sz="900" b="1" dirty="0">
                <a:latin typeface="Courier New" panose="02070309020205020404" pitchFamily="49" charset="0"/>
                <a:cs typeface="Courier New" panose="02070309020205020404" pitchFamily="49" charset="0"/>
              </a:rPr>
              <a:t>’, ‘Sara </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Bareilles</a:t>
            </a:r>
            <a:r>
              <a:rPr lang="en-US" sz="900" b="1" dirty="0">
                <a:latin typeface="Courier New" panose="02070309020205020404" pitchFamily="49" charset="0"/>
                <a:cs typeface="Courier New" panose="02070309020205020404" pitchFamily="49" charset="0"/>
              </a:rPr>
              <a:t>’, ‘September 7, 2010’)”, [start], null, </a:t>
            </a:r>
            <a:r>
              <a:rPr lang="en-US" sz="900" b="1" dirty="0" err="1">
                <a:latin typeface="Courier New" panose="02070309020205020404" pitchFamily="49" charset="0"/>
                <a:cs typeface="Courier New" panose="02070309020205020404" pitchFamily="49" charset="0"/>
              </a:rPr>
              <a:t>fR</a:t>
            </a:r>
            <a:r>
              <a:rPr lang="en-US" sz="900" b="1" dirty="0">
                <a:latin typeface="Courier New" panose="02070309020205020404" pitchFamily="49" charset="0"/>
                <a:cs typeface="Courier New" panose="02070309020205020404" pitchFamily="49" charset="0"/>
              </a:rPr>
              <a:t>);</a:t>
            </a:r>
          </a:p>
          <a:p>
            <a:br>
              <a:rPr lang="en-US" sz="900" b="1" dirty="0">
                <a:latin typeface="Courier New" panose="02070309020205020404" pitchFamily="49" charset="0"/>
                <a:cs typeface="Courier New" panose="02070309020205020404" pitchFamily="49" charset="0"/>
              </a:rPr>
            </a:b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t.executeSql</a:t>
            </a:r>
            <a:r>
              <a:rPr lang="en-US" sz="900" b="1" dirty="0">
                <a:latin typeface="Courier New" panose="02070309020205020404" pitchFamily="49" charset="0"/>
                <a:cs typeface="Courier New" panose="02070309020205020404" pitchFamily="49" charset="0"/>
              </a:rPr>
              <a:t>(“INSERT INTO songs (</a:t>
            </a:r>
            <a:r>
              <a:rPr lang="en-US" sz="900" b="1" dirty="0" err="1">
                <a:latin typeface="Courier New" panose="02070309020205020404" pitchFamily="49" charset="0"/>
                <a:cs typeface="Courier New" panose="02070309020205020404" pitchFamily="49" charset="0"/>
              </a:rPr>
              <a:t>song_name</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song_album</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company_id</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genre_id</a:t>
            </a:r>
            <a:r>
              <a:rPr lang="en-US" sz="900" b="1" dirty="0">
                <a:latin typeface="Courier New" panose="02070309020205020404" pitchFamily="49" charset="0"/>
                <a:cs typeface="Courier New" panose="02070309020205020404" pitchFamily="49" charset="0"/>
              </a:rPr>
              <a:t>, </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song_writer</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song_artists</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created_at</a:t>
            </a:r>
            <a:r>
              <a:rPr lang="en-US" sz="900" b="1" dirty="0">
                <a:latin typeface="Courier New" panose="02070309020205020404" pitchFamily="49" charset="0"/>
                <a:cs typeface="Courier New" panose="02070309020205020404" pitchFamily="49" charset="0"/>
              </a:rPr>
              <a:t>) </a:t>
            </a:r>
          </a:p>
          <a:p>
            <a:r>
              <a:rPr lang="en-US" sz="900" b="1" dirty="0">
                <a:latin typeface="Courier New" panose="02070309020205020404" pitchFamily="49" charset="0"/>
                <a:cs typeface="Courier New" panose="02070309020205020404" pitchFamily="49" charset="0"/>
              </a:rPr>
              <a:t>   VALUES(‘Gravity’, ‘Little Voice’, ‘Epic’, ‘Pop’, ‘Sara </a:t>
            </a:r>
            <a:r>
              <a:rPr lang="en-US" sz="900" b="1" dirty="0" err="1">
                <a:latin typeface="Courier New" panose="02070309020205020404" pitchFamily="49" charset="0"/>
                <a:cs typeface="Courier New" panose="02070309020205020404" pitchFamily="49" charset="0"/>
              </a:rPr>
              <a:t>Bareilles</a:t>
            </a:r>
            <a:r>
              <a:rPr lang="en-US" sz="900" b="1" dirty="0">
                <a:latin typeface="Courier New" panose="02070309020205020404" pitchFamily="49" charset="0"/>
                <a:cs typeface="Courier New" panose="02070309020205020404" pitchFamily="49" charset="0"/>
              </a:rPr>
              <a:t>’, ‘Sara </a:t>
            </a:r>
            <a:r>
              <a:rPr lang="en-US" sz="900" b="1" dirty="0" err="1">
                <a:latin typeface="Courier New" panose="02070309020205020404" pitchFamily="49" charset="0"/>
                <a:cs typeface="Courier New" panose="02070309020205020404" pitchFamily="49" charset="0"/>
              </a:rPr>
              <a:t>Bareilles</a:t>
            </a:r>
            <a:r>
              <a:rPr lang="en-US" sz="900" b="1" dirty="0">
                <a:latin typeface="Courier New" panose="02070309020205020404" pitchFamily="49" charset="0"/>
                <a:cs typeface="Courier New" panose="02070309020205020404" pitchFamily="49" charset="0"/>
              </a:rPr>
              <a:t>’, </a:t>
            </a:r>
          </a:p>
          <a:p>
            <a:r>
              <a:rPr lang="en-US" sz="900" b="1" dirty="0">
                <a:latin typeface="Courier New" panose="02070309020205020404" pitchFamily="49" charset="0"/>
                <a:cs typeface="Courier New" panose="02070309020205020404" pitchFamily="49" charset="0"/>
              </a:rPr>
              <a:t>   ‘July 3, 2007’)”, [start], null, </a:t>
            </a:r>
            <a:r>
              <a:rPr lang="en-US" sz="900" b="1" dirty="0" err="1">
                <a:latin typeface="Courier New" panose="02070309020205020404" pitchFamily="49" charset="0"/>
                <a:cs typeface="Courier New" panose="02070309020205020404" pitchFamily="49" charset="0"/>
              </a:rPr>
              <a:t>fR</a:t>
            </a:r>
            <a:r>
              <a:rPr lang="en-US" sz="900" b="1" dirty="0">
                <a:latin typeface="Courier New" panose="02070309020205020404" pitchFamily="49" charset="0"/>
                <a:cs typeface="Courier New" panose="02070309020205020404" pitchFamily="49" charset="0"/>
              </a:rPr>
              <a:t>);</a:t>
            </a:r>
          </a:p>
          <a:p>
            <a:r>
              <a:rPr lang="en-US" sz="900" b="1" dirty="0">
                <a:latin typeface="Courier New" panose="02070309020205020404" pitchFamily="49" charset="0"/>
                <a:cs typeface="Courier New" panose="02070309020205020404" pitchFamily="49" charset="0"/>
              </a:rPr>
              <a:t>}</a:t>
            </a:r>
          </a:p>
          <a:p>
            <a:r>
              <a:rPr lang="en-US" sz="900" b="1" dirty="0">
                <a:latin typeface="Courier New" panose="02070309020205020404" pitchFamily="49" charset="0"/>
                <a:cs typeface="Courier New" panose="02070309020205020404" pitchFamily="49" charset="0"/>
              </a:rPr>
              <a:t>else</a:t>
            </a:r>
          </a:p>
          <a:p>
            <a:r>
              <a:rPr lang="en-US" sz="900" b="1" dirty="0">
                <a:latin typeface="Courier New" panose="02070309020205020404" pitchFamily="49" charset="0"/>
                <a:cs typeface="Courier New" panose="02070309020205020404" pitchFamily="49" charset="0"/>
              </a:rPr>
              <a:t>{ </a:t>
            </a:r>
          </a:p>
          <a:p>
            <a:r>
              <a:rPr lang="en-US" sz="900" b="1" dirty="0">
                <a:latin typeface="Courier New" panose="02070309020205020404" pitchFamily="49" charset="0"/>
                <a:cs typeface="Courier New" panose="02070309020205020404" pitchFamily="49" charset="0"/>
              </a:rPr>
              <a:t>// the table already has values - so let’s leave it alone.</a:t>
            </a:r>
          </a:p>
          <a:p>
            <a:r>
              <a:rPr lang="en-US" sz="900" b="1" dirty="0">
                <a:latin typeface="Courier New" panose="02070309020205020404" pitchFamily="49" charset="0"/>
                <a:cs typeface="Courier New" panose="02070309020205020404" pitchFamily="49" charset="0"/>
              </a:rPr>
              <a:t>} </a:t>
            </a:r>
          </a:p>
          <a:p>
            <a:r>
              <a:rPr lang="en-US" sz="900" b="1" dirty="0">
                <a:latin typeface="Courier New" panose="02070309020205020404" pitchFamily="49" charset="0"/>
                <a:cs typeface="Courier New" panose="02070309020205020404" pitchFamily="49" charset="0"/>
              </a:rPr>
              <a:t>},</a:t>
            </a:r>
          </a:p>
          <a:p>
            <a:r>
              <a:rPr lang="en-US" sz="900" b="1" dirty="0" err="1">
                <a:latin typeface="Courier New" panose="02070309020205020404" pitchFamily="49" charset="0"/>
                <a:cs typeface="Courier New" panose="02070309020205020404" pitchFamily="49" charset="0"/>
              </a:rPr>
              <a:t>fR</a:t>
            </a:r>
            <a:r>
              <a:rPr lang="en-US" sz="900" b="1" dirty="0">
                <a:latin typeface="Courier New" panose="02070309020205020404" pitchFamily="49" charset="0"/>
                <a:cs typeface="Courier New" panose="02070309020205020404" pitchFamily="49" charset="0"/>
              </a:rPr>
              <a:t>);</a:t>
            </a:r>
          </a:p>
          <a:p>
            <a:r>
              <a:rPr lang="en-US" sz="9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667951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305800" cy="685800"/>
          </a:xfrm>
        </p:spPr>
        <p:txBody>
          <a:bodyPr>
            <a:normAutofit/>
          </a:bodyPr>
          <a:lstStyle/>
          <a:p>
            <a:r>
              <a:rPr lang="en-US" sz="4000" b="1" dirty="0">
                <a:effectLst>
                  <a:outerShdw blurRad="38100" dist="38100" dir="2700000" algn="tl">
                    <a:srgbClr val="000000">
                      <a:alpha val="43137"/>
                    </a:srgbClr>
                  </a:outerShdw>
                </a:effectLst>
              </a:rPr>
              <a:t>Building the Manage Page</a:t>
            </a:r>
          </a:p>
        </p:txBody>
      </p:sp>
      <p:sp>
        <p:nvSpPr>
          <p:cNvPr id="4" name="Date Placeholder 3"/>
          <p:cNvSpPr>
            <a:spLocks noGrp="1"/>
          </p:cNvSpPr>
          <p:nvPr>
            <p:ph type="dt" sz="half" idx="10"/>
          </p:nvPr>
        </p:nvSpPr>
        <p:spPr/>
        <p:txBody>
          <a:bodyPr/>
          <a:lstStyle/>
          <a:p>
            <a:fld id="{B76407AA-706E-4F0A-9DCB-BBFB2370843F}"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14</a:t>
            </a:fld>
            <a:endParaRPr lang="en-US"/>
          </a:p>
        </p:txBody>
      </p:sp>
      <p:sp>
        <p:nvSpPr>
          <p:cNvPr id="7" name="TextBox 6"/>
          <p:cNvSpPr txBox="1"/>
          <p:nvPr/>
        </p:nvSpPr>
        <p:spPr>
          <a:xfrm>
            <a:off x="457199" y="1114426"/>
            <a:ext cx="6707817" cy="938719"/>
          </a:xfrm>
          <a:prstGeom prst="rect">
            <a:avLst/>
          </a:prstGeom>
          <a:noFill/>
        </p:spPr>
        <p:txBody>
          <a:bodyPr wrap="square" rtlCol="0">
            <a:spAutoFit/>
          </a:bodyPr>
          <a:lstStyle/>
          <a:p>
            <a:r>
              <a:rPr lang="en-US" sz="1100" b="1" dirty="0">
                <a:latin typeface="Courier New" panose="02070309020205020404" pitchFamily="49" charset="0"/>
                <a:cs typeface="Courier New" panose="02070309020205020404" pitchFamily="49" charset="0"/>
              </a:rPr>
              <a:t>&lt;h2&gt;Add A Song&lt;/h2&gt;</a:t>
            </a:r>
          </a:p>
          <a:p>
            <a:r>
              <a:rPr lang="en-US" sz="1100" b="1" dirty="0">
                <a:latin typeface="Courier New" panose="02070309020205020404" pitchFamily="49" charset="0"/>
                <a:cs typeface="Courier New" panose="02070309020205020404" pitchFamily="49" charset="0"/>
              </a:rPr>
              <a:t>&lt;form id=”manage-form” data-</a:t>
            </a:r>
            <a:r>
              <a:rPr lang="en-US" sz="1100" b="1" dirty="0" err="1">
                <a:latin typeface="Courier New" panose="02070309020205020404" pitchFamily="49" charset="0"/>
                <a:cs typeface="Courier New" panose="02070309020205020404" pitchFamily="49" charset="0"/>
              </a:rPr>
              <a:t>ajax</a:t>
            </a:r>
            <a:r>
              <a:rPr lang="en-US" sz="1100" b="1" dirty="0">
                <a:latin typeface="Courier New" panose="02070309020205020404" pitchFamily="49" charset="0"/>
                <a:cs typeface="Courier New" panose="02070309020205020404" pitchFamily="49" charset="0"/>
              </a:rPr>
              <a:t>=”false” </a:t>
            </a:r>
            <a:r>
              <a:rPr lang="en-US" sz="1100" b="1" dirty="0" err="1">
                <a:latin typeface="Courier New" panose="02070309020205020404" pitchFamily="49" charset="0"/>
                <a:cs typeface="Courier New" panose="02070309020205020404" pitchFamily="49" charset="0"/>
              </a:rPr>
              <a:t>onsubmit</a:t>
            </a:r>
            <a:r>
              <a:rPr lang="en-US" sz="1100" b="1" dirty="0">
                <a:latin typeface="Courier New" panose="02070309020205020404" pitchFamily="49" charset="0"/>
                <a:cs typeface="Courier New" panose="02070309020205020404" pitchFamily="49" charset="0"/>
              </a:rPr>
              <a:t>=”</a:t>
            </a:r>
            <a:r>
              <a:rPr lang="en-US" sz="1100" b="1" dirty="0" err="1">
                <a:latin typeface="Courier New" panose="02070309020205020404" pitchFamily="49" charset="0"/>
                <a:cs typeface="Courier New" panose="02070309020205020404" pitchFamily="49" charset="0"/>
              </a:rPr>
              <a:t>handleForm</a:t>
            </a:r>
            <a:r>
              <a:rPr lang="en-US" sz="1100" b="1" dirty="0">
                <a:latin typeface="Courier New" panose="02070309020205020404" pitchFamily="49" charset="0"/>
                <a:cs typeface="Courier New" panose="02070309020205020404" pitchFamily="49" charset="0"/>
              </a:rPr>
              <a:t>(); return false;”&gt;</a:t>
            </a:r>
          </a:p>
          <a:p>
            <a:r>
              <a:rPr lang="en-US" sz="1100" b="1" dirty="0">
                <a:latin typeface="Courier New" panose="02070309020205020404" pitchFamily="49" charset="0"/>
                <a:cs typeface="Courier New" panose="02070309020205020404" pitchFamily="49" charset="0"/>
              </a:rPr>
              <a:t>&lt;/form&gt;</a:t>
            </a:r>
          </a:p>
          <a:p>
            <a:endParaRPr lang="en-US" sz="1100" b="1" dirty="0">
              <a:latin typeface="Courier New" panose="02070309020205020404" pitchFamily="49" charset="0"/>
              <a:cs typeface="Courier New" panose="02070309020205020404" pitchFamily="49" charset="0"/>
            </a:endParaRPr>
          </a:p>
        </p:txBody>
      </p:sp>
      <p:sp>
        <p:nvSpPr>
          <p:cNvPr id="8" name="Rectangle 7"/>
          <p:cNvSpPr/>
          <p:nvPr/>
        </p:nvSpPr>
        <p:spPr>
          <a:xfrm>
            <a:off x="533399" y="1819186"/>
            <a:ext cx="4222219" cy="600164"/>
          </a:xfrm>
          <a:prstGeom prst="rect">
            <a:avLst/>
          </a:prstGeom>
        </p:spPr>
        <p:txBody>
          <a:bodyPr wrap="square">
            <a:spAutoFit/>
          </a:bodyPr>
          <a:lstStyle/>
          <a:p>
            <a:r>
              <a:rPr lang="en-US" sz="1100" b="1" dirty="0">
                <a:latin typeface="Courier New" panose="02070309020205020404" pitchFamily="49" charset="0"/>
                <a:cs typeface="Courier New" panose="02070309020205020404" pitchFamily="49" charset="0"/>
              </a:rPr>
              <a:t>$(“#manage-form”).submit(function() {</a:t>
            </a:r>
          </a:p>
          <a:p>
            <a:r>
              <a:rPr lang="en-US" sz="1100" b="1" dirty="0">
                <a:latin typeface="Courier New" panose="02070309020205020404" pitchFamily="49" charset="0"/>
                <a:cs typeface="Courier New" panose="02070309020205020404" pitchFamily="49" charset="0"/>
              </a:rPr>
              <a:t>Return false;</a:t>
            </a:r>
          </a:p>
          <a:p>
            <a:r>
              <a:rPr lang="en-US" sz="1100" b="1" dirty="0">
                <a:latin typeface="Courier New" panose="02070309020205020404" pitchFamily="49" charset="0"/>
                <a:cs typeface="Courier New" panose="02070309020205020404" pitchFamily="49" charset="0"/>
              </a:rPr>
              <a:t> })</a:t>
            </a:r>
          </a:p>
        </p:txBody>
      </p:sp>
      <p:sp>
        <p:nvSpPr>
          <p:cNvPr id="9" name="Rectangle 8"/>
          <p:cNvSpPr/>
          <p:nvPr/>
        </p:nvSpPr>
        <p:spPr>
          <a:xfrm>
            <a:off x="533399" y="2417233"/>
            <a:ext cx="8112816" cy="2123658"/>
          </a:xfrm>
          <a:prstGeom prst="rect">
            <a:avLst/>
          </a:prstGeom>
        </p:spPr>
        <p:txBody>
          <a:bodyPr wrap="square">
            <a:spAutoFit/>
          </a:bodyPr>
          <a:lstStyle/>
          <a:p>
            <a:r>
              <a:rPr lang="en-US" sz="1100" b="1" dirty="0">
                <a:latin typeface="Courier New" panose="02070309020205020404" pitchFamily="49" charset="0"/>
                <a:cs typeface="Courier New" panose="02070309020205020404" pitchFamily="49" charset="0"/>
              </a:rPr>
              <a:t>&lt;label for=”</a:t>
            </a:r>
            <a:r>
              <a:rPr lang="en-US" sz="1100" b="1" dirty="0" err="1">
                <a:latin typeface="Courier New" panose="02070309020205020404" pitchFamily="49" charset="0"/>
                <a:cs typeface="Courier New" panose="02070309020205020404" pitchFamily="49" charset="0"/>
              </a:rPr>
              <a:t>song_name</a:t>
            </a:r>
            <a:r>
              <a:rPr lang="en-US" sz="1100" b="1" dirty="0">
                <a:latin typeface="Courier New" panose="02070309020205020404" pitchFamily="49" charset="0"/>
                <a:cs typeface="Courier New" panose="02070309020205020404" pitchFamily="49" charset="0"/>
              </a:rPr>
              <a:t>”&gt;Song Name:&lt;/label&gt;</a:t>
            </a:r>
          </a:p>
          <a:p>
            <a:r>
              <a:rPr lang="en-US" sz="1100" b="1" dirty="0">
                <a:latin typeface="Courier New" panose="02070309020205020404" pitchFamily="49" charset="0"/>
                <a:cs typeface="Courier New" panose="02070309020205020404" pitchFamily="49" charset="0"/>
              </a:rPr>
              <a:t>&lt;input type=”text” name=” </a:t>
            </a:r>
            <a:r>
              <a:rPr lang="en-US" sz="1100" b="1" dirty="0" err="1">
                <a:latin typeface="Courier New" panose="02070309020205020404" pitchFamily="49" charset="0"/>
                <a:cs typeface="Courier New" panose="02070309020205020404" pitchFamily="49" charset="0"/>
              </a:rPr>
              <a:t>song_name</a:t>
            </a:r>
            <a:r>
              <a:rPr lang="en-US" sz="1100" b="1" dirty="0">
                <a:latin typeface="Courier New" panose="02070309020205020404" pitchFamily="49" charset="0"/>
                <a:cs typeface="Courier New" panose="02070309020205020404" pitchFamily="49" charset="0"/>
              </a:rPr>
              <a:t>” id=” </a:t>
            </a:r>
            <a:r>
              <a:rPr lang="en-US" sz="1100" b="1" dirty="0" err="1">
                <a:latin typeface="Courier New" panose="02070309020205020404" pitchFamily="49" charset="0"/>
                <a:cs typeface="Courier New" panose="02070309020205020404" pitchFamily="49" charset="0"/>
              </a:rPr>
              <a:t>song_name</a:t>
            </a:r>
            <a:r>
              <a:rPr lang="en-US" sz="1100" b="1" dirty="0">
                <a:latin typeface="Courier New" panose="02070309020205020404" pitchFamily="49" charset="0"/>
                <a:cs typeface="Courier New" panose="02070309020205020404" pitchFamily="49" charset="0"/>
              </a:rPr>
              <a:t>” data-mini=”true” /&gt;</a:t>
            </a:r>
          </a:p>
          <a:p>
            <a:r>
              <a:rPr lang="en-US" sz="1100" b="1" dirty="0">
                <a:latin typeface="Courier New" panose="02070309020205020404" pitchFamily="49" charset="0"/>
                <a:cs typeface="Courier New" panose="02070309020205020404" pitchFamily="49" charset="0"/>
              </a:rPr>
              <a:t>&lt;label for=”</a:t>
            </a:r>
            <a:r>
              <a:rPr lang="en-US" sz="1100" b="1" dirty="0" err="1">
                <a:latin typeface="Courier New" panose="02070309020205020404" pitchFamily="49" charset="0"/>
                <a:cs typeface="Courier New" panose="02070309020205020404" pitchFamily="49" charset="0"/>
              </a:rPr>
              <a:t>song_album</a:t>
            </a:r>
            <a:r>
              <a:rPr lang="en-US" sz="1100" b="1" dirty="0">
                <a:latin typeface="Courier New" panose="02070309020205020404" pitchFamily="49" charset="0"/>
                <a:cs typeface="Courier New" panose="02070309020205020404" pitchFamily="49" charset="0"/>
              </a:rPr>
              <a:t>”&gt;Album Name:&lt;/label&gt;</a:t>
            </a:r>
          </a:p>
          <a:p>
            <a:r>
              <a:rPr lang="en-US" sz="1100" b="1" dirty="0">
                <a:latin typeface="Courier New" panose="02070309020205020404" pitchFamily="49" charset="0"/>
                <a:cs typeface="Courier New" panose="02070309020205020404" pitchFamily="49" charset="0"/>
              </a:rPr>
              <a:t>&lt;input type=”text” name=” </a:t>
            </a:r>
            <a:r>
              <a:rPr lang="en-US" sz="1100" b="1" dirty="0" err="1">
                <a:latin typeface="Courier New" panose="02070309020205020404" pitchFamily="49" charset="0"/>
                <a:cs typeface="Courier New" panose="02070309020205020404" pitchFamily="49" charset="0"/>
              </a:rPr>
              <a:t>song_album</a:t>
            </a:r>
            <a:r>
              <a:rPr lang="en-US" sz="1100" b="1" dirty="0">
                <a:latin typeface="Courier New" panose="02070309020205020404" pitchFamily="49" charset="0"/>
                <a:cs typeface="Courier New" panose="02070309020205020404" pitchFamily="49" charset="0"/>
              </a:rPr>
              <a:t>” id=” </a:t>
            </a:r>
            <a:r>
              <a:rPr lang="en-US" sz="1100" b="1" dirty="0" err="1">
                <a:latin typeface="Courier New" panose="02070309020205020404" pitchFamily="49" charset="0"/>
                <a:cs typeface="Courier New" panose="02070309020205020404" pitchFamily="49" charset="0"/>
              </a:rPr>
              <a:t>song_album</a:t>
            </a:r>
            <a:r>
              <a:rPr lang="en-US" sz="1100" b="1" dirty="0">
                <a:latin typeface="Courier New" panose="02070309020205020404" pitchFamily="49" charset="0"/>
                <a:cs typeface="Courier New" panose="02070309020205020404" pitchFamily="49" charset="0"/>
              </a:rPr>
              <a:t>” data-mini=”true” /&gt;</a:t>
            </a:r>
          </a:p>
          <a:p>
            <a:r>
              <a:rPr lang="en-US" sz="1100" b="1" dirty="0">
                <a:latin typeface="Courier New" panose="02070309020205020404" pitchFamily="49" charset="0"/>
                <a:cs typeface="Courier New" panose="02070309020205020404" pitchFamily="49" charset="0"/>
              </a:rPr>
              <a:t>&lt;label for=”</a:t>
            </a:r>
            <a:r>
              <a:rPr lang="en-US" sz="1100" b="1" dirty="0" err="1">
                <a:latin typeface="Courier New" panose="02070309020205020404" pitchFamily="49" charset="0"/>
                <a:cs typeface="Courier New" panose="02070309020205020404" pitchFamily="49" charset="0"/>
              </a:rPr>
              <a:t>company_id</a:t>
            </a:r>
            <a:r>
              <a:rPr lang="en-US" sz="1100" b="1" dirty="0">
                <a:latin typeface="Courier New" panose="02070309020205020404" pitchFamily="49" charset="0"/>
                <a:cs typeface="Courier New" panose="02070309020205020404" pitchFamily="49" charset="0"/>
              </a:rPr>
              <a:t>”&gt;Company Name:&lt;/label&gt;</a:t>
            </a:r>
          </a:p>
          <a:p>
            <a:r>
              <a:rPr lang="en-US" sz="1100" b="1" dirty="0">
                <a:latin typeface="Courier New" panose="02070309020205020404" pitchFamily="49" charset="0"/>
                <a:cs typeface="Courier New" panose="02070309020205020404" pitchFamily="49" charset="0"/>
              </a:rPr>
              <a:t>&lt;input type=”text” name=”</a:t>
            </a:r>
            <a:r>
              <a:rPr lang="en-US" sz="1100" b="1" dirty="0" err="1">
                <a:latin typeface="Courier New" panose="02070309020205020404" pitchFamily="49" charset="0"/>
                <a:cs typeface="Courier New" panose="02070309020205020404" pitchFamily="49" charset="0"/>
              </a:rPr>
              <a:t>company_id</a:t>
            </a:r>
            <a:r>
              <a:rPr lang="en-US" sz="1100" b="1" dirty="0">
                <a:latin typeface="Courier New" panose="02070309020205020404" pitchFamily="49" charset="0"/>
                <a:cs typeface="Courier New" panose="02070309020205020404" pitchFamily="49" charset="0"/>
              </a:rPr>
              <a:t>” id=”</a:t>
            </a:r>
            <a:r>
              <a:rPr lang="en-US" sz="1100" b="1" dirty="0" err="1">
                <a:latin typeface="Courier New" panose="02070309020205020404" pitchFamily="49" charset="0"/>
                <a:cs typeface="Courier New" panose="02070309020205020404" pitchFamily="49" charset="0"/>
              </a:rPr>
              <a:t>company_id</a:t>
            </a:r>
            <a:r>
              <a:rPr lang="en-US" sz="1100" b="1" dirty="0">
                <a:latin typeface="Courier New" panose="02070309020205020404" pitchFamily="49" charset="0"/>
                <a:cs typeface="Courier New" panose="02070309020205020404" pitchFamily="49" charset="0"/>
              </a:rPr>
              <a:t>” data-mini=”true” /&gt;</a:t>
            </a:r>
          </a:p>
          <a:p>
            <a:r>
              <a:rPr lang="en-US" sz="1100" b="1" dirty="0">
                <a:latin typeface="Courier New" panose="02070309020205020404" pitchFamily="49" charset="0"/>
                <a:cs typeface="Courier New" panose="02070309020205020404" pitchFamily="49" charset="0"/>
              </a:rPr>
              <a:t>&lt;label for=”</a:t>
            </a:r>
            <a:r>
              <a:rPr lang="en-US" sz="1100" b="1" dirty="0" err="1">
                <a:latin typeface="Courier New" panose="02070309020205020404" pitchFamily="49" charset="0"/>
                <a:cs typeface="Courier New" panose="02070309020205020404" pitchFamily="49" charset="0"/>
              </a:rPr>
              <a:t>genre_id</a:t>
            </a:r>
            <a:r>
              <a:rPr lang="en-US" sz="1100" b="1" dirty="0">
                <a:latin typeface="Courier New" panose="02070309020205020404" pitchFamily="49" charset="0"/>
                <a:cs typeface="Courier New" panose="02070309020205020404" pitchFamily="49" charset="0"/>
              </a:rPr>
              <a:t>”&gt;Genre:&lt;/label&gt;</a:t>
            </a:r>
          </a:p>
          <a:p>
            <a:r>
              <a:rPr lang="en-US" sz="1100" b="1" dirty="0">
                <a:latin typeface="Courier New" panose="02070309020205020404" pitchFamily="49" charset="0"/>
                <a:cs typeface="Courier New" panose="02070309020205020404" pitchFamily="49" charset="0"/>
              </a:rPr>
              <a:t>&lt;input type=”text” name=”</a:t>
            </a:r>
            <a:r>
              <a:rPr lang="en-US" sz="1100" b="1" dirty="0" err="1">
                <a:latin typeface="Courier New" panose="02070309020205020404" pitchFamily="49" charset="0"/>
                <a:cs typeface="Courier New" panose="02070309020205020404" pitchFamily="49" charset="0"/>
              </a:rPr>
              <a:t>genre_id</a:t>
            </a:r>
            <a:r>
              <a:rPr lang="en-US" sz="1100" b="1" dirty="0">
                <a:latin typeface="Courier New" panose="02070309020205020404" pitchFamily="49" charset="0"/>
                <a:cs typeface="Courier New" panose="02070309020205020404" pitchFamily="49" charset="0"/>
              </a:rPr>
              <a:t>” id=”</a:t>
            </a:r>
            <a:r>
              <a:rPr lang="en-US" sz="1100" b="1" dirty="0" err="1">
                <a:latin typeface="Courier New" panose="02070309020205020404" pitchFamily="49" charset="0"/>
                <a:cs typeface="Courier New" panose="02070309020205020404" pitchFamily="49" charset="0"/>
              </a:rPr>
              <a:t>genre_id</a:t>
            </a:r>
            <a:r>
              <a:rPr lang="en-US" sz="1100" b="1" dirty="0">
                <a:latin typeface="Courier New" panose="02070309020205020404" pitchFamily="49" charset="0"/>
                <a:cs typeface="Courier New" panose="02070309020205020404" pitchFamily="49" charset="0"/>
              </a:rPr>
              <a:t>” data-mini=”true” /&gt;</a:t>
            </a:r>
          </a:p>
          <a:p>
            <a:r>
              <a:rPr lang="en-US" sz="1100" b="1" dirty="0">
                <a:latin typeface="Courier New" panose="02070309020205020404" pitchFamily="49" charset="0"/>
                <a:cs typeface="Courier New" panose="02070309020205020404" pitchFamily="49" charset="0"/>
              </a:rPr>
              <a:t>&lt;label for=”</a:t>
            </a:r>
            <a:r>
              <a:rPr lang="en-US" sz="1100" b="1" dirty="0" err="1">
                <a:latin typeface="Courier New" panose="02070309020205020404" pitchFamily="49" charset="0"/>
                <a:cs typeface="Courier New" panose="02070309020205020404" pitchFamily="49" charset="0"/>
              </a:rPr>
              <a:t>song_writer</a:t>
            </a:r>
            <a:r>
              <a:rPr lang="en-US" sz="1100" b="1" dirty="0">
                <a:latin typeface="Courier New" panose="02070309020205020404" pitchFamily="49" charset="0"/>
                <a:cs typeface="Courier New" panose="02070309020205020404" pitchFamily="49" charset="0"/>
              </a:rPr>
              <a:t>”&gt;Song Writers Name:&lt;/label&gt;</a:t>
            </a:r>
          </a:p>
          <a:p>
            <a:r>
              <a:rPr lang="en-US" sz="1100" b="1" dirty="0">
                <a:latin typeface="Courier New" panose="02070309020205020404" pitchFamily="49" charset="0"/>
                <a:cs typeface="Courier New" panose="02070309020205020404" pitchFamily="49" charset="0"/>
              </a:rPr>
              <a:t>&lt;input type=”text” name=”</a:t>
            </a:r>
            <a:r>
              <a:rPr lang="en-US" sz="1100" b="1" dirty="0" err="1">
                <a:latin typeface="Courier New" panose="02070309020205020404" pitchFamily="49" charset="0"/>
                <a:cs typeface="Courier New" panose="02070309020205020404" pitchFamily="49" charset="0"/>
              </a:rPr>
              <a:t>song_writer</a:t>
            </a:r>
            <a:r>
              <a:rPr lang="en-US" sz="1100" b="1" dirty="0">
                <a:latin typeface="Courier New" panose="02070309020205020404" pitchFamily="49" charset="0"/>
                <a:cs typeface="Courier New" panose="02070309020205020404" pitchFamily="49" charset="0"/>
              </a:rPr>
              <a:t>” id=” </a:t>
            </a:r>
            <a:r>
              <a:rPr lang="en-US" sz="1100" b="1" dirty="0" err="1">
                <a:latin typeface="Courier New" panose="02070309020205020404" pitchFamily="49" charset="0"/>
                <a:cs typeface="Courier New" panose="02070309020205020404" pitchFamily="49" charset="0"/>
              </a:rPr>
              <a:t>song_writer</a:t>
            </a:r>
            <a:r>
              <a:rPr lang="en-US" sz="1100" b="1" dirty="0">
                <a:latin typeface="Courier New" panose="02070309020205020404" pitchFamily="49" charset="0"/>
                <a:cs typeface="Courier New" panose="02070309020205020404" pitchFamily="49" charset="0"/>
              </a:rPr>
              <a:t>” data-mini=”true” /&gt;</a:t>
            </a:r>
          </a:p>
          <a:p>
            <a:r>
              <a:rPr lang="en-US" sz="1100" b="1" dirty="0">
                <a:latin typeface="Courier New" panose="02070309020205020404" pitchFamily="49" charset="0"/>
                <a:cs typeface="Courier New" panose="02070309020205020404" pitchFamily="49" charset="0"/>
              </a:rPr>
              <a:t>&lt;label for=”</a:t>
            </a:r>
            <a:r>
              <a:rPr lang="en-US" sz="1100" b="1" dirty="0" err="1">
                <a:latin typeface="Courier New" panose="02070309020205020404" pitchFamily="49" charset="0"/>
                <a:cs typeface="Courier New" panose="02070309020205020404" pitchFamily="49" charset="0"/>
              </a:rPr>
              <a:t>song_artists</a:t>
            </a:r>
            <a:r>
              <a:rPr lang="en-US" sz="1100" b="1" dirty="0">
                <a:latin typeface="Courier New" panose="02070309020205020404" pitchFamily="49" charset="0"/>
                <a:cs typeface="Courier New" panose="02070309020205020404" pitchFamily="49" charset="0"/>
              </a:rPr>
              <a:t>”&gt;Artists:&lt;/label&gt;</a:t>
            </a:r>
          </a:p>
          <a:p>
            <a:r>
              <a:rPr lang="en-US" sz="1100" b="1" dirty="0">
                <a:latin typeface="Courier New" panose="02070309020205020404" pitchFamily="49" charset="0"/>
                <a:cs typeface="Courier New" panose="02070309020205020404" pitchFamily="49" charset="0"/>
              </a:rPr>
              <a:t>&lt;input type=”text” name=”</a:t>
            </a:r>
            <a:r>
              <a:rPr lang="en-US" sz="1100" b="1" dirty="0" err="1">
                <a:latin typeface="Courier New" panose="02070309020205020404" pitchFamily="49" charset="0"/>
                <a:cs typeface="Courier New" panose="02070309020205020404" pitchFamily="49" charset="0"/>
              </a:rPr>
              <a:t>song_artists</a:t>
            </a:r>
            <a:r>
              <a:rPr lang="en-US" sz="1100" b="1" dirty="0">
                <a:latin typeface="Courier New" panose="02070309020205020404" pitchFamily="49" charset="0"/>
                <a:cs typeface="Courier New" panose="02070309020205020404" pitchFamily="49" charset="0"/>
              </a:rPr>
              <a:t>” id=”</a:t>
            </a:r>
            <a:r>
              <a:rPr lang="en-US" sz="1100" b="1" dirty="0" err="1">
                <a:latin typeface="Courier New" panose="02070309020205020404" pitchFamily="49" charset="0"/>
                <a:cs typeface="Courier New" panose="02070309020205020404" pitchFamily="49" charset="0"/>
              </a:rPr>
              <a:t>song_artists</a:t>
            </a:r>
            <a:r>
              <a:rPr lang="en-US" sz="1100" b="1" dirty="0">
                <a:latin typeface="Courier New" panose="02070309020205020404" pitchFamily="49" charset="0"/>
                <a:cs typeface="Courier New" panose="02070309020205020404" pitchFamily="49" charset="0"/>
              </a:rPr>
              <a:t>” data-mini=”true” /&gt;</a:t>
            </a:r>
          </a:p>
        </p:txBody>
      </p:sp>
    </p:spTree>
    <p:extLst>
      <p:ext uri="{BB962C8B-B14F-4D97-AF65-F5344CB8AC3E}">
        <p14:creationId xmlns:p14="http://schemas.microsoft.com/office/powerpoint/2010/main" val="407697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305800" cy="609600"/>
          </a:xfrm>
        </p:spPr>
        <p:txBody>
          <a:bodyPr>
            <a:noAutofit/>
          </a:bodyPr>
          <a:lstStyle/>
          <a:p>
            <a:r>
              <a:rPr lang="en-US" sz="4000" b="1" dirty="0">
                <a:effectLst>
                  <a:outerShdw blurRad="38100" dist="38100" dir="2700000" algn="tl">
                    <a:srgbClr val="000000">
                      <a:alpha val="43137"/>
                    </a:srgbClr>
                  </a:outerShdw>
                </a:effectLst>
              </a:rPr>
              <a:t>Drop-down list to show all the Genres</a:t>
            </a:r>
          </a:p>
        </p:txBody>
      </p:sp>
      <p:sp>
        <p:nvSpPr>
          <p:cNvPr id="4" name="Date Placeholder 3"/>
          <p:cNvSpPr>
            <a:spLocks noGrp="1"/>
          </p:cNvSpPr>
          <p:nvPr>
            <p:ph type="dt" sz="half" idx="10"/>
          </p:nvPr>
        </p:nvSpPr>
        <p:spPr/>
        <p:txBody>
          <a:bodyPr/>
          <a:lstStyle/>
          <a:p>
            <a:fld id="{BA93D250-14B7-47E3-A4DC-B049AAAADDBC}"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15</a:t>
            </a:fld>
            <a:endParaRPr lang="en-US"/>
          </a:p>
        </p:txBody>
      </p:sp>
      <p:sp>
        <p:nvSpPr>
          <p:cNvPr id="7" name="Rectangle 6"/>
          <p:cNvSpPr/>
          <p:nvPr/>
        </p:nvSpPr>
        <p:spPr>
          <a:xfrm>
            <a:off x="438108" y="1481931"/>
            <a:ext cx="8629650" cy="3477875"/>
          </a:xfrm>
          <a:prstGeom prst="rect">
            <a:avLst/>
          </a:prstGeom>
        </p:spPr>
        <p:txBody>
          <a:bodyPr wrap="square">
            <a:spAutoFit/>
          </a:bodyPr>
          <a:lstStyle/>
          <a:p>
            <a:r>
              <a:rPr lang="en-US" sz="1000" b="1" dirty="0" err="1">
                <a:latin typeface="Courier New" panose="02070309020205020404" pitchFamily="49" charset="0"/>
                <a:cs typeface="Courier New" panose="02070309020205020404" pitchFamily="49" charset="0"/>
              </a:rPr>
              <a:t>get_genre</a:t>
            </a:r>
            <a:r>
              <a:rPr lang="en-US" sz="1000" b="1" dirty="0">
                <a:latin typeface="Courier New" panose="02070309020205020404" pitchFamily="49" charset="0"/>
                <a:cs typeface="Courier New" panose="02070309020205020404" pitchFamily="49" charset="0"/>
              </a:rPr>
              <a:t>:</a:t>
            </a:r>
          </a:p>
          <a:p>
            <a:r>
              <a:rPr lang="en-US" sz="1000" b="1" dirty="0">
                <a:latin typeface="Courier New" panose="02070309020205020404" pitchFamily="49" charset="0"/>
                <a:cs typeface="Courier New" panose="02070309020205020404" pitchFamily="49" charset="0"/>
              </a:rPr>
              <a:t>function </a:t>
            </a:r>
            <a:r>
              <a:rPr lang="en-US" sz="1000" b="1" dirty="0" err="1">
                <a:latin typeface="Courier New" panose="02070309020205020404" pitchFamily="49" charset="0"/>
                <a:cs typeface="Courier New" panose="02070309020205020404" pitchFamily="49" charset="0"/>
              </a:rPr>
              <a:t>get_genre</a:t>
            </a:r>
            <a:r>
              <a:rPr lang="en-US" sz="1000" b="1" dirty="0">
                <a:latin typeface="Courier New" panose="02070309020205020404" pitchFamily="49" charset="0"/>
                <a:cs typeface="Courier New" panose="02070309020205020404" pitchFamily="49" charset="0"/>
              </a:rPr>
              <a:t> () {</a:t>
            </a:r>
          </a:p>
          <a:p>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db.transaction</a:t>
            </a:r>
            <a:r>
              <a:rPr lang="en-US" sz="1000" b="1" dirty="0">
                <a:latin typeface="Courier New" panose="02070309020205020404" pitchFamily="49" charset="0"/>
                <a:cs typeface="Courier New" panose="02070309020205020404" pitchFamily="49" charset="0"/>
              </a:rPr>
              <a:t>(function (t) {</a:t>
            </a:r>
          </a:p>
          <a:p>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t.executeSql</a:t>
            </a:r>
            <a:r>
              <a:rPr lang="en-US" sz="1000" b="1" dirty="0">
                <a:latin typeface="Courier New" panose="02070309020205020404" pitchFamily="49" charset="0"/>
                <a:cs typeface="Courier New" panose="02070309020205020404" pitchFamily="49" charset="0"/>
              </a:rPr>
              <a:t>(“SELECT * from genre order by </a:t>
            </a:r>
            <a:r>
              <a:rPr lang="en-US" sz="1000" b="1" dirty="0" err="1">
                <a:latin typeface="Courier New" panose="02070309020205020404" pitchFamily="49" charset="0"/>
                <a:cs typeface="Courier New" panose="02070309020205020404" pitchFamily="49" charset="0"/>
              </a:rPr>
              <a:t>genre_name</a:t>
            </a:r>
            <a:r>
              <a:rPr lang="en-US" sz="1000" b="1" dirty="0">
                <a:latin typeface="Courier New" panose="02070309020205020404" pitchFamily="49" charset="0"/>
                <a:cs typeface="Courier New" panose="02070309020205020404" pitchFamily="49" charset="0"/>
              </a:rPr>
              <a:t>”, null,</a:t>
            </a:r>
          </a:p>
          <a:p>
            <a:r>
              <a:rPr lang="en-US" sz="1000" b="1" dirty="0">
                <a:latin typeface="Courier New" panose="02070309020205020404" pitchFamily="49" charset="0"/>
                <a:cs typeface="Courier New" panose="02070309020205020404" pitchFamily="49" charset="0"/>
              </a:rPr>
              <a:t> function(t, res) {</a:t>
            </a:r>
          </a:p>
          <a:p>
            <a:r>
              <a:rPr lang="en-US" sz="1000" b="1" dirty="0">
                <a:latin typeface="Courier New" panose="02070309020205020404" pitchFamily="49" charset="0"/>
                <a:cs typeface="Courier New" panose="02070309020205020404" pitchFamily="49" charset="0"/>
              </a:rPr>
              <a:t> if (</a:t>
            </a:r>
            <a:r>
              <a:rPr lang="en-US" sz="1000" b="1" dirty="0" err="1">
                <a:latin typeface="Courier New" panose="02070309020205020404" pitchFamily="49" charset="0"/>
                <a:cs typeface="Courier New" panose="02070309020205020404" pitchFamily="49" charset="0"/>
              </a:rPr>
              <a:t>res.rows.length</a:t>
            </a:r>
            <a:r>
              <a:rPr lang="en-US" sz="1000" b="1" dirty="0">
                <a:latin typeface="Courier New" panose="02070309020205020404" pitchFamily="49" charset="0"/>
                <a:cs typeface="Courier New" panose="02070309020205020404" pitchFamily="49" charset="0"/>
              </a:rPr>
              <a:t> == 0) {</a:t>
            </a:r>
          </a:p>
          <a:p>
            <a:r>
              <a:rPr lang="en-US" sz="1000" b="1" dirty="0">
                <a:latin typeface="Courier New" panose="02070309020205020404" pitchFamily="49" charset="0"/>
                <a:cs typeface="Courier New" panose="02070309020205020404" pitchFamily="49" charset="0"/>
              </a:rPr>
              <a:t>// this shouldn’t happen - as we already inserted them.</a:t>
            </a:r>
          </a:p>
          <a:p>
            <a:r>
              <a:rPr lang="en-US" sz="1000" b="1" dirty="0">
                <a:latin typeface="Courier New" panose="02070309020205020404" pitchFamily="49" charset="0"/>
                <a:cs typeface="Courier New" panose="02070309020205020404" pitchFamily="49" charset="0"/>
              </a:rPr>
              <a:t> }</a:t>
            </a:r>
          </a:p>
          <a:p>
            <a:r>
              <a:rPr lang="en-US" sz="1000" b="1" dirty="0">
                <a:latin typeface="Courier New" panose="02070309020205020404" pitchFamily="49" charset="0"/>
                <a:cs typeface="Courier New" panose="02070309020205020404" pitchFamily="49" charset="0"/>
              </a:rPr>
              <a:t> else</a:t>
            </a:r>
          </a:p>
          <a:p>
            <a:r>
              <a:rPr lang="en-US" sz="1000" b="1" dirty="0">
                <a:latin typeface="Courier New" panose="02070309020205020404" pitchFamily="49" charset="0"/>
                <a:cs typeface="Courier New" panose="02070309020205020404" pitchFamily="49" charset="0"/>
              </a:rPr>
              <a:t> {</a:t>
            </a:r>
          </a:p>
          <a:p>
            <a:r>
              <a:rPr lang="en-US" sz="1000" b="1" dirty="0" err="1">
                <a:latin typeface="Courier New" panose="02070309020205020404" pitchFamily="49" charset="0"/>
                <a:cs typeface="Courier New" panose="02070309020205020404" pitchFamily="49" charset="0"/>
              </a:rPr>
              <a:t>var</a:t>
            </a:r>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len</a:t>
            </a:r>
            <a:r>
              <a:rPr lang="en-US" sz="1000" b="1" dirty="0">
                <a:latin typeface="Courier New" panose="02070309020205020404" pitchFamily="49" charset="0"/>
                <a:cs typeface="Courier New" panose="02070309020205020404" pitchFamily="49" charset="0"/>
              </a:rPr>
              <a:t> = </a:t>
            </a:r>
            <a:r>
              <a:rPr lang="en-US" sz="1000" b="1" dirty="0" err="1">
                <a:latin typeface="Courier New" panose="02070309020205020404" pitchFamily="49" charset="0"/>
                <a:cs typeface="Courier New" panose="02070309020205020404" pitchFamily="49" charset="0"/>
              </a:rPr>
              <a:t>res.rows.length</a:t>
            </a:r>
            <a:r>
              <a:rPr lang="en-US" sz="1000" b="1" dirty="0">
                <a:latin typeface="Courier New" panose="02070309020205020404" pitchFamily="49" charset="0"/>
                <a:cs typeface="Courier New" panose="02070309020205020404" pitchFamily="49" charset="0"/>
              </a:rPr>
              <a:t>;</a:t>
            </a:r>
          </a:p>
          <a:p>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var</a:t>
            </a:r>
            <a:r>
              <a:rPr lang="en-US" sz="1000" b="1" dirty="0">
                <a:latin typeface="Courier New" panose="02070309020205020404" pitchFamily="49" charset="0"/>
                <a:cs typeface="Courier New" panose="02070309020205020404" pitchFamily="49" charset="0"/>
              </a:rPr>
              <a:t> code = “”;</a:t>
            </a:r>
          </a:p>
          <a:p>
            <a:r>
              <a:rPr lang="en-US" sz="1000" b="1" dirty="0">
                <a:latin typeface="Courier New" panose="02070309020205020404" pitchFamily="49" charset="0"/>
                <a:cs typeface="Courier New" panose="02070309020205020404" pitchFamily="49" charset="0"/>
              </a:rPr>
              <a:t>for (</a:t>
            </a:r>
            <a:r>
              <a:rPr lang="en-US" sz="1000" b="1" dirty="0" err="1">
                <a:latin typeface="Courier New" panose="02070309020205020404" pitchFamily="49" charset="0"/>
                <a:cs typeface="Courier New" panose="02070309020205020404" pitchFamily="49" charset="0"/>
              </a:rPr>
              <a:t>var</a:t>
            </a:r>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0;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&lt; </a:t>
            </a:r>
            <a:r>
              <a:rPr lang="en-US" sz="1000" b="1" dirty="0" err="1">
                <a:latin typeface="Courier New" panose="02070309020205020404" pitchFamily="49" charset="0"/>
                <a:cs typeface="Courier New" panose="02070309020205020404" pitchFamily="49" charset="0"/>
              </a:rPr>
              <a:t>len</a:t>
            </a:r>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a:t>
            </a:r>
          </a:p>
          <a:p>
            <a:r>
              <a:rPr lang="en-US" sz="1000" b="1" dirty="0">
                <a:latin typeface="Courier New" panose="02070309020205020404" pitchFamily="49" charset="0"/>
                <a:cs typeface="Courier New" panose="02070309020205020404" pitchFamily="49" charset="0"/>
              </a:rPr>
              <a:t> code = code + ‘&lt;option </a:t>
            </a:r>
          </a:p>
          <a:p>
            <a:r>
              <a:rPr lang="en-US" sz="1000" b="1" dirty="0">
                <a:latin typeface="Courier New" panose="02070309020205020404" pitchFamily="49" charset="0"/>
                <a:cs typeface="Courier New" panose="02070309020205020404" pitchFamily="49" charset="0"/>
              </a:rPr>
              <a:t>value=”’+</a:t>
            </a:r>
            <a:r>
              <a:rPr lang="en-US" sz="1000" b="1" dirty="0" err="1">
                <a:latin typeface="Courier New" panose="02070309020205020404" pitchFamily="49" charset="0"/>
                <a:cs typeface="Courier New" panose="02070309020205020404" pitchFamily="49" charset="0"/>
              </a:rPr>
              <a:t>res.rows.item</a:t>
            </a:r>
            <a:r>
              <a:rPr lang="en-US" sz="1000" b="1" dirty="0">
                <a:latin typeface="Courier New" panose="02070309020205020404" pitchFamily="49" charset="0"/>
                <a:cs typeface="Courier New" panose="02070309020205020404" pitchFamily="49" charset="0"/>
              </a:rPr>
              <a:t>(</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a:t>
            </a:r>
            <a:r>
              <a:rPr lang="en-US" sz="1000" b="1" dirty="0" err="1">
                <a:latin typeface="Courier New" panose="02070309020205020404" pitchFamily="49" charset="0"/>
                <a:cs typeface="Courier New" panose="02070309020205020404" pitchFamily="49" charset="0"/>
              </a:rPr>
              <a:t>genre_id</a:t>
            </a:r>
            <a:r>
              <a:rPr lang="en-US" sz="1000" b="1" dirty="0">
                <a:latin typeface="Courier New" panose="02070309020205020404" pitchFamily="49" charset="0"/>
                <a:cs typeface="Courier New" panose="02070309020205020404" pitchFamily="49" charset="0"/>
              </a:rPr>
              <a:t>+’”&gt;’+</a:t>
            </a:r>
            <a:r>
              <a:rPr lang="en-US" sz="1000" b="1" dirty="0" err="1">
                <a:latin typeface="Courier New" panose="02070309020205020404" pitchFamily="49" charset="0"/>
                <a:cs typeface="Courier New" panose="02070309020205020404" pitchFamily="49" charset="0"/>
              </a:rPr>
              <a:t>res.rows.item</a:t>
            </a:r>
            <a:r>
              <a:rPr lang="en-US" sz="1000" b="1" dirty="0">
                <a:latin typeface="Courier New" panose="02070309020205020404" pitchFamily="49" charset="0"/>
                <a:cs typeface="Courier New" panose="02070309020205020404" pitchFamily="49" charset="0"/>
              </a:rPr>
              <a:t>(</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a:t>
            </a:r>
            <a:r>
              <a:rPr lang="en-US" sz="1000" b="1" dirty="0" err="1">
                <a:latin typeface="Courier New" panose="02070309020205020404" pitchFamily="49" charset="0"/>
                <a:cs typeface="Courier New" panose="02070309020205020404" pitchFamily="49" charset="0"/>
              </a:rPr>
              <a:t>genre_name</a:t>
            </a:r>
            <a:r>
              <a:rPr lang="en-US" sz="1000" b="1" dirty="0">
                <a:latin typeface="Courier New" panose="02070309020205020404" pitchFamily="49" charset="0"/>
                <a:cs typeface="Courier New" panose="02070309020205020404" pitchFamily="49" charset="0"/>
              </a:rPr>
              <a:t>+’&lt;/option&gt;’;</a:t>
            </a:r>
          </a:p>
          <a:p>
            <a:r>
              <a:rPr lang="en-US" sz="1000" b="1" dirty="0">
                <a:latin typeface="Courier New" panose="02070309020205020404" pitchFamily="49" charset="0"/>
                <a:cs typeface="Courier New" panose="02070309020205020404" pitchFamily="49" charset="0"/>
              </a:rPr>
              <a:t> }</a:t>
            </a:r>
          </a:p>
          <a:p>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genre_id</a:t>
            </a:r>
            <a:r>
              <a:rPr lang="en-US" sz="1000" b="1" dirty="0">
                <a:latin typeface="Courier New" panose="02070309020205020404" pitchFamily="49" charset="0"/>
                <a:cs typeface="Courier New" panose="02070309020205020404" pitchFamily="49" charset="0"/>
              </a:rPr>
              <a:t>”).html(code);</a:t>
            </a:r>
          </a:p>
          <a:p>
            <a:r>
              <a:rPr lang="en-US" sz="1000" b="1" dirty="0">
                <a:latin typeface="Courier New" panose="02070309020205020404" pitchFamily="49" charset="0"/>
                <a:cs typeface="Courier New" panose="02070309020205020404" pitchFamily="49" charset="0"/>
              </a:rPr>
              <a:t> }</a:t>
            </a:r>
          </a:p>
          <a:p>
            <a:r>
              <a:rPr lang="en-US" sz="1000" b="1" dirty="0">
                <a:latin typeface="Courier New" panose="02070309020205020404" pitchFamily="49" charset="0"/>
                <a:cs typeface="Courier New" panose="02070309020205020404" pitchFamily="49" charset="0"/>
              </a:rPr>
              <a:t> },</a:t>
            </a:r>
          </a:p>
          <a:p>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fR</a:t>
            </a:r>
            <a:r>
              <a:rPr lang="en-US" sz="1000" b="1" dirty="0">
                <a:latin typeface="Courier New" panose="02070309020205020404" pitchFamily="49" charset="0"/>
                <a:cs typeface="Courier New" panose="02070309020205020404" pitchFamily="49" charset="0"/>
              </a:rPr>
              <a:t>);</a:t>
            </a:r>
          </a:p>
          <a:p>
            <a:r>
              <a:rPr lang="en-US" sz="1000" b="1" dirty="0">
                <a:latin typeface="Courier New" panose="02070309020205020404" pitchFamily="49" charset="0"/>
                <a:cs typeface="Courier New" panose="02070309020205020404" pitchFamily="49" charset="0"/>
              </a:rPr>
              <a:t> });</a:t>
            </a:r>
          </a:p>
          <a:p>
            <a:r>
              <a:rPr lang="en-US" sz="1000" b="1" dirty="0">
                <a:latin typeface="Courier New" panose="02070309020205020404" pitchFamily="49" charset="0"/>
                <a:cs typeface="Courier New" panose="02070309020205020404" pitchFamily="49" charset="0"/>
              </a:rPr>
              <a:t> }</a:t>
            </a:r>
          </a:p>
        </p:txBody>
      </p:sp>
      <p:sp>
        <p:nvSpPr>
          <p:cNvPr id="3" name="Rectangle 2"/>
          <p:cNvSpPr>
            <a:spLocks noChangeArrowheads="1"/>
          </p:cNvSpPr>
          <p:nvPr/>
        </p:nvSpPr>
        <p:spPr bwMode="auto">
          <a:xfrm>
            <a:off x="152401" y="10108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4"/>
          <p:cNvSpPr>
            <a:spLocks noChangeArrowheads="1"/>
          </p:cNvSpPr>
          <p:nvPr/>
        </p:nvSpPr>
        <p:spPr bwMode="auto">
          <a:xfrm>
            <a:off x="1181100" y="2705815"/>
            <a:ext cx="398859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&lt;select name=”wine_color” id=”color_id” data-mini=”true”&gt;&lt;/select&gt;</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0" name="TextBox 9"/>
          <p:cNvSpPr txBox="1"/>
          <p:nvPr/>
        </p:nvSpPr>
        <p:spPr>
          <a:xfrm>
            <a:off x="438108" y="971550"/>
            <a:ext cx="5474576" cy="415498"/>
          </a:xfrm>
          <a:prstGeom prst="rect">
            <a:avLst/>
          </a:prstGeom>
          <a:solidFill>
            <a:srgbClr val="009900">
              <a:alpha val="25098"/>
            </a:srgbClr>
          </a:solidFill>
        </p:spPr>
        <p:txBody>
          <a:bodyPr wrap="none" rtlCol="0">
            <a:spAutoFit/>
          </a:bodyPr>
          <a:lstStyle/>
          <a:p>
            <a:r>
              <a:rPr lang="en-US" sz="1050" b="1" dirty="0">
                <a:latin typeface="Courier New" panose="02070309020205020404" pitchFamily="49" charset="0"/>
                <a:cs typeface="Courier New" panose="02070309020205020404" pitchFamily="49" charset="0"/>
              </a:rPr>
              <a:t>&lt;label for=”</a:t>
            </a:r>
            <a:r>
              <a:rPr lang="en-US" sz="1050" b="1" dirty="0" err="1">
                <a:latin typeface="Courier New" panose="02070309020205020404" pitchFamily="49" charset="0"/>
                <a:cs typeface="Courier New" panose="02070309020205020404" pitchFamily="49" charset="0"/>
              </a:rPr>
              <a:t>genre_id</a:t>
            </a:r>
            <a:r>
              <a:rPr lang="en-US" sz="1050" b="1" dirty="0">
                <a:latin typeface="Courier New" panose="02070309020205020404" pitchFamily="49" charset="0"/>
                <a:cs typeface="Courier New" panose="02070309020205020404" pitchFamily="49" charset="0"/>
              </a:rPr>
              <a:t>” class=”select”&gt;genre:&lt;/label&gt;</a:t>
            </a:r>
          </a:p>
          <a:p>
            <a:r>
              <a:rPr lang="en-US" sz="1050" b="1" dirty="0">
                <a:latin typeface="Courier New" panose="02070309020205020404" pitchFamily="49" charset="0"/>
                <a:cs typeface="Courier New" panose="02070309020205020404" pitchFamily="49" charset="0"/>
              </a:rPr>
              <a:t>&lt;select name=”</a:t>
            </a:r>
            <a:r>
              <a:rPr lang="en-US" sz="1050" b="1" dirty="0" err="1">
                <a:latin typeface="Courier New" panose="02070309020205020404" pitchFamily="49" charset="0"/>
                <a:cs typeface="Courier New" panose="02070309020205020404" pitchFamily="49" charset="0"/>
              </a:rPr>
              <a:t>genre_name</a:t>
            </a:r>
            <a:r>
              <a:rPr lang="en-US" sz="1050" b="1" dirty="0">
                <a:latin typeface="Courier New" panose="02070309020205020404" pitchFamily="49" charset="0"/>
                <a:cs typeface="Courier New" panose="02070309020205020404" pitchFamily="49" charset="0"/>
              </a:rPr>
              <a:t>” id=”</a:t>
            </a:r>
            <a:r>
              <a:rPr lang="en-US" sz="1050" b="1" dirty="0" err="1">
                <a:latin typeface="Courier New" panose="02070309020205020404" pitchFamily="49" charset="0"/>
                <a:cs typeface="Courier New" panose="02070309020205020404" pitchFamily="49" charset="0"/>
              </a:rPr>
              <a:t>genre_id</a:t>
            </a:r>
            <a:r>
              <a:rPr lang="en-US" sz="1050" b="1" dirty="0">
                <a:latin typeface="Courier New" panose="02070309020205020404" pitchFamily="49" charset="0"/>
                <a:cs typeface="Courier New" panose="02070309020205020404" pitchFamily="49" charset="0"/>
              </a:rPr>
              <a:t>” data-mini=”true”&gt;&lt;/select&gt;</a:t>
            </a:r>
          </a:p>
        </p:txBody>
      </p:sp>
    </p:spTree>
    <p:extLst>
      <p:ext uri="{BB962C8B-B14F-4D97-AF65-F5344CB8AC3E}">
        <p14:creationId xmlns:p14="http://schemas.microsoft.com/office/powerpoint/2010/main" val="3979569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443484"/>
          </a:xfrm>
        </p:spPr>
        <p:txBody>
          <a:bodyPr>
            <a:noAutofit/>
          </a:bodyPr>
          <a:lstStyle/>
          <a:p>
            <a:r>
              <a:rPr lang="en-US" sz="4000" b="1" dirty="0">
                <a:effectLst>
                  <a:outerShdw blurRad="38100" dist="38100" dir="2700000" algn="tl">
                    <a:srgbClr val="000000">
                      <a:alpha val="43137"/>
                    </a:srgbClr>
                  </a:outerShdw>
                </a:effectLst>
              </a:rPr>
              <a:t>Concerts, Options, and Submit</a:t>
            </a:r>
          </a:p>
        </p:txBody>
      </p:sp>
      <p:sp>
        <p:nvSpPr>
          <p:cNvPr id="4" name="Date Placeholder 3"/>
          <p:cNvSpPr>
            <a:spLocks noGrp="1"/>
          </p:cNvSpPr>
          <p:nvPr>
            <p:ph type="dt" sz="half" idx="10"/>
          </p:nvPr>
        </p:nvSpPr>
        <p:spPr/>
        <p:txBody>
          <a:bodyPr/>
          <a:lstStyle/>
          <a:p>
            <a:fld id="{DECBD49F-1014-4206-904E-085771DAA85D}"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16</a:t>
            </a:fld>
            <a:endParaRPr lang="en-US"/>
          </a:p>
        </p:txBody>
      </p:sp>
      <p:sp>
        <p:nvSpPr>
          <p:cNvPr id="7" name="TextBox 6"/>
          <p:cNvSpPr txBox="1"/>
          <p:nvPr/>
        </p:nvSpPr>
        <p:spPr>
          <a:xfrm>
            <a:off x="371476" y="1167400"/>
            <a:ext cx="6131807" cy="430887"/>
          </a:xfrm>
          <a:prstGeom prst="rect">
            <a:avLst/>
          </a:prstGeom>
          <a:solidFill>
            <a:srgbClr val="009900">
              <a:alpha val="25098"/>
            </a:srgbClr>
          </a:solidFill>
        </p:spPr>
        <p:txBody>
          <a:bodyPr wrap="none" rtlCol="0">
            <a:spAutoFit/>
          </a:bodyPr>
          <a:lstStyle/>
          <a:p>
            <a:r>
              <a:rPr lang="en-US" sz="1100" b="1" dirty="0">
                <a:latin typeface="Courier New" panose="02070309020205020404" pitchFamily="49" charset="0"/>
                <a:cs typeface="Courier New" panose="02070309020205020404" pitchFamily="49" charset="0"/>
              </a:rPr>
              <a:t>&lt;label for=”concert” class=”select”&gt;Concert:&lt;/label&gt;</a:t>
            </a:r>
          </a:p>
          <a:p>
            <a:r>
              <a:rPr lang="en-US" sz="1100" b="1" dirty="0">
                <a:latin typeface="Courier New" panose="02070309020205020404" pitchFamily="49" charset="0"/>
                <a:cs typeface="Courier New" panose="02070309020205020404" pitchFamily="49" charset="0"/>
              </a:rPr>
              <a:t>&lt;select name=”</a:t>
            </a:r>
            <a:r>
              <a:rPr lang="en-US" sz="1100" b="1" dirty="0" err="1">
                <a:latin typeface="Courier New" panose="02070309020205020404" pitchFamily="49" charset="0"/>
                <a:cs typeface="Courier New" panose="02070309020205020404" pitchFamily="49" charset="0"/>
              </a:rPr>
              <a:t>concert_name</a:t>
            </a:r>
            <a:r>
              <a:rPr lang="en-US" sz="1100" b="1" dirty="0">
                <a:latin typeface="Courier New" panose="02070309020205020404" pitchFamily="49" charset="0"/>
                <a:cs typeface="Courier New" panose="02070309020205020404" pitchFamily="49" charset="0"/>
              </a:rPr>
              <a:t>” id=”</a:t>
            </a:r>
            <a:r>
              <a:rPr lang="en-US" sz="1100" b="1" dirty="0" err="1">
                <a:latin typeface="Courier New" panose="02070309020205020404" pitchFamily="49" charset="0"/>
                <a:cs typeface="Courier New" panose="02070309020205020404" pitchFamily="49" charset="0"/>
              </a:rPr>
              <a:t>concert_id</a:t>
            </a:r>
            <a:r>
              <a:rPr lang="en-US" sz="1100" b="1" dirty="0">
                <a:latin typeface="Courier New" panose="02070309020205020404" pitchFamily="49" charset="0"/>
                <a:cs typeface="Courier New" panose="02070309020205020404" pitchFamily="49" charset="0"/>
              </a:rPr>
              <a:t>” data-mini=”true”&gt;&lt;/select&gt;</a:t>
            </a:r>
          </a:p>
        </p:txBody>
      </p:sp>
      <p:sp>
        <p:nvSpPr>
          <p:cNvPr id="8" name="Rectangle 7"/>
          <p:cNvSpPr/>
          <p:nvPr/>
        </p:nvSpPr>
        <p:spPr>
          <a:xfrm>
            <a:off x="371476" y="1555198"/>
            <a:ext cx="8246745" cy="2123658"/>
          </a:xfrm>
          <a:prstGeom prst="rect">
            <a:avLst/>
          </a:prstGeom>
        </p:spPr>
        <p:txBody>
          <a:bodyPr wrap="square">
            <a:spAutoFit/>
          </a:bodyPr>
          <a:lstStyle/>
          <a:p>
            <a:r>
              <a:rPr lang="en-US" sz="1200" b="1" dirty="0">
                <a:latin typeface="Courier New" panose="02070309020205020404" pitchFamily="49" charset="0"/>
                <a:cs typeface="Courier New" panose="02070309020205020404" pitchFamily="49" charset="0"/>
              </a:rPr>
              <a:t>&lt;label for=”</a:t>
            </a:r>
            <a:r>
              <a:rPr lang="en-US" sz="1200" b="1" dirty="0" err="1">
                <a:latin typeface="Courier New" panose="02070309020205020404" pitchFamily="49" charset="0"/>
                <a:cs typeface="Courier New" panose="02070309020205020404" pitchFamily="49" charset="0"/>
              </a:rPr>
              <a:t>is_add</a:t>
            </a:r>
            <a:r>
              <a:rPr lang="en-US" sz="1200" b="1" dirty="0">
                <a:latin typeface="Courier New" panose="02070309020205020404" pitchFamily="49" charset="0"/>
                <a:cs typeface="Courier New" panose="02070309020205020404" pitchFamily="49" charset="0"/>
              </a:rPr>
              <a:t>”&gt;Do you want to add this song to a concert?&lt;/label&gt;</a:t>
            </a:r>
          </a:p>
          <a:p>
            <a:r>
              <a:rPr lang="en-US" sz="1200" b="1" dirty="0">
                <a:latin typeface="Courier New" panose="02070309020205020404" pitchFamily="49" charset="0"/>
                <a:cs typeface="Courier New" panose="02070309020205020404" pitchFamily="49" charset="0"/>
              </a:rPr>
              <a:t>&lt;input type=”checkbox” name=”</a:t>
            </a:r>
            <a:r>
              <a:rPr lang="en-US" sz="1200" b="1" dirty="0" err="1">
                <a:latin typeface="Courier New" panose="02070309020205020404" pitchFamily="49" charset="0"/>
                <a:cs typeface="Courier New" panose="02070309020205020404" pitchFamily="49" charset="0"/>
              </a:rPr>
              <a:t>is_add</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onchange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toggleBox</a:t>
            </a:r>
            <a:r>
              <a:rPr lang="en-US" sz="1200" b="1" dirty="0">
                <a:latin typeface="Courier New" panose="02070309020205020404" pitchFamily="49" charset="0"/>
                <a:cs typeface="Courier New" panose="02070309020205020404" pitchFamily="49" charset="0"/>
              </a:rPr>
              <a:t>(this);” id=”</a:t>
            </a:r>
            <a:r>
              <a:rPr lang="en-US" sz="1200" b="1" dirty="0" err="1">
                <a:latin typeface="Courier New" panose="02070309020205020404" pitchFamily="49" charset="0"/>
                <a:cs typeface="Courier New" panose="02070309020205020404" pitchFamily="49" charset="0"/>
              </a:rPr>
              <a:t>is_add</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class=”custom” /&gt;</a:t>
            </a:r>
          </a:p>
          <a:p>
            <a:r>
              <a:rPr lang="en-US" sz="1200" b="1" dirty="0">
                <a:latin typeface="Courier New" panose="02070309020205020404" pitchFamily="49" charset="0"/>
                <a:cs typeface="Courier New" panose="02070309020205020404" pitchFamily="49" charset="0"/>
              </a:rPr>
              <a:t>&lt;div id=”</a:t>
            </a:r>
            <a:r>
              <a:rPr lang="en-US" sz="1200" b="1" dirty="0" err="1">
                <a:latin typeface="Courier New" panose="02070309020205020404" pitchFamily="49" charset="0"/>
                <a:cs typeface="Courier New" panose="02070309020205020404" pitchFamily="49" charset="0"/>
              </a:rPr>
              <a:t>concert_ques</a:t>
            </a:r>
            <a:r>
              <a:rPr lang="en-US" sz="1200" b="1" dirty="0">
                <a:latin typeface="Courier New" panose="02070309020205020404" pitchFamily="49" charset="0"/>
                <a:cs typeface="Courier New" panose="02070309020205020404" pitchFamily="49" charset="0"/>
              </a:rPr>
              <a:t>” style=”display: none;”&gt;</a:t>
            </a:r>
          </a:p>
          <a:p>
            <a:r>
              <a:rPr lang="en-US" sz="1200" b="1" dirty="0">
                <a:latin typeface="Courier New" panose="02070309020205020404" pitchFamily="49" charset="0"/>
                <a:cs typeface="Courier New" panose="02070309020205020404" pitchFamily="49" charset="0"/>
              </a:rPr>
              <a:t>&lt;label for=”</a:t>
            </a:r>
            <a:r>
              <a:rPr lang="en-US" sz="1200" b="1" dirty="0" err="1">
                <a:latin typeface="Courier New" panose="02070309020205020404" pitchFamily="49" charset="0"/>
                <a:cs typeface="Courier New" panose="02070309020205020404" pitchFamily="49" charset="0"/>
              </a:rPr>
              <a:t>concert_city</a:t>
            </a:r>
            <a:r>
              <a:rPr lang="en-US" sz="1200" b="1" dirty="0">
                <a:latin typeface="Courier New" panose="02070309020205020404" pitchFamily="49" charset="0"/>
                <a:cs typeface="Courier New" panose="02070309020205020404" pitchFamily="49" charset="0"/>
              </a:rPr>
              <a:t>”&gt;Concert City:&lt;/label&gt;</a:t>
            </a:r>
          </a:p>
          <a:p>
            <a:r>
              <a:rPr lang="en-US" sz="1200" b="1" dirty="0">
                <a:latin typeface="Courier New" panose="02070309020205020404" pitchFamily="49" charset="0"/>
                <a:cs typeface="Courier New" panose="02070309020205020404" pitchFamily="49" charset="0"/>
              </a:rPr>
              <a:t>&lt;input type=”text” name=”</a:t>
            </a:r>
            <a:r>
              <a:rPr lang="en-US" sz="1200" b="1" dirty="0" err="1">
                <a:latin typeface="Courier New" panose="02070309020205020404" pitchFamily="49" charset="0"/>
                <a:cs typeface="Courier New" panose="02070309020205020404" pitchFamily="49" charset="0"/>
              </a:rPr>
              <a:t>concert_city</a:t>
            </a:r>
            <a:r>
              <a:rPr lang="en-US" sz="1200" b="1" dirty="0">
                <a:latin typeface="Courier New" panose="02070309020205020404" pitchFamily="49" charset="0"/>
                <a:cs typeface="Courier New" panose="02070309020205020404" pitchFamily="49" charset="0"/>
              </a:rPr>
              <a:t>” id=”</a:t>
            </a:r>
            <a:r>
              <a:rPr lang="en-US" sz="1200" b="1" dirty="0" err="1">
                <a:latin typeface="Courier New" panose="02070309020205020404" pitchFamily="49" charset="0"/>
                <a:cs typeface="Courier New" panose="02070309020205020404" pitchFamily="49" charset="0"/>
              </a:rPr>
              <a:t>concert_city</a:t>
            </a:r>
            <a:r>
              <a:rPr lang="en-US" sz="1200" b="1" dirty="0">
                <a:latin typeface="Courier New" panose="02070309020205020404" pitchFamily="49" charset="0"/>
                <a:cs typeface="Courier New" panose="02070309020205020404" pitchFamily="49" charset="0"/>
              </a:rPr>
              <a:t>” value=”” /&gt;</a:t>
            </a:r>
          </a:p>
          <a:p>
            <a:r>
              <a:rPr lang="en-US" sz="1200" b="1" dirty="0">
                <a:latin typeface="Courier New" panose="02070309020205020404" pitchFamily="49" charset="0"/>
                <a:cs typeface="Courier New" panose="02070309020205020404" pitchFamily="49" charset="0"/>
              </a:rPr>
              <a:t>&lt;label for=”</a:t>
            </a:r>
            <a:r>
              <a:rPr lang="en-US" sz="1200" b="1" dirty="0" err="1">
                <a:latin typeface="Courier New" panose="02070309020205020404" pitchFamily="49" charset="0"/>
                <a:cs typeface="Courier New" panose="02070309020205020404" pitchFamily="49" charset="0"/>
              </a:rPr>
              <a:t>concert_name</a:t>
            </a:r>
            <a:r>
              <a:rPr lang="en-US" sz="1200" b="1" dirty="0">
                <a:latin typeface="Courier New" panose="02070309020205020404" pitchFamily="49" charset="0"/>
                <a:cs typeface="Courier New" panose="02070309020205020404" pitchFamily="49" charset="0"/>
              </a:rPr>
              <a:t>”&gt;Concert Name:&lt;/label&gt;</a:t>
            </a:r>
          </a:p>
          <a:p>
            <a:r>
              <a:rPr lang="en-US" sz="1200" b="1" dirty="0">
                <a:latin typeface="Courier New" panose="02070309020205020404" pitchFamily="49" charset="0"/>
                <a:cs typeface="Courier New" panose="02070309020205020404" pitchFamily="49" charset="0"/>
              </a:rPr>
              <a:t>&lt;input type=”text” name=”</a:t>
            </a:r>
            <a:r>
              <a:rPr lang="en-US" sz="1200" b="1" dirty="0" err="1">
                <a:latin typeface="Courier New" panose="02070309020205020404" pitchFamily="49" charset="0"/>
                <a:cs typeface="Courier New" panose="02070309020205020404" pitchFamily="49" charset="0"/>
              </a:rPr>
              <a:t>concert_name</a:t>
            </a:r>
            <a:r>
              <a:rPr lang="en-US" sz="1200" b="1" dirty="0">
                <a:latin typeface="Courier New" panose="02070309020205020404" pitchFamily="49" charset="0"/>
                <a:cs typeface="Courier New" panose="02070309020205020404" pitchFamily="49" charset="0"/>
              </a:rPr>
              <a:t>” id=” </a:t>
            </a:r>
            <a:r>
              <a:rPr lang="en-US" sz="1200" b="1" dirty="0" err="1">
                <a:latin typeface="Courier New" panose="02070309020205020404" pitchFamily="49" charset="0"/>
                <a:cs typeface="Courier New" panose="02070309020205020404" pitchFamily="49" charset="0"/>
              </a:rPr>
              <a:t>concert_name</a:t>
            </a:r>
            <a:r>
              <a:rPr lang="en-US" sz="1200" b="1" dirty="0">
                <a:latin typeface="Courier New" panose="02070309020205020404" pitchFamily="49" charset="0"/>
                <a:cs typeface="Courier New" panose="02070309020205020404" pitchFamily="49" charset="0"/>
              </a:rPr>
              <a:t>” value=”” /&gt;</a:t>
            </a:r>
          </a:p>
          <a:p>
            <a:r>
              <a:rPr lang="en-US" sz="1200" b="1" dirty="0">
                <a:latin typeface="Courier New" panose="02070309020205020404" pitchFamily="49" charset="0"/>
                <a:cs typeface="Courier New" panose="02070309020205020404" pitchFamily="49" charset="0"/>
              </a:rPr>
              <a:t>&lt;label for=”</a:t>
            </a:r>
            <a:r>
              <a:rPr lang="en-US" sz="1200" b="1" dirty="0" err="1">
                <a:latin typeface="Courier New" panose="02070309020205020404" pitchFamily="49" charset="0"/>
                <a:cs typeface="Courier New" panose="02070309020205020404" pitchFamily="49" charset="0"/>
              </a:rPr>
              <a:t>concert_date</a:t>
            </a:r>
            <a:r>
              <a:rPr lang="en-US" sz="1200" b="1" dirty="0">
                <a:latin typeface="Courier New" panose="02070309020205020404" pitchFamily="49" charset="0"/>
                <a:cs typeface="Courier New" panose="02070309020205020404" pitchFamily="49" charset="0"/>
              </a:rPr>
              <a:t>”&gt;Concert Date:&lt;/label&gt;</a:t>
            </a:r>
          </a:p>
          <a:p>
            <a:r>
              <a:rPr lang="en-US" sz="1200" b="1" dirty="0">
                <a:latin typeface="Courier New" panose="02070309020205020404" pitchFamily="49" charset="0"/>
                <a:cs typeface="Courier New" panose="02070309020205020404" pitchFamily="49" charset="0"/>
              </a:rPr>
              <a:t>&lt;input type=”date” name=” </a:t>
            </a:r>
            <a:r>
              <a:rPr lang="en-US" sz="1200" b="1" dirty="0" err="1">
                <a:latin typeface="Courier New" panose="02070309020205020404" pitchFamily="49" charset="0"/>
                <a:cs typeface="Courier New" panose="02070309020205020404" pitchFamily="49" charset="0"/>
              </a:rPr>
              <a:t>concert_date</a:t>
            </a:r>
            <a:r>
              <a:rPr lang="en-US" sz="1200" b="1" dirty="0">
                <a:latin typeface="Courier New" panose="02070309020205020404" pitchFamily="49" charset="0"/>
                <a:cs typeface="Courier New" panose="02070309020205020404" pitchFamily="49" charset="0"/>
              </a:rPr>
              <a:t>” id=” </a:t>
            </a:r>
            <a:r>
              <a:rPr lang="en-US" sz="1200" b="1" dirty="0" err="1">
                <a:latin typeface="Courier New" panose="02070309020205020404" pitchFamily="49" charset="0"/>
                <a:cs typeface="Courier New" panose="02070309020205020404" pitchFamily="49" charset="0"/>
              </a:rPr>
              <a:t>concert_date</a:t>
            </a:r>
            <a:r>
              <a:rPr lang="en-US" sz="1200" b="1" dirty="0">
                <a:latin typeface="Courier New" panose="02070309020205020404" pitchFamily="49" charset="0"/>
                <a:cs typeface="Courier New" panose="02070309020205020404" pitchFamily="49" charset="0"/>
              </a:rPr>
              <a:t>” value=”” /&gt;</a:t>
            </a:r>
          </a:p>
          <a:p>
            <a:r>
              <a:rPr lang="en-US" sz="1200" b="1" dirty="0">
                <a:latin typeface="Courier New" panose="02070309020205020404" pitchFamily="49" charset="0"/>
                <a:cs typeface="Courier New" panose="02070309020205020404" pitchFamily="49" charset="0"/>
              </a:rPr>
              <a:t>&lt;/div&gt;</a:t>
            </a:r>
          </a:p>
        </p:txBody>
      </p:sp>
      <p:sp>
        <p:nvSpPr>
          <p:cNvPr id="9" name="TextBox 8"/>
          <p:cNvSpPr txBox="1"/>
          <p:nvPr/>
        </p:nvSpPr>
        <p:spPr>
          <a:xfrm>
            <a:off x="371476" y="3678856"/>
            <a:ext cx="3583032" cy="261610"/>
          </a:xfrm>
          <a:prstGeom prst="rect">
            <a:avLst/>
          </a:prstGeom>
          <a:solidFill>
            <a:srgbClr val="009900">
              <a:alpha val="25098"/>
            </a:srgbClr>
          </a:solidFill>
        </p:spPr>
        <p:txBody>
          <a:bodyPr wrap="none" rtlCol="0">
            <a:spAutoFit/>
          </a:bodyPr>
          <a:lstStyle/>
          <a:p>
            <a:r>
              <a:rPr lang="en-US" sz="1100" b="1" dirty="0">
                <a:latin typeface="Courier New" panose="02070309020205020404" pitchFamily="49" charset="0"/>
                <a:cs typeface="Courier New" panose="02070309020205020404" pitchFamily="49" charset="0"/>
              </a:rPr>
              <a:t>&lt;input type=”submit” value=”Add Wine” /&gt;</a:t>
            </a:r>
          </a:p>
        </p:txBody>
      </p:sp>
    </p:spTree>
    <p:extLst>
      <p:ext uri="{BB962C8B-B14F-4D97-AF65-F5344CB8AC3E}">
        <p14:creationId xmlns:p14="http://schemas.microsoft.com/office/powerpoint/2010/main" val="505676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519684"/>
          </a:xfrm>
        </p:spPr>
        <p:txBody>
          <a:bodyPr/>
          <a:lstStyle/>
          <a:p>
            <a:r>
              <a:rPr lang="en-US" sz="2400" b="1" dirty="0">
                <a:effectLst>
                  <a:outerShdw blurRad="38100" dist="38100" dir="2700000" algn="tl">
                    <a:srgbClr val="000000">
                      <a:alpha val="43137"/>
                    </a:srgbClr>
                  </a:outerShdw>
                </a:effectLst>
              </a:rPr>
              <a:t>Function that will support showing or hiding the </a:t>
            </a:r>
            <a:r>
              <a:rPr lang="en-US" sz="2400" b="1" dirty="0">
                <a:effectLst>
                  <a:outerShdw blurRad="38100" dist="38100" dir="2700000" algn="tl">
                    <a:srgbClr val="000000">
                      <a:alpha val="43137"/>
                    </a:srgbClr>
                  </a:outerShdw>
                </a:effectLst>
                <a:cs typeface="Courier New" panose="02070309020205020404" pitchFamily="49" charset="0"/>
              </a:rPr>
              <a:t>div</a:t>
            </a:r>
          </a:p>
        </p:txBody>
      </p:sp>
      <p:sp>
        <p:nvSpPr>
          <p:cNvPr id="4" name="Date Placeholder 3"/>
          <p:cNvSpPr>
            <a:spLocks noGrp="1"/>
          </p:cNvSpPr>
          <p:nvPr>
            <p:ph type="dt" sz="half" idx="10"/>
          </p:nvPr>
        </p:nvSpPr>
        <p:spPr/>
        <p:txBody>
          <a:bodyPr/>
          <a:lstStyle/>
          <a:p>
            <a:fld id="{DD439D18-4930-41E6-9A57-450DADF8DBD8}"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17</a:t>
            </a:fld>
            <a:endParaRPr lang="en-US"/>
          </a:p>
        </p:txBody>
      </p:sp>
      <p:sp>
        <p:nvSpPr>
          <p:cNvPr id="7" name="Rectangle 2"/>
          <p:cNvSpPr>
            <a:spLocks noChangeArrowheads="1"/>
          </p:cNvSpPr>
          <p:nvPr/>
        </p:nvSpPr>
        <p:spPr bwMode="auto">
          <a:xfrm>
            <a:off x="152401" y="10108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3"/>
          <p:cNvSpPr>
            <a:spLocks noChangeArrowheads="1"/>
          </p:cNvSpPr>
          <p:nvPr/>
        </p:nvSpPr>
        <p:spPr bwMode="auto">
          <a:xfrm>
            <a:off x="1181100" y="2567316"/>
            <a:ext cx="146706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function toggleBox(a) {</a:t>
            </a:r>
            <a:endParaRPr kumimoji="0" lang="en-US" altLang="en-US" sz="1000" b="0" i="0" u="none" strike="noStrike" cap="none" normalizeH="0" baseline="0">
              <a:ln>
                <a:noFill/>
              </a:ln>
              <a:solidFill>
                <a:srgbClr val="FFFFFF"/>
              </a:solidFill>
              <a:effectLst/>
              <a:latin typeface="DIN mediu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4"/>
          <p:cNvSpPr>
            <a:spLocks noChangeArrowheads="1"/>
          </p:cNvSpPr>
          <p:nvPr/>
        </p:nvSpPr>
        <p:spPr bwMode="auto">
          <a:xfrm>
            <a:off x="152401" y="44398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5"/>
          <p:cNvSpPr>
            <a:spLocks noChangeArrowheads="1"/>
          </p:cNvSpPr>
          <p:nvPr/>
        </p:nvSpPr>
        <p:spPr bwMode="auto">
          <a:xfrm>
            <a:off x="1181100" y="2567316"/>
            <a:ext cx="138050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if ($(a).is(‘:checked’))</a:t>
            </a:r>
            <a:endParaRPr kumimoji="0" lang="en-US" altLang="en-US" sz="1000" b="0" i="0" u="none" strike="noStrike" cap="none" normalizeH="0" baseline="0">
              <a:ln>
                <a:noFill/>
              </a:ln>
              <a:solidFill>
                <a:srgbClr val="FFFFFF"/>
              </a:solidFill>
              <a:effectLst/>
              <a:latin typeface="DIN mediu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1" name="Rectangle 6"/>
          <p:cNvSpPr>
            <a:spLocks noChangeArrowheads="1"/>
          </p:cNvSpPr>
          <p:nvPr/>
        </p:nvSpPr>
        <p:spPr bwMode="auto">
          <a:xfrm>
            <a:off x="1181100" y="2567316"/>
            <a:ext cx="22794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a:t>
            </a:r>
            <a:endParaRPr kumimoji="0" lang="en-US" altLang="en-US" sz="1000" b="0" i="0" u="none" strike="noStrike" cap="none" normalizeH="0" baseline="0">
              <a:ln>
                <a:noFill/>
              </a:ln>
              <a:solidFill>
                <a:srgbClr val="FFFFFF"/>
              </a:solidFill>
              <a:effectLst/>
              <a:latin typeface="DIN mediu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2" name="Rectangle 7"/>
          <p:cNvSpPr>
            <a:spLocks noChangeArrowheads="1"/>
          </p:cNvSpPr>
          <p:nvPr/>
        </p:nvSpPr>
        <p:spPr bwMode="auto">
          <a:xfrm>
            <a:off x="1181100" y="2567316"/>
            <a:ext cx="160011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$(“#cellar_ques”).show();</a:t>
            </a:r>
            <a:endParaRPr kumimoji="0" lang="en-US" altLang="en-US" sz="1000" b="0" i="0" u="none" strike="noStrike" cap="none" normalizeH="0" baseline="0">
              <a:ln>
                <a:noFill/>
              </a:ln>
              <a:solidFill>
                <a:srgbClr val="FFFFFF"/>
              </a:solidFill>
              <a:effectLst/>
              <a:latin typeface="DIN mediu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3" name="Rectangle 8"/>
          <p:cNvSpPr>
            <a:spLocks noChangeArrowheads="1"/>
          </p:cNvSpPr>
          <p:nvPr/>
        </p:nvSpPr>
        <p:spPr bwMode="auto">
          <a:xfrm>
            <a:off x="1181100" y="2567316"/>
            <a:ext cx="269977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$(“#cellar_ques input”).addClass(“required”);</a:t>
            </a:r>
            <a:endParaRPr kumimoji="0" lang="en-US" altLang="en-US" sz="1000" b="0" i="0" u="none" strike="noStrike" cap="none" normalizeH="0" baseline="0">
              <a:ln>
                <a:noFill/>
              </a:ln>
              <a:solidFill>
                <a:srgbClr val="FFFFFF"/>
              </a:solidFill>
              <a:effectLst/>
              <a:latin typeface="DIN mediu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4" name="Rectangle 9"/>
          <p:cNvSpPr>
            <a:spLocks noChangeArrowheads="1"/>
          </p:cNvSpPr>
          <p:nvPr/>
        </p:nvSpPr>
        <p:spPr bwMode="auto">
          <a:xfrm>
            <a:off x="1181100" y="2567316"/>
            <a:ext cx="22794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a:t>
            </a:r>
            <a:endParaRPr kumimoji="0" lang="en-US" altLang="en-US" sz="1000" b="0" i="0" u="none" strike="noStrike" cap="none" normalizeH="0" baseline="0">
              <a:ln>
                <a:noFill/>
              </a:ln>
              <a:solidFill>
                <a:srgbClr val="FFFFFF"/>
              </a:solidFill>
              <a:effectLst/>
              <a:latin typeface="DIN mediu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5" name="Rectangle 10"/>
          <p:cNvSpPr>
            <a:spLocks noChangeArrowheads="1"/>
          </p:cNvSpPr>
          <p:nvPr/>
        </p:nvSpPr>
        <p:spPr bwMode="auto">
          <a:xfrm>
            <a:off x="1181100" y="2567316"/>
            <a:ext cx="41870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else</a:t>
            </a:r>
            <a:endParaRPr kumimoji="0" lang="en-US" altLang="en-US" sz="1000" b="0" i="0" u="none" strike="noStrike" cap="none" normalizeH="0" baseline="0">
              <a:ln>
                <a:noFill/>
              </a:ln>
              <a:solidFill>
                <a:srgbClr val="FFFFFF"/>
              </a:solidFill>
              <a:effectLst/>
              <a:latin typeface="DIN mediu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6" name="Rectangle 11"/>
          <p:cNvSpPr>
            <a:spLocks noChangeArrowheads="1"/>
          </p:cNvSpPr>
          <p:nvPr/>
        </p:nvSpPr>
        <p:spPr bwMode="auto">
          <a:xfrm>
            <a:off x="1181100" y="2567316"/>
            <a:ext cx="22794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a:t>
            </a:r>
            <a:endParaRPr kumimoji="0" lang="en-US" altLang="en-US" sz="1000" b="0" i="0" u="none" strike="noStrike" cap="none" normalizeH="0" baseline="0">
              <a:ln>
                <a:noFill/>
              </a:ln>
              <a:solidFill>
                <a:srgbClr val="FFFFFF"/>
              </a:solidFill>
              <a:effectLst/>
              <a:latin typeface="DIN mediu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7" name="Rectangle 12"/>
          <p:cNvSpPr>
            <a:spLocks noChangeArrowheads="1"/>
          </p:cNvSpPr>
          <p:nvPr/>
        </p:nvSpPr>
        <p:spPr bwMode="auto">
          <a:xfrm>
            <a:off x="1181100" y="2567316"/>
            <a:ext cx="154241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$(“#cellar_ques”).hide();</a:t>
            </a:r>
            <a:endParaRPr kumimoji="0" lang="en-US" altLang="en-US" sz="1000" b="0" i="0" u="none" strike="noStrike" cap="none" normalizeH="0" baseline="0">
              <a:ln>
                <a:noFill/>
              </a:ln>
              <a:solidFill>
                <a:srgbClr val="FFFFFF"/>
              </a:solidFill>
              <a:effectLst/>
              <a:latin typeface="DIN mediu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8" name="Rectangle 13"/>
          <p:cNvSpPr>
            <a:spLocks noChangeArrowheads="1"/>
          </p:cNvSpPr>
          <p:nvPr/>
        </p:nvSpPr>
        <p:spPr bwMode="auto">
          <a:xfrm>
            <a:off x="1181100" y="2567316"/>
            <a:ext cx="291458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$(“#cellar_ques input”).removeClass(“required”);</a:t>
            </a:r>
            <a:endParaRPr kumimoji="0" lang="en-US" altLang="en-US" sz="1000" b="0" i="0" u="none" strike="noStrike" cap="none" normalizeH="0" baseline="0">
              <a:ln>
                <a:noFill/>
              </a:ln>
              <a:solidFill>
                <a:srgbClr val="FFFFFF"/>
              </a:solidFill>
              <a:effectLst/>
              <a:latin typeface="DIN mediu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9" name="Rectangle 14"/>
          <p:cNvSpPr>
            <a:spLocks noChangeArrowheads="1"/>
          </p:cNvSpPr>
          <p:nvPr/>
        </p:nvSpPr>
        <p:spPr bwMode="auto">
          <a:xfrm>
            <a:off x="1181100" y="2567316"/>
            <a:ext cx="22794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a:t>
            </a:r>
            <a:endParaRPr kumimoji="0" lang="en-US" altLang="en-US" sz="1000" b="0" i="0" u="none" strike="noStrike" cap="none" normalizeH="0" baseline="0">
              <a:ln>
                <a:noFill/>
              </a:ln>
              <a:solidFill>
                <a:srgbClr val="FFFFFF"/>
              </a:solidFill>
              <a:effectLst/>
              <a:latin typeface="DIN mediu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0" name="Rectangle 15"/>
          <p:cNvSpPr>
            <a:spLocks noChangeArrowheads="1"/>
          </p:cNvSpPr>
          <p:nvPr/>
        </p:nvSpPr>
        <p:spPr bwMode="auto">
          <a:xfrm>
            <a:off x="1181100" y="2705815"/>
            <a:ext cx="22794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1" name="TextBox 20"/>
          <p:cNvSpPr txBox="1"/>
          <p:nvPr/>
        </p:nvSpPr>
        <p:spPr>
          <a:xfrm>
            <a:off x="457200" y="1409403"/>
            <a:ext cx="5359697" cy="3108543"/>
          </a:xfrm>
          <a:prstGeom prst="rect">
            <a:avLst/>
          </a:prstGeom>
          <a:noFill/>
        </p:spPr>
        <p:txBody>
          <a:bodyPr wrap="square" rtlCol="0">
            <a:spAutoFit/>
          </a:bodyPr>
          <a:lstStyle/>
          <a:p>
            <a:r>
              <a:rPr lang="en-US" sz="1400" b="1" dirty="0">
                <a:latin typeface="Courier New" panose="02070309020205020404" pitchFamily="49" charset="0"/>
                <a:cs typeface="Courier New" panose="02070309020205020404" pitchFamily="49" charset="0"/>
              </a:rPr>
              <a:t>function </a:t>
            </a:r>
            <a:r>
              <a:rPr lang="en-US" sz="1400" b="1" dirty="0" err="1">
                <a:latin typeface="Courier New" panose="02070309020205020404" pitchFamily="49" charset="0"/>
                <a:cs typeface="Courier New" panose="02070309020205020404" pitchFamily="49" charset="0"/>
              </a:rPr>
              <a:t>toggleBox</a:t>
            </a:r>
            <a:r>
              <a:rPr lang="en-US" sz="1400" b="1" dirty="0">
                <a:latin typeface="Courier New" panose="02070309020205020404" pitchFamily="49" charset="0"/>
                <a:cs typeface="Courier New" panose="02070309020205020404" pitchFamily="49" charset="0"/>
              </a:rPr>
              <a:t>(a) {</a:t>
            </a:r>
          </a:p>
          <a:p>
            <a:r>
              <a:rPr lang="en-US" sz="1400" b="1" dirty="0">
                <a:latin typeface="Courier New" panose="02070309020205020404" pitchFamily="49" charset="0"/>
                <a:cs typeface="Courier New" panose="02070309020205020404" pitchFamily="49" charset="0"/>
              </a:rPr>
              <a:t>if ($(a).is(‘:checked’))</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concert_ques</a:t>
            </a:r>
            <a:r>
              <a:rPr lang="en-US" sz="1400" b="1" dirty="0">
                <a:latin typeface="Courier New" panose="02070309020205020404" pitchFamily="49" charset="0"/>
                <a:cs typeface="Courier New" panose="02070309020205020404" pitchFamily="49" charset="0"/>
              </a:rPr>
              <a:t>”).show();</a:t>
            </a:r>
          </a:p>
          <a:p>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concert_ques</a:t>
            </a:r>
            <a:r>
              <a:rPr lang="en-US" sz="1400" b="1" dirty="0">
                <a:latin typeface="Courier New" panose="02070309020205020404" pitchFamily="49" charset="0"/>
                <a:cs typeface="Courier New" panose="02070309020205020404" pitchFamily="49" charset="0"/>
              </a:rPr>
              <a:t> input”).</a:t>
            </a:r>
            <a:r>
              <a:rPr lang="en-US" sz="1400" b="1" dirty="0" err="1">
                <a:latin typeface="Courier New" panose="02070309020205020404" pitchFamily="49" charset="0"/>
                <a:cs typeface="Courier New" panose="02070309020205020404" pitchFamily="49" charset="0"/>
              </a:rPr>
              <a:t>addClass</a:t>
            </a:r>
            <a:r>
              <a:rPr lang="en-US" sz="1400" b="1" dirty="0">
                <a:latin typeface="Courier New" panose="02070309020205020404" pitchFamily="49" charset="0"/>
                <a:cs typeface="Courier New" panose="02070309020205020404" pitchFamily="49" charset="0"/>
              </a:rPr>
              <a:t>(“required”);</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else</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concert_ques</a:t>
            </a:r>
            <a:r>
              <a:rPr lang="en-US" sz="1400" b="1" dirty="0">
                <a:latin typeface="Courier New" panose="02070309020205020404" pitchFamily="49" charset="0"/>
                <a:cs typeface="Courier New" panose="02070309020205020404" pitchFamily="49" charset="0"/>
              </a:rPr>
              <a:t>”).hide();</a:t>
            </a:r>
          </a:p>
          <a:p>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concert_ques</a:t>
            </a:r>
            <a:r>
              <a:rPr lang="en-US" sz="1400" b="1" dirty="0">
                <a:latin typeface="Courier New" panose="02070309020205020404" pitchFamily="49" charset="0"/>
                <a:cs typeface="Courier New" panose="02070309020205020404" pitchFamily="49" charset="0"/>
              </a:rPr>
              <a:t> input”).</a:t>
            </a:r>
            <a:r>
              <a:rPr lang="en-US" sz="1400" b="1" dirty="0" err="1">
                <a:latin typeface="Courier New" panose="02070309020205020404" pitchFamily="49" charset="0"/>
                <a:cs typeface="Courier New" panose="02070309020205020404" pitchFamily="49" charset="0"/>
              </a:rPr>
              <a:t>removeClass</a:t>
            </a:r>
            <a:r>
              <a:rPr lang="en-US" sz="1400" b="1" dirty="0">
                <a:latin typeface="Courier New" panose="02070309020205020404" pitchFamily="49" charset="0"/>
                <a:cs typeface="Courier New" panose="02070309020205020404" pitchFamily="49" charset="0"/>
              </a:rPr>
              <a:t>(“required”);</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a:t>
            </a:r>
          </a:p>
          <a:p>
            <a:endParaRPr lang="en-US" sz="14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4060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595884"/>
          </a:xfrm>
        </p:spPr>
        <p:txBody>
          <a:bodyPr>
            <a:noAutofit/>
          </a:bodyPr>
          <a:lstStyle/>
          <a:p>
            <a:r>
              <a:rPr lang="en-US" sz="4400" b="1" dirty="0">
                <a:effectLst>
                  <a:outerShdw blurRad="38100" dist="38100" dir="2700000" algn="tl">
                    <a:srgbClr val="000000">
                      <a:alpha val="43137"/>
                    </a:srgbClr>
                  </a:outerShdw>
                </a:effectLst>
              </a:rPr>
              <a:t>Validation</a:t>
            </a:r>
          </a:p>
        </p:txBody>
      </p:sp>
      <p:sp>
        <p:nvSpPr>
          <p:cNvPr id="4" name="Date Placeholder 3"/>
          <p:cNvSpPr>
            <a:spLocks noGrp="1"/>
          </p:cNvSpPr>
          <p:nvPr>
            <p:ph type="dt" sz="half" idx="10"/>
          </p:nvPr>
        </p:nvSpPr>
        <p:spPr/>
        <p:txBody>
          <a:bodyPr/>
          <a:lstStyle/>
          <a:p>
            <a:fld id="{85F1A8F1-EB52-443D-8F0B-7F7B94601080}"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18</a:t>
            </a:fld>
            <a:endParaRPr lang="en-US"/>
          </a:p>
        </p:txBody>
      </p:sp>
      <p:sp>
        <p:nvSpPr>
          <p:cNvPr id="8" name="TextBox 7"/>
          <p:cNvSpPr txBox="1"/>
          <p:nvPr/>
        </p:nvSpPr>
        <p:spPr>
          <a:xfrm>
            <a:off x="457200" y="1697355"/>
            <a:ext cx="8538211" cy="3046988"/>
          </a:xfrm>
          <a:prstGeom prst="rect">
            <a:avLst/>
          </a:prstGeom>
          <a:noFill/>
        </p:spPr>
        <p:txBody>
          <a:bodyPr wrap="square" rtlCol="0">
            <a:spAutoFit/>
          </a:bodyPr>
          <a:lstStyle/>
          <a:p>
            <a:r>
              <a:rPr lang="en-US" sz="1200" b="1" dirty="0">
                <a:latin typeface="Courier New" panose="02070309020205020404" pitchFamily="49" charset="0"/>
                <a:cs typeface="Courier New" panose="02070309020205020404" pitchFamily="49" charset="0"/>
              </a:rPr>
              <a:t>&lt;label for=”</a:t>
            </a:r>
            <a:r>
              <a:rPr lang="en-US" sz="1200" b="1" dirty="0" err="1">
                <a:latin typeface="Courier New" panose="02070309020205020404" pitchFamily="49" charset="0"/>
                <a:cs typeface="Courier New" panose="02070309020205020404" pitchFamily="49" charset="0"/>
              </a:rPr>
              <a:t>song_name</a:t>
            </a:r>
            <a:r>
              <a:rPr lang="en-US" sz="1200" b="1" dirty="0">
                <a:latin typeface="Courier New" panose="02070309020205020404" pitchFamily="49" charset="0"/>
                <a:cs typeface="Courier New" panose="02070309020205020404" pitchFamily="49" charset="0"/>
              </a:rPr>
              <a:t>” class=“select”&gt;Song Name:&lt;/label&gt;</a:t>
            </a:r>
          </a:p>
          <a:p>
            <a:r>
              <a:rPr lang="en-US" sz="1200" b="1" dirty="0">
                <a:latin typeface="Courier New" panose="02070309020205020404" pitchFamily="49" charset="0"/>
                <a:cs typeface="Courier New" panose="02070309020205020404" pitchFamily="49" charset="0"/>
              </a:rPr>
              <a:t>&lt;select class=”required” input type=”text” name=” </a:t>
            </a:r>
            <a:r>
              <a:rPr lang="en-US" sz="1200" b="1" dirty="0" err="1">
                <a:latin typeface="Courier New" panose="02070309020205020404" pitchFamily="49" charset="0"/>
                <a:cs typeface="Courier New" panose="02070309020205020404" pitchFamily="49" charset="0"/>
              </a:rPr>
              <a:t>song_name</a:t>
            </a:r>
            <a:r>
              <a:rPr lang="en-US" sz="1200" b="1" dirty="0">
                <a:latin typeface="Courier New" panose="02070309020205020404" pitchFamily="49" charset="0"/>
                <a:cs typeface="Courier New" panose="02070309020205020404" pitchFamily="49" charset="0"/>
              </a:rPr>
              <a:t>” id=” </a:t>
            </a:r>
            <a:r>
              <a:rPr lang="en-US" sz="1200" b="1" dirty="0" err="1">
                <a:latin typeface="Courier New" panose="02070309020205020404" pitchFamily="49" charset="0"/>
                <a:cs typeface="Courier New" panose="02070309020205020404" pitchFamily="49" charset="0"/>
              </a:rPr>
              <a:t>song_name</a:t>
            </a:r>
            <a:r>
              <a:rPr lang="en-US" sz="1200" b="1" dirty="0">
                <a:latin typeface="Courier New" panose="02070309020205020404" pitchFamily="49" charset="0"/>
                <a:cs typeface="Courier New" panose="02070309020205020404" pitchFamily="49" charset="0"/>
              </a:rPr>
              <a:t>” data-mini=”true”&gt; &lt;/select&gt;</a:t>
            </a:r>
          </a:p>
          <a:p>
            <a:r>
              <a:rPr lang="en-US" sz="1200" b="1" dirty="0">
                <a:latin typeface="Courier New" panose="02070309020205020404" pitchFamily="49" charset="0"/>
                <a:cs typeface="Courier New" panose="02070309020205020404" pitchFamily="49" charset="0"/>
              </a:rPr>
              <a:t>&lt;label for=”</a:t>
            </a:r>
            <a:r>
              <a:rPr lang="en-US" sz="1200" b="1" dirty="0" err="1">
                <a:latin typeface="Courier New" panose="02070309020205020404" pitchFamily="49" charset="0"/>
                <a:cs typeface="Courier New" panose="02070309020205020404" pitchFamily="49" charset="0"/>
              </a:rPr>
              <a:t>song_album</a:t>
            </a:r>
            <a:r>
              <a:rPr lang="en-US" sz="1200" b="1" dirty="0">
                <a:latin typeface="Courier New" panose="02070309020205020404" pitchFamily="49" charset="0"/>
                <a:cs typeface="Courier New" panose="02070309020205020404" pitchFamily="49" charset="0"/>
              </a:rPr>
              <a:t>” class=“select”&gt;Album Name:&lt;/label&gt;</a:t>
            </a:r>
          </a:p>
          <a:p>
            <a:r>
              <a:rPr lang="en-US" sz="1200" b="1" dirty="0">
                <a:latin typeface="Courier New" panose="02070309020205020404" pitchFamily="49" charset="0"/>
                <a:cs typeface="Courier New" panose="02070309020205020404" pitchFamily="49" charset="0"/>
              </a:rPr>
              <a:t>&lt;input type=”text” name=” </a:t>
            </a:r>
            <a:r>
              <a:rPr lang="en-US" sz="1200" b="1" dirty="0" err="1">
                <a:latin typeface="Courier New" panose="02070309020205020404" pitchFamily="49" charset="0"/>
                <a:cs typeface="Courier New" panose="02070309020205020404" pitchFamily="49" charset="0"/>
              </a:rPr>
              <a:t>song_album</a:t>
            </a:r>
            <a:r>
              <a:rPr lang="en-US" sz="1200" b="1" dirty="0">
                <a:latin typeface="Courier New" panose="02070309020205020404" pitchFamily="49" charset="0"/>
                <a:cs typeface="Courier New" panose="02070309020205020404" pitchFamily="49" charset="0"/>
              </a:rPr>
              <a:t>” id=” </a:t>
            </a:r>
            <a:r>
              <a:rPr lang="en-US" sz="1200" b="1" dirty="0" err="1">
                <a:latin typeface="Courier New" panose="02070309020205020404" pitchFamily="49" charset="0"/>
                <a:cs typeface="Courier New" panose="02070309020205020404" pitchFamily="49" charset="0"/>
              </a:rPr>
              <a:t>song_album</a:t>
            </a:r>
            <a:r>
              <a:rPr lang="en-US" sz="1200" b="1" dirty="0">
                <a:latin typeface="Courier New" panose="02070309020205020404" pitchFamily="49" charset="0"/>
                <a:cs typeface="Courier New" panose="02070309020205020404" pitchFamily="49" charset="0"/>
              </a:rPr>
              <a:t>” data-mini=”true”/&gt;</a:t>
            </a:r>
          </a:p>
          <a:p>
            <a:r>
              <a:rPr lang="en-US" sz="1200" b="1" dirty="0">
                <a:latin typeface="Courier New" panose="02070309020205020404" pitchFamily="49" charset="0"/>
                <a:cs typeface="Courier New" panose="02070309020205020404" pitchFamily="49" charset="0"/>
              </a:rPr>
              <a:t>&lt;label for=”</a:t>
            </a:r>
            <a:r>
              <a:rPr lang="en-US" sz="1200" b="1" dirty="0" err="1">
                <a:latin typeface="Courier New" panose="02070309020205020404" pitchFamily="49" charset="0"/>
                <a:cs typeface="Courier New" panose="02070309020205020404" pitchFamily="49" charset="0"/>
              </a:rPr>
              <a:t>company_id</a:t>
            </a:r>
            <a:r>
              <a:rPr lang="en-US" sz="1200" b="1" dirty="0">
                <a:latin typeface="Courier New" panose="02070309020205020404" pitchFamily="49" charset="0"/>
                <a:cs typeface="Courier New" panose="02070309020205020404" pitchFamily="49" charset="0"/>
              </a:rPr>
              <a:t>” class=“select”&gt;Company Name:&lt;/label&gt;</a:t>
            </a:r>
          </a:p>
          <a:p>
            <a:r>
              <a:rPr lang="en-US" sz="1200" b="1" dirty="0">
                <a:latin typeface="Courier New" panose="02070309020205020404" pitchFamily="49" charset="0"/>
                <a:cs typeface="Courier New" panose="02070309020205020404" pitchFamily="49" charset="0"/>
              </a:rPr>
              <a:t>&lt;input type=”text” name=”</a:t>
            </a:r>
            <a:r>
              <a:rPr lang="en-US" sz="1200" b="1" dirty="0" err="1">
                <a:latin typeface="Courier New" panose="02070309020205020404" pitchFamily="49" charset="0"/>
                <a:cs typeface="Courier New" panose="02070309020205020404" pitchFamily="49" charset="0"/>
              </a:rPr>
              <a:t>company_id</a:t>
            </a:r>
            <a:r>
              <a:rPr lang="en-US" sz="1200" b="1" dirty="0">
                <a:latin typeface="Courier New" panose="02070309020205020404" pitchFamily="49" charset="0"/>
                <a:cs typeface="Courier New" panose="02070309020205020404" pitchFamily="49" charset="0"/>
              </a:rPr>
              <a:t>” id=”</a:t>
            </a:r>
            <a:r>
              <a:rPr lang="en-US" sz="1200" b="1" dirty="0" err="1">
                <a:latin typeface="Courier New" panose="02070309020205020404" pitchFamily="49" charset="0"/>
                <a:cs typeface="Courier New" panose="02070309020205020404" pitchFamily="49" charset="0"/>
              </a:rPr>
              <a:t>company_id</a:t>
            </a:r>
            <a:r>
              <a:rPr lang="en-US" sz="1200" b="1" dirty="0">
                <a:latin typeface="Courier New" panose="02070309020205020404" pitchFamily="49" charset="0"/>
                <a:cs typeface="Courier New" panose="02070309020205020404" pitchFamily="49" charset="0"/>
              </a:rPr>
              <a:t>” data-mini=”true”/&gt;</a:t>
            </a:r>
          </a:p>
          <a:p>
            <a:r>
              <a:rPr lang="en-US" sz="1200" b="1" dirty="0">
                <a:latin typeface="Courier New" panose="02070309020205020404" pitchFamily="49" charset="0"/>
                <a:cs typeface="Courier New" panose="02070309020205020404" pitchFamily="49" charset="0"/>
              </a:rPr>
              <a:t>&lt;label for=”</a:t>
            </a:r>
            <a:r>
              <a:rPr lang="en-US" sz="1200" b="1" dirty="0" err="1">
                <a:latin typeface="Courier New" panose="02070309020205020404" pitchFamily="49" charset="0"/>
                <a:cs typeface="Courier New" panose="02070309020205020404" pitchFamily="49" charset="0"/>
              </a:rPr>
              <a:t>genre_id</a:t>
            </a:r>
            <a:r>
              <a:rPr lang="en-US" sz="1200" b="1" dirty="0">
                <a:latin typeface="Courier New" panose="02070309020205020404" pitchFamily="49" charset="0"/>
                <a:cs typeface="Courier New" panose="02070309020205020404" pitchFamily="49" charset="0"/>
              </a:rPr>
              <a:t>” class=“select”&gt;Genre:&lt;/label&gt;</a:t>
            </a:r>
          </a:p>
          <a:p>
            <a:r>
              <a:rPr lang="en-US" sz="1200" b="1" dirty="0">
                <a:latin typeface="Courier New" panose="02070309020205020404" pitchFamily="49" charset="0"/>
                <a:cs typeface="Courier New" panose="02070309020205020404" pitchFamily="49" charset="0"/>
              </a:rPr>
              <a:t>&lt;input type=”text” name=”</a:t>
            </a:r>
            <a:r>
              <a:rPr lang="en-US" sz="1200" b="1" dirty="0" err="1">
                <a:latin typeface="Courier New" panose="02070309020205020404" pitchFamily="49" charset="0"/>
                <a:cs typeface="Courier New" panose="02070309020205020404" pitchFamily="49" charset="0"/>
              </a:rPr>
              <a:t>genre_id</a:t>
            </a:r>
            <a:r>
              <a:rPr lang="en-US" sz="1200" b="1" dirty="0">
                <a:latin typeface="Courier New" panose="02070309020205020404" pitchFamily="49" charset="0"/>
                <a:cs typeface="Courier New" panose="02070309020205020404" pitchFamily="49" charset="0"/>
              </a:rPr>
              <a:t>” id=”</a:t>
            </a:r>
            <a:r>
              <a:rPr lang="en-US" sz="1200" b="1" dirty="0" err="1">
                <a:latin typeface="Courier New" panose="02070309020205020404" pitchFamily="49" charset="0"/>
                <a:cs typeface="Courier New" panose="02070309020205020404" pitchFamily="49" charset="0"/>
              </a:rPr>
              <a:t>genre_id</a:t>
            </a:r>
            <a:r>
              <a:rPr lang="en-US" sz="1200" b="1" dirty="0">
                <a:latin typeface="Courier New" panose="02070309020205020404" pitchFamily="49" charset="0"/>
                <a:cs typeface="Courier New" panose="02070309020205020404" pitchFamily="49" charset="0"/>
              </a:rPr>
              <a:t>” data-mini=”true”&gt;&lt;/select&gt;</a:t>
            </a:r>
          </a:p>
          <a:p>
            <a:r>
              <a:rPr lang="en-US" sz="1200" b="1" dirty="0">
                <a:latin typeface="Courier New" panose="02070309020205020404" pitchFamily="49" charset="0"/>
                <a:cs typeface="Courier New" panose="02070309020205020404" pitchFamily="49" charset="0"/>
              </a:rPr>
              <a:t>&lt; select class=”required” label for=”</a:t>
            </a:r>
            <a:r>
              <a:rPr lang="en-US" sz="1200" b="1" dirty="0" err="1">
                <a:latin typeface="Courier New" panose="02070309020205020404" pitchFamily="49" charset="0"/>
                <a:cs typeface="Courier New" panose="02070309020205020404" pitchFamily="49" charset="0"/>
              </a:rPr>
              <a:t>song_writer</a:t>
            </a:r>
            <a:r>
              <a:rPr lang="en-US" sz="1200" b="1" dirty="0">
                <a:latin typeface="Courier New" panose="02070309020205020404" pitchFamily="49" charset="0"/>
                <a:cs typeface="Courier New" panose="02070309020205020404" pitchFamily="49" charset="0"/>
              </a:rPr>
              <a:t>” class=“select”&gt;Song Writers Name:&lt;/label&gt;</a:t>
            </a:r>
          </a:p>
          <a:p>
            <a:r>
              <a:rPr lang="en-US" sz="1200" b="1" dirty="0">
                <a:latin typeface="Courier New" panose="02070309020205020404" pitchFamily="49" charset="0"/>
                <a:cs typeface="Courier New" panose="02070309020205020404" pitchFamily="49" charset="0"/>
              </a:rPr>
              <a:t>&lt;input type=”text” name=”</a:t>
            </a:r>
            <a:r>
              <a:rPr lang="en-US" sz="1200" b="1" dirty="0" err="1">
                <a:latin typeface="Courier New" panose="02070309020205020404" pitchFamily="49" charset="0"/>
                <a:cs typeface="Courier New" panose="02070309020205020404" pitchFamily="49" charset="0"/>
              </a:rPr>
              <a:t>song_writer</a:t>
            </a:r>
            <a:r>
              <a:rPr lang="en-US" sz="1200" b="1" dirty="0">
                <a:latin typeface="Courier New" panose="02070309020205020404" pitchFamily="49" charset="0"/>
                <a:cs typeface="Courier New" panose="02070309020205020404" pitchFamily="49" charset="0"/>
              </a:rPr>
              <a:t>” id=” </a:t>
            </a:r>
            <a:r>
              <a:rPr lang="en-US" sz="1200" b="1" dirty="0" err="1">
                <a:latin typeface="Courier New" panose="02070309020205020404" pitchFamily="49" charset="0"/>
                <a:cs typeface="Courier New" panose="02070309020205020404" pitchFamily="49" charset="0"/>
              </a:rPr>
              <a:t>song_writer</a:t>
            </a:r>
            <a:r>
              <a:rPr lang="en-US" sz="1200" b="1" dirty="0">
                <a:latin typeface="Courier New" panose="02070309020205020404" pitchFamily="49" charset="0"/>
                <a:cs typeface="Courier New" panose="02070309020205020404" pitchFamily="49" charset="0"/>
              </a:rPr>
              <a:t>” data-mini=”true”/&gt;</a:t>
            </a:r>
          </a:p>
          <a:p>
            <a:r>
              <a:rPr lang="en-US" sz="1200" b="1" dirty="0">
                <a:latin typeface="Courier New" panose="02070309020205020404" pitchFamily="49" charset="0"/>
                <a:cs typeface="Courier New" panose="02070309020205020404" pitchFamily="49" charset="0"/>
              </a:rPr>
              <a:t>&lt;label for=”</a:t>
            </a:r>
            <a:r>
              <a:rPr lang="en-US" sz="1200" b="1" dirty="0" err="1">
                <a:latin typeface="Courier New" panose="02070309020205020404" pitchFamily="49" charset="0"/>
                <a:cs typeface="Courier New" panose="02070309020205020404" pitchFamily="49" charset="0"/>
              </a:rPr>
              <a:t>song_artists</a:t>
            </a:r>
            <a:r>
              <a:rPr lang="en-US" sz="1200" b="1" dirty="0">
                <a:latin typeface="Courier New" panose="02070309020205020404" pitchFamily="49" charset="0"/>
                <a:cs typeface="Courier New" panose="02070309020205020404" pitchFamily="49" charset="0"/>
              </a:rPr>
              <a:t>” class=“select”&gt;Artists:&lt;/label&gt;</a:t>
            </a:r>
          </a:p>
          <a:p>
            <a:r>
              <a:rPr lang="en-US" sz="1200" b="1" dirty="0">
                <a:latin typeface="Courier New" panose="02070309020205020404" pitchFamily="49" charset="0"/>
                <a:cs typeface="Courier New" panose="02070309020205020404" pitchFamily="49" charset="0"/>
              </a:rPr>
              <a:t>&lt; select class=”required” input type=”text” name=”</a:t>
            </a:r>
            <a:r>
              <a:rPr lang="en-US" sz="1200" b="1" dirty="0" err="1">
                <a:latin typeface="Courier New" panose="02070309020205020404" pitchFamily="49" charset="0"/>
                <a:cs typeface="Courier New" panose="02070309020205020404" pitchFamily="49" charset="0"/>
              </a:rPr>
              <a:t>song_artists</a:t>
            </a:r>
            <a:r>
              <a:rPr lang="en-US" sz="1200" b="1" dirty="0">
                <a:latin typeface="Courier New" panose="02070309020205020404" pitchFamily="49" charset="0"/>
                <a:cs typeface="Courier New" panose="02070309020205020404" pitchFamily="49" charset="0"/>
              </a:rPr>
              <a:t>” id=”</a:t>
            </a:r>
            <a:r>
              <a:rPr lang="en-US" sz="1200" b="1" dirty="0" err="1">
                <a:latin typeface="Courier New" panose="02070309020205020404" pitchFamily="49" charset="0"/>
                <a:cs typeface="Courier New" panose="02070309020205020404" pitchFamily="49" charset="0"/>
              </a:rPr>
              <a:t>song_artists</a:t>
            </a:r>
            <a:r>
              <a:rPr lang="en-US" sz="1200" b="1" dirty="0">
                <a:latin typeface="Courier New" panose="02070309020205020404" pitchFamily="49" charset="0"/>
                <a:cs typeface="Courier New" panose="02070309020205020404" pitchFamily="49" charset="0"/>
              </a:rPr>
              <a:t>” data-mini=”true”&gt;&lt;/select&gt;</a:t>
            </a:r>
          </a:p>
          <a:p>
            <a:r>
              <a:rPr lang="en-US" sz="1200" b="1" dirty="0">
                <a:latin typeface="Courier New" panose="02070309020205020404" pitchFamily="49" charset="0"/>
                <a:cs typeface="Courier New" panose="02070309020205020404" pitchFamily="49" charset="0"/>
              </a:rPr>
              <a:t> </a:t>
            </a:r>
          </a:p>
        </p:txBody>
      </p:sp>
      <p:sp>
        <p:nvSpPr>
          <p:cNvPr id="10" name="TextBox 9"/>
          <p:cNvSpPr txBox="1"/>
          <p:nvPr/>
        </p:nvSpPr>
        <p:spPr>
          <a:xfrm>
            <a:off x="457199" y="1194148"/>
            <a:ext cx="5638801" cy="400110"/>
          </a:xfrm>
          <a:prstGeom prst="rect">
            <a:avLst/>
          </a:prstGeom>
          <a:noFill/>
        </p:spPr>
        <p:txBody>
          <a:bodyPr wrap="square" rtlCol="0">
            <a:spAutoFit/>
          </a:bodyPr>
          <a:lstStyle/>
          <a:p>
            <a:r>
              <a:rPr lang="en-US" sz="2000" b="1" dirty="0">
                <a:solidFill>
                  <a:schemeClr val="tx2"/>
                </a:solidFill>
                <a:effectLst>
                  <a:outerShdw blurRad="38100" dist="38100" dir="2700000" algn="tl">
                    <a:srgbClr val="000000">
                      <a:alpha val="43137"/>
                    </a:srgbClr>
                  </a:outerShdw>
                </a:effectLst>
                <a:latin typeface="+mj-lt"/>
                <a:ea typeface="+mj-ea"/>
                <a:cs typeface="+mj-cs"/>
              </a:rPr>
              <a:t>Create</a:t>
            </a:r>
            <a:r>
              <a:rPr lang="en-US" sz="2000" b="1" dirty="0">
                <a:solidFill>
                  <a:srgbClr val="002060"/>
                </a:solidFill>
                <a:effectLst>
                  <a:outerShdw blurRad="38100" dist="38100" dir="2700000" algn="tl">
                    <a:srgbClr val="000000">
                      <a:alpha val="43137"/>
                    </a:srgbClr>
                  </a:outerShdw>
                </a:effectLst>
                <a:latin typeface="+mj-lt"/>
              </a:rPr>
              <a:t> </a:t>
            </a:r>
            <a:r>
              <a:rPr lang="en-US" sz="2000" b="1" dirty="0">
                <a:solidFill>
                  <a:schemeClr val="tx2"/>
                </a:solidFill>
                <a:effectLst>
                  <a:outerShdw blurRad="38100" dist="38100" dir="2700000" algn="tl">
                    <a:srgbClr val="000000">
                      <a:alpha val="43137"/>
                    </a:srgbClr>
                  </a:outerShdw>
                </a:effectLst>
                <a:latin typeface="+mj-lt"/>
                <a:ea typeface="+mj-ea"/>
                <a:cs typeface="+mj-cs"/>
              </a:rPr>
              <a:t>a new class in all elements called required</a:t>
            </a:r>
          </a:p>
        </p:txBody>
      </p:sp>
    </p:spTree>
    <p:extLst>
      <p:ext uri="{BB962C8B-B14F-4D97-AF65-F5344CB8AC3E}">
        <p14:creationId xmlns:p14="http://schemas.microsoft.com/office/powerpoint/2010/main" val="1017381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9055"/>
            <a:ext cx="8305800" cy="857250"/>
          </a:xfrm>
        </p:spPr>
        <p:txBody>
          <a:bodyPr>
            <a:normAutofit/>
          </a:bodyPr>
          <a:lstStyle/>
          <a:p>
            <a:r>
              <a:rPr lang="en-US" sz="4400" b="1" dirty="0">
                <a:effectLst>
                  <a:outerShdw blurRad="38100" dist="38100" dir="2700000" algn="tl">
                    <a:srgbClr val="000000">
                      <a:alpha val="43137"/>
                    </a:srgbClr>
                  </a:outerShdw>
                </a:effectLst>
              </a:rPr>
              <a:t>Validation</a:t>
            </a:r>
          </a:p>
        </p:txBody>
      </p:sp>
      <p:sp>
        <p:nvSpPr>
          <p:cNvPr id="4" name="Date Placeholder 3"/>
          <p:cNvSpPr>
            <a:spLocks noGrp="1"/>
          </p:cNvSpPr>
          <p:nvPr>
            <p:ph type="dt" sz="half" idx="10"/>
          </p:nvPr>
        </p:nvSpPr>
        <p:spPr/>
        <p:txBody>
          <a:bodyPr/>
          <a:lstStyle/>
          <a:p>
            <a:fld id="{90F517BD-4B0D-4CFE-A3DD-96880517F96A}"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19</a:t>
            </a:fld>
            <a:endParaRPr lang="en-US"/>
          </a:p>
        </p:txBody>
      </p:sp>
      <p:sp>
        <p:nvSpPr>
          <p:cNvPr id="11" name="TextBox 10"/>
          <p:cNvSpPr txBox="1"/>
          <p:nvPr/>
        </p:nvSpPr>
        <p:spPr>
          <a:xfrm>
            <a:off x="148592" y="1429197"/>
            <a:ext cx="4438731" cy="2092881"/>
          </a:xfrm>
          <a:prstGeom prst="rect">
            <a:avLst/>
          </a:prstGeom>
          <a:noFill/>
        </p:spPr>
        <p:txBody>
          <a:bodyPr wrap="square" rtlCol="0">
            <a:spAutoFit/>
          </a:bodyPr>
          <a:lstStyle/>
          <a:p>
            <a:r>
              <a:rPr lang="en-US" sz="1000" dirty="0">
                <a:latin typeface="Courier New" panose="02070309020205020404" pitchFamily="49" charset="0"/>
                <a:cs typeface="Courier New" panose="02070309020205020404" pitchFamily="49" charset="0"/>
              </a:rPr>
              <a:t>&lt;h2&gt;Add A Song&lt;/h2&gt;</a:t>
            </a:r>
          </a:p>
          <a:p>
            <a:r>
              <a:rPr lang="en-US" sz="1000" dirty="0">
                <a:latin typeface="Courier New" panose="02070309020205020404" pitchFamily="49" charset="0"/>
                <a:cs typeface="Courier New" panose="02070309020205020404" pitchFamily="49" charset="0"/>
              </a:rPr>
              <a:t>&lt;div class=”success” id=”success-</a:t>
            </a:r>
            <a:r>
              <a:rPr lang="en-US" sz="1000" dirty="0" err="1">
                <a:latin typeface="Courier New" panose="02070309020205020404" pitchFamily="49" charset="0"/>
                <a:cs typeface="Courier New" panose="02070309020205020404" pitchFamily="49" charset="0"/>
              </a:rPr>
              <a:t>msg</a:t>
            </a:r>
            <a:r>
              <a:rPr lang="en-US" sz="1000" dirty="0">
                <a:latin typeface="Courier New" panose="02070309020205020404" pitchFamily="49" charset="0"/>
                <a:cs typeface="Courier New" panose="02070309020205020404" pitchFamily="49" charset="0"/>
              </a:rPr>
              <a:t>” style=”display: none;”&gt;</a:t>
            </a:r>
          </a:p>
          <a:p>
            <a:r>
              <a:rPr lang="en-US" sz="1000" dirty="0">
                <a:latin typeface="Courier New" panose="02070309020205020404" pitchFamily="49" charset="0"/>
                <a:cs typeface="Courier New" panose="02070309020205020404" pitchFamily="49" charset="0"/>
              </a:rPr>
              <a:t>Awesome, your song is created!</a:t>
            </a:r>
          </a:p>
          <a:p>
            <a:r>
              <a:rPr lang="en-US" sz="1000" dirty="0">
                <a:latin typeface="Courier New" panose="02070309020205020404" pitchFamily="49" charset="0"/>
                <a:cs typeface="Courier New" panose="02070309020205020404" pitchFamily="49" charset="0"/>
              </a:rPr>
              <a:t>&lt;/div&gt;</a:t>
            </a:r>
          </a:p>
          <a:p>
            <a:r>
              <a:rPr lang="en-US" sz="1000" dirty="0">
                <a:latin typeface="Courier New" panose="02070309020205020404" pitchFamily="49" charset="0"/>
                <a:cs typeface="Courier New" panose="02070309020205020404" pitchFamily="49" charset="0"/>
              </a:rPr>
              <a:t>&lt;div class=”error” id=”error-</a:t>
            </a:r>
            <a:r>
              <a:rPr lang="en-US" sz="1000" dirty="0" err="1">
                <a:latin typeface="Courier New" panose="02070309020205020404" pitchFamily="49" charset="0"/>
                <a:cs typeface="Courier New" panose="02070309020205020404" pitchFamily="49" charset="0"/>
              </a:rPr>
              <a:t>msg</a:t>
            </a:r>
            <a:r>
              <a:rPr lang="en-US" sz="1000" dirty="0">
                <a:latin typeface="Courier New" panose="02070309020205020404" pitchFamily="49" charset="0"/>
                <a:cs typeface="Courier New" panose="02070309020205020404" pitchFamily="49" charset="0"/>
              </a:rPr>
              <a:t>” style=”display: none;”&gt;</a:t>
            </a:r>
          </a:p>
          <a:p>
            <a:r>
              <a:rPr lang="en-US" sz="1000" dirty="0">
                <a:latin typeface="Courier New" panose="02070309020205020404" pitchFamily="49" charset="0"/>
                <a:cs typeface="Courier New" panose="02070309020205020404" pitchFamily="49" charset="0"/>
              </a:rPr>
              <a:t>You have errors in your form, please check the data.</a:t>
            </a:r>
          </a:p>
          <a:p>
            <a:r>
              <a:rPr lang="en-US" sz="1000" dirty="0">
                <a:latin typeface="Courier New" panose="02070309020205020404" pitchFamily="49" charset="0"/>
                <a:cs typeface="Courier New" panose="02070309020205020404" pitchFamily="49" charset="0"/>
              </a:rPr>
              <a:t>&lt;/div&gt;</a:t>
            </a:r>
          </a:p>
          <a:p>
            <a:r>
              <a:rPr lang="en-US" sz="1000" dirty="0">
                <a:latin typeface="Courier New" panose="02070309020205020404" pitchFamily="49" charset="0"/>
                <a:cs typeface="Courier New" panose="02070309020205020404" pitchFamily="49" charset="0"/>
              </a:rPr>
              <a:t>&lt;form id=”manage-form” data-</a:t>
            </a:r>
            <a:r>
              <a:rPr lang="en-US" sz="1000" dirty="0" err="1">
                <a:latin typeface="Courier New" panose="02070309020205020404" pitchFamily="49" charset="0"/>
                <a:cs typeface="Courier New" panose="02070309020205020404" pitchFamily="49" charset="0"/>
              </a:rPr>
              <a:t>ajax</a:t>
            </a:r>
            <a:r>
              <a:rPr lang="en-US" sz="1000" dirty="0">
                <a:latin typeface="Courier New" panose="02070309020205020404" pitchFamily="49" charset="0"/>
                <a:cs typeface="Courier New" panose="02070309020205020404" pitchFamily="49" charset="0"/>
              </a:rPr>
              <a:t>=”false” </a:t>
            </a:r>
            <a:r>
              <a:rPr lang="en-US" sz="1000" dirty="0" err="1">
                <a:latin typeface="Courier New" panose="02070309020205020404" pitchFamily="49" charset="0"/>
                <a:cs typeface="Courier New" panose="02070309020205020404" pitchFamily="49" charset="0"/>
              </a:rPr>
              <a:t>onsubmit</a:t>
            </a:r>
            <a:r>
              <a:rPr lang="en-US" sz="1000" dirty="0">
                <a:latin typeface="Courier New" panose="02070309020205020404" pitchFamily="49" charset="0"/>
                <a:cs typeface="Courier New" panose="02070309020205020404" pitchFamily="49" charset="0"/>
              </a:rPr>
              <a:t>=”</a:t>
            </a:r>
            <a:r>
              <a:rPr lang="en-US" sz="1000" dirty="0" err="1">
                <a:latin typeface="Courier New" panose="02070309020205020404" pitchFamily="49" charset="0"/>
                <a:cs typeface="Courier New" panose="02070309020205020404" pitchFamily="49" charset="0"/>
              </a:rPr>
              <a:t>handleForm</a:t>
            </a:r>
            <a:r>
              <a:rPr lang="en-US" sz="1000" dirty="0">
                <a:latin typeface="Courier New" panose="02070309020205020404" pitchFamily="49" charset="0"/>
                <a:cs typeface="Courier New" panose="02070309020205020404" pitchFamily="49" charset="0"/>
              </a:rPr>
              <a:t>(); return false;”&gt;</a:t>
            </a:r>
          </a:p>
          <a:p>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&lt;/form&gt; </a:t>
            </a:r>
          </a:p>
        </p:txBody>
      </p:sp>
      <p:sp>
        <p:nvSpPr>
          <p:cNvPr id="12" name="TextBox 11"/>
          <p:cNvSpPr txBox="1"/>
          <p:nvPr/>
        </p:nvSpPr>
        <p:spPr>
          <a:xfrm>
            <a:off x="4221009" y="793679"/>
            <a:ext cx="4806957" cy="400110"/>
          </a:xfrm>
          <a:prstGeom prst="rect">
            <a:avLst/>
          </a:prstGeom>
          <a:noFill/>
        </p:spPr>
        <p:txBody>
          <a:bodyPr wrap="none" rtlCol="0">
            <a:spAutoFit/>
          </a:bodyPr>
          <a:lstStyle/>
          <a:p>
            <a:pPr>
              <a:spcBef>
                <a:spcPct val="0"/>
              </a:spcBef>
            </a:pPr>
            <a:r>
              <a:rPr lang="en-US" sz="2000" b="1" dirty="0">
                <a:solidFill>
                  <a:schemeClr val="tx2"/>
                </a:solidFill>
                <a:effectLst>
                  <a:outerShdw blurRad="38100" dist="38100" dir="2700000" algn="tl">
                    <a:srgbClr val="000000">
                      <a:alpha val="43137"/>
                    </a:srgbClr>
                  </a:outerShdw>
                </a:effectLst>
                <a:latin typeface="+mj-lt"/>
                <a:ea typeface="+mj-ea"/>
                <a:cs typeface="+mj-cs"/>
              </a:rPr>
              <a:t>Create a JavaScript function of </a:t>
            </a:r>
            <a:r>
              <a:rPr lang="en-US" sz="2000" b="1" dirty="0" err="1">
                <a:solidFill>
                  <a:schemeClr val="tx2"/>
                </a:solidFill>
                <a:effectLst>
                  <a:outerShdw blurRad="38100" dist="38100" dir="2700000" algn="tl">
                    <a:srgbClr val="000000">
                      <a:alpha val="43137"/>
                    </a:srgbClr>
                  </a:outerShdw>
                </a:effectLst>
                <a:latin typeface="+mj-lt"/>
                <a:ea typeface="+mj-ea"/>
                <a:cs typeface="+mj-cs"/>
              </a:rPr>
              <a:t>handleForm</a:t>
            </a:r>
            <a:r>
              <a:rPr lang="en-US" sz="2000" b="1" dirty="0">
                <a:solidFill>
                  <a:schemeClr val="tx2"/>
                </a:solidFill>
                <a:effectLst>
                  <a:outerShdw blurRad="38100" dist="38100" dir="2700000" algn="tl">
                    <a:srgbClr val="000000">
                      <a:alpha val="43137"/>
                    </a:srgbClr>
                  </a:outerShdw>
                </a:effectLst>
                <a:latin typeface="+mj-lt"/>
                <a:ea typeface="+mj-ea"/>
                <a:cs typeface="+mj-cs"/>
              </a:rPr>
              <a:t> </a:t>
            </a:r>
          </a:p>
        </p:txBody>
      </p:sp>
      <p:sp>
        <p:nvSpPr>
          <p:cNvPr id="13" name="TextBox 12"/>
          <p:cNvSpPr txBox="1"/>
          <p:nvPr/>
        </p:nvSpPr>
        <p:spPr>
          <a:xfrm>
            <a:off x="4954800" y="1146305"/>
            <a:ext cx="3339376" cy="3170099"/>
          </a:xfrm>
          <a:prstGeom prst="rect">
            <a:avLst/>
          </a:prstGeom>
          <a:noFill/>
        </p:spPr>
        <p:txBody>
          <a:bodyPr wrap="none" rtlCol="0">
            <a:spAutoFit/>
          </a:bodyPr>
          <a:lstStyle/>
          <a:p>
            <a:r>
              <a:rPr lang="en-US" sz="1000" dirty="0">
                <a:latin typeface="Courier New" panose="02070309020205020404" pitchFamily="49" charset="0"/>
                <a:cs typeface="Courier New" panose="02070309020205020404" pitchFamily="49" charset="0"/>
              </a:rPr>
              <a:t>function </a:t>
            </a:r>
            <a:r>
              <a:rPr lang="en-US" sz="1000" dirty="0" err="1">
                <a:latin typeface="Courier New" panose="02070309020205020404" pitchFamily="49" charset="0"/>
                <a:cs typeface="Courier New" panose="02070309020205020404" pitchFamily="49" charset="0"/>
              </a:rPr>
              <a:t>handleForm</a:t>
            </a:r>
            <a:r>
              <a:rPr lang="en-US" sz="1000" dirty="0">
                <a:latin typeface="Courier New" panose="02070309020205020404" pitchFamily="49" charset="0"/>
                <a:cs typeface="Courier New" panose="02070309020205020404" pitchFamily="49" charset="0"/>
              </a:rPr>
              <a:t>() {</a:t>
            </a:r>
          </a:p>
          <a:p>
            <a:r>
              <a:rPr lang="en-US" sz="1000" dirty="0" err="1">
                <a:latin typeface="Courier New" panose="02070309020205020404" pitchFamily="49" charset="0"/>
                <a:cs typeface="Courier New" panose="02070309020205020404" pitchFamily="49" charset="0"/>
              </a:rPr>
              <a:t>var</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is_error</a:t>
            </a:r>
            <a:r>
              <a:rPr lang="en-US" sz="1000" dirty="0">
                <a:latin typeface="Courier New" panose="02070309020205020404" pitchFamily="49" charset="0"/>
                <a:cs typeface="Courier New" panose="02070309020205020404" pitchFamily="49" charset="0"/>
              </a:rPr>
              <a:t> = false;</a:t>
            </a:r>
          </a:p>
          <a:p>
            <a:r>
              <a:rPr lang="en-US" sz="1000" dirty="0">
                <a:latin typeface="Courier New" panose="02070309020205020404" pitchFamily="49" charset="0"/>
                <a:cs typeface="Courier New" panose="02070309020205020404" pitchFamily="49" charset="0"/>
              </a:rPr>
              <a:t>$(“#error-</a:t>
            </a:r>
            <a:r>
              <a:rPr lang="en-US" sz="1000" dirty="0" err="1">
                <a:latin typeface="Courier New" panose="02070309020205020404" pitchFamily="49" charset="0"/>
                <a:cs typeface="Courier New" panose="02070309020205020404" pitchFamily="49" charset="0"/>
              </a:rPr>
              <a:t>msg</a:t>
            </a:r>
            <a:r>
              <a:rPr lang="en-US" sz="1000" dirty="0">
                <a:latin typeface="Courier New" panose="02070309020205020404" pitchFamily="49" charset="0"/>
                <a:cs typeface="Courier New" panose="02070309020205020404" pitchFamily="49" charset="0"/>
              </a:rPr>
              <a:t>”).hide();</a:t>
            </a:r>
          </a:p>
          <a:p>
            <a:r>
              <a:rPr lang="en-US" sz="1000" dirty="0">
                <a:latin typeface="Courier New" panose="02070309020205020404" pitchFamily="49" charset="0"/>
                <a:cs typeface="Courier New" panose="02070309020205020404" pitchFamily="49" charset="0"/>
              </a:rPr>
              <a:t>$(“#manage-form input”).each(function() {</a:t>
            </a:r>
          </a:p>
          <a:p>
            <a:r>
              <a:rPr lang="en-US" sz="1000" dirty="0">
                <a:latin typeface="Courier New" panose="02070309020205020404" pitchFamily="49" charset="0"/>
                <a:cs typeface="Courier New" panose="02070309020205020404" pitchFamily="49" charset="0"/>
              </a:rPr>
              <a:t>$(this).</a:t>
            </a:r>
            <a:r>
              <a:rPr lang="en-US" sz="1000" dirty="0" err="1">
                <a:latin typeface="Courier New" panose="02070309020205020404" pitchFamily="49" charset="0"/>
                <a:cs typeface="Courier New" panose="02070309020205020404" pitchFamily="49" charset="0"/>
              </a:rPr>
              <a:t>prev</a:t>
            </a:r>
            <a:r>
              <a:rPr lang="en-US" sz="1000" dirty="0">
                <a:latin typeface="Courier New" panose="02070309020205020404" pitchFamily="49" charset="0"/>
                <a:cs typeface="Courier New" panose="02070309020205020404" pitchFamily="49" charset="0"/>
              </a:rPr>
              <a:t>().</a:t>
            </a:r>
            <a:r>
              <a:rPr lang="en-US" sz="1000" dirty="0" err="1">
                <a:latin typeface="Courier New" panose="02070309020205020404" pitchFamily="49" charset="0"/>
                <a:cs typeface="Courier New" panose="02070309020205020404" pitchFamily="49" charset="0"/>
              </a:rPr>
              <a:t>removeClass</a:t>
            </a:r>
            <a:r>
              <a:rPr lang="en-US" sz="1000" dirty="0">
                <a:latin typeface="Courier New" panose="02070309020205020404" pitchFamily="49" charset="0"/>
                <a:cs typeface="Courier New" panose="02070309020205020404" pitchFamily="49" charset="0"/>
              </a:rPr>
              <a:t>(“error”);</a:t>
            </a:r>
          </a:p>
          <a:p>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$(“.required”).each(function() {</a:t>
            </a:r>
          </a:p>
          <a:p>
            <a:r>
              <a:rPr lang="en-US" sz="1000" dirty="0">
                <a:latin typeface="Courier New" panose="02070309020205020404" pitchFamily="49" charset="0"/>
                <a:cs typeface="Courier New" panose="02070309020205020404" pitchFamily="49" charset="0"/>
              </a:rPr>
              <a:t>if ($(this).</a:t>
            </a:r>
            <a:r>
              <a:rPr lang="en-US" sz="1000" dirty="0" err="1">
                <a:latin typeface="Courier New" panose="02070309020205020404" pitchFamily="49" charset="0"/>
                <a:cs typeface="Courier New" panose="02070309020205020404" pitchFamily="49" charset="0"/>
              </a:rPr>
              <a:t>val</a:t>
            </a:r>
            <a:r>
              <a:rPr lang="en-US" sz="1000" dirty="0">
                <a:latin typeface="Courier New" panose="02070309020205020404" pitchFamily="49" charset="0"/>
                <a:cs typeface="Courier New" panose="02070309020205020404" pitchFamily="49" charset="0"/>
              </a:rPr>
              <a:t>() == “”)</a:t>
            </a:r>
          </a:p>
          <a:p>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$(this).</a:t>
            </a:r>
            <a:r>
              <a:rPr lang="en-US" sz="1000" dirty="0" err="1">
                <a:latin typeface="Courier New" panose="02070309020205020404" pitchFamily="49" charset="0"/>
                <a:cs typeface="Courier New" panose="02070309020205020404" pitchFamily="49" charset="0"/>
              </a:rPr>
              <a:t>prev</a:t>
            </a:r>
            <a:r>
              <a:rPr lang="en-US" sz="1000" dirty="0">
                <a:latin typeface="Courier New" panose="02070309020205020404" pitchFamily="49" charset="0"/>
                <a:cs typeface="Courier New" panose="02070309020205020404" pitchFamily="49" charset="0"/>
              </a:rPr>
              <a:t>().</a:t>
            </a:r>
            <a:r>
              <a:rPr lang="en-US" sz="1000" dirty="0" err="1">
                <a:latin typeface="Courier New" panose="02070309020205020404" pitchFamily="49" charset="0"/>
                <a:cs typeface="Courier New" panose="02070309020205020404" pitchFamily="49" charset="0"/>
              </a:rPr>
              <a:t>addClass</a:t>
            </a:r>
            <a:r>
              <a:rPr lang="en-US" sz="1000" dirty="0">
                <a:latin typeface="Courier New" panose="02070309020205020404" pitchFamily="49" charset="0"/>
                <a:cs typeface="Courier New" panose="02070309020205020404" pitchFamily="49" charset="0"/>
              </a:rPr>
              <a:t>(“error”);</a:t>
            </a:r>
          </a:p>
          <a:p>
            <a:r>
              <a:rPr lang="en-US" sz="1000" dirty="0" err="1">
                <a:latin typeface="Courier New" panose="02070309020205020404" pitchFamily="49" charset="0"/>
                <a:cs typeface="Courier New" panose="02070309020205020404" pitchFamily="49" charset="0"/>
              </a:rPr>
              <a:t>is_error</a:t>
            </a:r>
            <a:r>
              <a:rPr lang="en-US" sz="1000" dirty="0">
                <a:latin typeface="Courier New" panose="02070309020205020404" pitchFamily="49" charset="0"/>
                <a:cs typeface="Courier New" panose="02070309020205020404" pitchFamily="49" charset="0"/>
              </a:rPr>
              <a:t> = true;</a:t>
            </a:r>
          </a:p>
          <a:p>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if (</a:t>
            </a:r>
            <a:r>
              <a:rPr lang="en-US" sz="1000" dirty="0" err="1">
                <a:latin typeface="Courier New" panose="02070309020205020404" pitchFamily="49" charset="0"/>
                <a:cs typeface="Courier New" panose="02070309020205020404" pitchFamily="49" charset="0"/>
              </a:rPr>
              <a:t>is_error</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$(“#error-</a:t>
            </a:r>
            <a:r>
              <a:rPr lang="en-US" sz="1000" dirty="0" err="1">
                <a:latin typeface="Courier New" panose="02070309020205020404" pitchFamily="49" charset="0"/>
                <a:cs typeface="Courier New" panose="02070309020205020404" pitchFamily="49" charset="0"/>
              </a:rPr>
              <a:t>msg</a:t>
            </a:r>
            <a:r>
              <a:rPr lang="en-US" sz="1000" dirty="0">
                <a:latin typeface="Courier New" panose="02070309020205020404" pitchFamily="49" charset="0"/>
                <a:cs typeface="Courier New" panose="02070309020205020404" pitchFamily="49" charset="0"/>
              </a:rPr>
              <a:t>”).show();</a:t>
            </a:r>
          </a:p>
          <a:p>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else {</a:t>
            </a:r>
          </a:p>
          <a:p>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a:t>
            </a:r>
          </a:p>
        </p:txBody>
      </p:sp>
      <p:sp>
        <p:nvSpPr>
          <p:cNvPr id="15" name="TextBox 14"/>
          <p:cNvSpPr txBox="1"/>
          <p:nvPr/>
        </p:nvSpPr>
        <p:spPr>
          <a:xfrm>
            <a:off x="194014" y="3638550"/>
            <a:ext cx="5989781" cy="1169551"/>
          </a:xfrm>
          <a:prstGeom prst="rect">
            <a:avLst/>
          </a:prstGeom>
          <a:solidFill>
            <a:schemeClr val="accent6">
              <a:lumMod val="20000"/>
              <a:lumOff val="80000"/>
            </a:schemeClr>
          </a:solidFill>
        </p:spPr>
        <p:txBody>
          <a:bodyPr wrap="none" rtlCol="0">
            <a:spAutoFit/>
          </a:bodyPr>
          <a:lstStyle/>
          <a:p>
            <a:r>
              <a:rPr lang="en-US" sz="1600" b="1" dirty="0">
                <a:solidFill>
                  <a:schemeClr val="tx2"/>
                </a:solidFill>
                <a:effectLst>
                  <a:outerShdw blurRad="38100" dist="38100" dir="2700000" algn="tl">
                    <a:srgbClr val="000000">
                      <a:alpha val="43137"/>
                    </a:srgbClr>
                  </a:outerShdw>
                </a:effectLst>
                <a:latin typeface="+mj-lt"/>
                <a:ea typeface="+mj-ea"/>
                <a:cs typeface="+mj-cs"/>
              </a:rPr>
              <a:t>CSS to change the text to be read at the top of the HTML style sheet:</a:t>
            </a:r>
          </a:p>
          <a:p>
            <a:r>
              <a:rPr lang="en-US" sz="900" dirty="0">
                <a:latin typeface="Courier New" panose="02070309020205020404" pitchFamily="49" charset="0"/>
                <a:cs typeface="Courier New" panose="02070309020205020404" pitchFamily="49" charset="0"/>
              </a:rPr>
              <a:t>&lt;style type=”text/</a:t>
            </a:r>
            <a:r>
              <a:rPr lang="en-US" sz="900" dirty="0" err="1">
                <a:latin typeface="Courier New" panose="02070309020205020404" pitchFamily="49" charset="0"/>
                <a:cs typeface="Courier New" panose="02070309020205020404" pitchFamily="49" charset="0"/>
              </a:rPr>
              <a:t>css</a:t>
            </a:r>
            <a:r>
              <a:rPr lang="en-US" sz="900" dirty="0">
                <a:latin typeface="Courier New" panose="02070309020205020404" pitchFamily="49" charset="0"/>
                <a:cs typeface="Courier New" panose="02070309020205020404" pitchFamily="49" charset="0"/>
              </a:rPr>
              <a:t>” media=”screen”&gt;</a:t>
            </a:r>
          </a:p>
          <a:p>
            <a:r>
              <a:rPr lang="en-US" sz="900" dirty="0" err="1">
                <a:latin typeface="Courier New" panose="02070309020205020404" pitchFamily="49" charset="0"/>
                <a:cs typeface="Courier New" panose="02070309020205020404" pitchFamily="49" charset="0"/>
              </a:rPr>
              <a:t>label.error</a:t>
            </a:r>
            <a:r>
              <a:rPr lang="en-US" sz="900" dirty="0">
                <a:latin typeface="Courier New" panose="02070309020205020404" pitchFamily="49" charset="0"/>
                <a:cs typeface="Courier New" panose="02070309020205020404" pitchFamily="49" charset="0"/>
              </a:rPr>
              <a:t> { </a:t>
            </a:r>
          </a:p>
          <a:p>
            <a:r>
              <a:rPr lang="en-US" sz="900" dirty="0">
                <a:latin typeface="Courier New" panose="02070309020205020404" pitchFamily="49" charset="0"/>
                <a:cs typeface="Courier New" panose="02070309020205020404" pitchFamily="49" charset="0"/>
              </a:rPr>
              <a:t>color:#FF0000; </a:t>
            </a:r>
          </a:p>
          <a:p>
            <a:r>
              <a:rPr lang="en-US" sz="900" dirty="0" err="1">
                <a:latin typeface="Courier New" panose="02070309020205020404" pitchFamily="49" charset="0"/>
                <a:cs typeface="Courier New" panose="02070309020205020404" pitchFamily="49" charset="0"/>
              </a:rPr>
              <a:t>font-weight:bold</a:t>
            </a:r>
            <a:r>
              <a:rPr lang="en-US" sz="900" dirty="0">
                <a:latin typeface="Courier New" panose="02070309020205020404" pitchFamily="49" charset="0"/>
                <a:cs typeface="Courier New" panose="02070309020205020404" pitchFamily="49" charset="0"/>
              </a:rPr>
              <a:t>; </a:t>
            </a:r>
          </a:p>
          <a:p>
            <a:r>
              <a:rPr lang="en-US" sz="900" dirty="0">
                <a:latin typeface="Courier New" panose="02070309020205020404" pitchFamily="49" charset="0"/>
                <a:cs typeface="Courier New" panose="02070309020205020404" pitchFamily="49" charset="0"/>
              </a:rPr>
              <a:t>}</a:t>
            </a:r>
          </a:p>
          <a:p>
            <a:r>
              <a:rPr lang="en-US" sz="900" dirty="0">
                <a:latin typeface="Courier New" panose="02070309020205020404" pitchFamily="49" charset="0"/>
                <a:cs typeface="Courier New" panose="02070309020205020404" pitchFamily="49" charset="0"/>
              </a:rPr>
              <a:t>&lt;/style&gt;</a:t>
            </a:r>
          </a:p>
        </p:txBody>
      </p:sp>
      <p:sp>
        <p:nvSpPr>
          <p:cNvPr id="16" name="TextBox 15"/>
          <p:cNvSpPr txBox="1"/>
          <p:nvPr/>
        </p:nvSpPr>
        <p:spPr>
          <a:xfrm>
            <a:off x="185547" y="1098378"/>
            <a:ext cx="1744580" cy="400110"/>
          </a:xfrm>
          <a:prstGeom prst="rect">
            <a:avLst/>
          </a:prstGeom>
          <a:noFill/>
        </p:spPr>
        <p:txBody>
          <a:bodyPr wrap="none" rtlCol="0">
            <a:spAutoFit/>
          </a:bodyPr>
          <a:lstStyle/>
          <a:p>
            <a:pPr>
              <a:spcBef>
                <a:spcPct val="0"/>
              </a:spcBef>
            </a:pPr>
            <a:r>
              <a:rPr lang="en-US" sz="2000" b="1" dirty="0">
                <a:solidFill>
                  <a:schemeClr val="tx2"/>
                </a:solidFill>
                <a:effectLst>
                  <a:outerShdw blurRad="38100" dist="38100" dir="2700000" algn="tl">
                    <a:srgbClr val="000000">
                      <a:alpha val="43137"/>
                    </a:srgbClr>
                  </a:outerShdw>
                </a:effectLst>
                <a:latin typeface="+mj-lt"/>
                <a:ea typeface="+mj-ea"/>
                <a:cs typeface="+mj-cs"/>
              </a:rPr>
              <a:t>HTML for form</a:t>
            </a:r>
          </a:p>
        </p:txBody>
      </p:sp>
    </p:spTree>
    <p:extLst>
      <p:ext uri="{BB962C8B-B14F-4D97-AF65-F5344CB8AC3E}">
        <p14:creationId xmlns:p14="http://schemas.microsoft.com/office/powerpoint/2010/main" val="3961439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Outline</a:t>
            </a:r>
          </a:p>
        </p:txBody>
      </p:sp>
      <p:sp>
        <p:nvSpPr>
          <p:cNvPr id="3" name="Content Placeholder 2"/>
          <p:cNvSpPr>
            <a:spLocks noGrp="1"/>
          </p:cNvSpPr>
          <p:nvPr>
            <p:ph idx="1"/>
          </p:nvPr>
        </p:nvSpPr>
        <p:spPr/>
        <p:txBody>
          <a:bodyPr/>
          <a:lstStyle/>
          <a:p>
            <a:r>
              <a:rPr lang="en-US" sz="2400" dirty="0"/>
              <a:t>Web Storage</a:t>
            </a:r>
          </a:p>
          <a:p>
            <a:r>
              <a:rPr lang="en-US" sz="2400" dirty="0"/>
              <a:t>Web SQL Database API</a:t>
            </a:r>
          </a:p>
          <a:p>
            <a:r>
              <a:rPr lang="en-US" sz="2400" dirty="0" err="1"/>
              <a:t>IndexedDB</a:t>
            </a:r>
            <a:r>
              <a:rPr lang="en-US" sz="2400" dirty="0"/>
              <a:t> API</a:t>
            </a:r>
          </a:p>
          <a:p>
            <a:r>
              <a:rPr lang="en-US" sz="2400" dirty="0" err="1"/>
              <a:t>FileSystem</a:t>
            </a:r>
            <a:r>
              <a:rPr lang="en-US" sz="2400" dirty="0"/>
              <a:t> API</a:t>
            </a:r>
          </a:p>
        </p:txBody>
      </p:sp>
      <p:sp>
        <p:nvSpPr>
          <p:cNvPr id="4" name="Date Placeholder 3"/>
          <p:cNvSpPr>
            <a:spLocks noGrp="1"/>
          </p:cNvSpPr>
          <p:nvPr>
            <p:ph type="dt" sz="half" idx="10"/>
          </p:nvPr>
        </p:nvSpPr>
        <p:spPr/>
        <p:txBody>
          <a:bodyPr/>
          <a:lstStyle/>
          <a:p>
            <a:fld id="{A07D5D50-A044-40D7-8F36-BBA0848E9C08}" type="datetime1">
              <a:rPr lang="en-US" smtClean="0"/>
              <a:t>6/5/2017</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a:t>
            </a:fld>
            <a:endParaRPr lang="en-US"/>
          </a:p>
        </p:txBody>
      </p:sp>
    </p:spTree>
    <p:extLst>
      <p:ext uri="{BB962C8B-B14F-4D97-AF65-F5344CB8AC3E}">
        <p14:creationId xmlns:p14="http://schemas.microsoft.com/office/powerpoint/2010/main" val="886766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28066"/>
            <a:ext cx="8305800" cy="582385"/>
          </a:xfrm>
        </p:spPr>
        <p:txBody>
          <a:bodyPr>
            <a:normAutofit fontScale="90000"/>
          </a:bodyPr>
          <a:lstStyle/>
          <a:p>
            <a:r>
              <a:rPr lang="en-US" sz="4400" b="1" dirty="0">
                <a:effectLst>
                  <a:outerShdw blurRad="38100" dist="38100" dir="2700000" algn="tl">
                    <a:srgbClr val="000000">
                      <a:alpha val="43137"/>
                    </a:srgbClr>
                  </a:outerShdw>
                </a:effectLst>
              </a:rPr>
              <a:t>Validation</a:t>
            </a:r>
          </a:p>
        </p:txBody>
      </p:sp>
      <p:sp>
        <p:nvSpPr>
          <p:cNvPr id="4" name="Date Placeholder 3"/>
          <p:cNvSpPr>
            <a:spLocks noGrp="1"/>
          </p:cNvSpPr>
          <p:nvPr>
            <p:ph type="dt" sz="half" idx="10"/>
          </p:nvPr>
        </p:nvSpPr>
        <p:spPr/>
        <p:txBody>
          <a:bodyPr/>
          <a:lstStyle/>
          <a:p>
            <a:fld id="{C75E5B49-D76A-4966-BE80-11EFEE1493A4}" type="datetime1">
              <a:rPr lang="en-US" smtClean="0"/>
              <a:t>6/5/2017</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20</a:t>
            </a:fld>
            <a:endParaRPr lang="en-US"/>
          </a:p>
        </p:txBody>
      </p:sp>
      <p:sp>
        <p:nvSpPr>
          <p:cNvPr id="8" name="TextBox 7"/>
          <p:cNvSpPr txBox="1"/>
          <p:nvPr/>
        </p:nvSpPr>
        <p:spPr>
          <a:xfrm>
            <a:off x="148590" y="1110451"/>
            <a:ext cx="4806957" cy="400110"/>
          </a:xfrm>
          <a:prstGeom prst="rect">
            <a:avLst/>
          </a:prstGeom>
          <a:noFill/>
        </p:spPr>
        <p:txBody>
          <a:bodyPr wrap="none" rtlCol="0">
            <a:spAutoFit/>
          </a:bodyPr>
          <a:lstStyle/>
          <a:p>
            <a:pPr>
              <a:spcBef>
                <a:spcPct val="0"/>
              </a:spcBef>
            </a:pPr>
            <a:r>
              <a:rPr lang="en-US" sz="2000" b="1" dirty="0">
                <a:solidFill>
                  <a:schemeClr val="tx2"/>
                </a:solidFill>
                <a:effectLst>
                  <a:outerShdw blurRad="38100" dist="38100" dir="2700000" algn="tl">
                    <a:srgbClr val="000000">
                      <a:alpha val="43137"/>
                    </a:srgbClr>
                  </a:outerShdw>
                </a:effectLst>
                <a:latin typeface="+mj-lt"/>
                <a:ea typeface="+mj-ea"/>
                <a:cs typeface="+mj-cs"/>
              </a:rPr>
              <a:t>Create a JavaScript function of </a:t>
            </a:r>
            <a:r>
              <a:rPr lang="en-US" sz="2000" b="1" dirty="0" err="1">
                <a:solidFill>
                  <a:schemeClr val="tx2"/>
                </a:solidFill>
                <a:effectLst>
                  <a:outerShdw blurRad="38100" dist="38100" dir="2700000" algn="tl">
                    <a:srgbClr val="000000">
                      <a:alpha val="43137"/>
                    </a:srgbClr>
                  </a:outerShdw>
                </a:effectLst>
                <a:latin typeface="+mj-lt"/>
                <a:ea typeface="+mj-ea"/>
                <a:cs typeface="+mj-cs"/>
              </a:rPr>
              <a:t>handleForm</a:t>
            </a:r>
            <a:r>
              <a:rPr lang="en-US" sz="2000" b="1" dirty="0">
                <a:solidFill>
                  <a:schemeClr val="tx2"/>
                </a:solidFill>
                <a:effectLst>
                  <a:outerShdw blurRad="38100" dist="38100" dir="2700000" algn="tl">
                    <a:srgbClr val="000000">
                      <a:alpha val="43137"/>
                    </a:srgbClr>
                  </a:outerShdw>
                </a:effectLst>
                <a:latin typeface="+mj-lt"/>
                <a:ea typeface="+mj-ea"/>
                <a:cs typeface="+mj-cs"/>
              </a:rPr>
              <a:t> </a:t>
            </a:r>
          </a:p>
        </p:txBody>
      </p:sp>
      <p:sp>
        <p:nvSpPr>
          <p:cNvPr id="9" name="TextBox 8"/>
          <p:cNvSpPr txBox="1"/>
          <p:nvPr/>
        </p:nvSpPr>
        <p:spPr>
          <a:xfrm>
            <a:off x="172222" y="1420446"/>
            <a:ext cx="3996607" cy="3231654"/>
          </a:xfrm>
          <a:prstGeom prst="rect">
            <a:avLst/>
          </a:prstGeom>
          <a:noFill/>
        </p:spPr>
        <p:txBody>
          <a:bodyPr wrap="none" rtlCol="0">
            <a:spAutoFit/>
          </a:bodyPr>
          <a:lstStyle/>
          <a:p>
            <a:r>
              <a:rPr lang="en-US" sz="1200" dirty="0">
                <a:latin typeface="Courier New" panose="02070309020205020404" pitchFamily="49" charset="0"/>
                <a:cs typeface="Courier New" panose="02070309020205020404" pitchFamily="49" charset="0"/>
              </a:rPr>
              <a:t>function </a:t>
            </a:r>
            <a:r>
              <a:rPr lang="en-US" sz="1200" dirty="0" err="1">
                <a:latin typeface="Courier New" panose="02070309020205020404" pitchFamily="49" charset="0"/>
                <a:cs typeface="Courier New" panose="02070309020205020404" pitchFamily="49" charset="0"/>
              </a:rPr>
              <a:t>handleForm</a:t>
            </a:r>
            <a:r>
              <a:rPr lang="en-US" sz="1200" dirty="0">
                <a:latin typeface="Courier New" panose="02070309020205020404" pitchFamily="49" charset="0"/>
                <a:cs typeface="Courier New" panose="02070309020205020404" pitchFamily="49" charset="0"/>
              </a:rPr>
              <a:t>() {</a:t>
            </a:r>
          </a:p>
          <a:p>
            <a:r>
              <a:rPr lang="en-US" sz="1200" dirty="0" err="1">
                <a:latin typeface="Courier New" panose="02070309020205020404" pitchFamily="49" charset="0"/>
                <a:cs typeface="Courier New" panose="02070309020205020404" pitchFamily="49" charset="0"/>
              </a:rPr>
              <a:t>var</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is_error</a:t>
            </a:r>
            <a:r>
              <a:rPr lang="en-US" sz="1200" dirty="0">
                <a:latin typeface="Courier New" panose="02070309020205020404" pitchFamily="49" charset="0"/>
                <a:cs typeface="Courier New" panose="02070309020205020404" pitchFamily="49" charset="0"/>
              </a:rPr>
              <a:t> = false;</a:t>
            </a:r>
          </a:p>
          <a:p>
            <a:r>
              <a:rPr lang="en-US" sz="1200" dirty="0">
                <a:latin typeface="Courier New" panose="02070309020205020404" pitchFamily="49" charset="0"/>
                <a:cs typeface="Courier New" panose="02070309020205020404" pitchFamily="49" charset="0"/>
              </a:rPr>
              <a:t>$(“#error-</a:t>
            </a:r>
            <a:r>
              <a:rPr lang="en-US" sz="1200" dirty="0" err="1">
                <a:latin typeface="Courier New" panose="02070309020205020404" pitchFamily="49" charset="0"/>
                <a:cs typeface="Courier New" panose="02070309020205020404" pitchFamily="49" charset="0"/>
              </a:rPr>
              <a:t>msg</a:t>
            </a:r>
            <a:r>
              <a:rPr lang="en-US" sz="1200" dirty="0">
                <a:latin typeface="Courier New" panose="02070309020205020404" pitchFamily="49" charset="0"/>
                <a:cs typeface="Courier New" panose="02070309020205020404" pitchFamily="49" charset="0"/>
              </a:rPr>
              <a:t>”).hide();</a:t>
            </a:r>
          </a:p>
          <a:p>
            <a:r>
              <a:rPr lang="en-US" sz="1200" dirty="0">
                <a:latin typeface="Courier New" panose="02070309020205020404" pitchFamily="49" charset="0"/>
                <a:cs typeface="Courier New" panose="02070309020205020404" pitchFamily="49" charset="0"/>
              </a:rPr>
              <a:t>$(“#manage-form input”).each(function() {</a:t>
            </a:r>
          </a:p>
          <a:p>
            <a:r>
              <a:rPr lang="en-US" sz="1200" dirty="0">
                <a:latin typeface="Courier New" panose="02070309020205020404" pitchFamily="49" charset="0"/>
                <a:cs typeface="Courier New" panose="02070309020205020404" pitchFamily="49" charset="0"/>
              </a:rPr>
              <a:t>$(this).</a:t>
            </a:r>
            <a:r>
              <a:rPr lang="en-US" sz="1200" dirty="0" err="1">
                <a:latin typeface="Courier New" panose="02070309020205020404" pitchFamily="49" charset="0"/>
                <a:cs typeface="Courier New" panose="02070309020205020404" pitchFamily="49" charset="0"/>
              </a:rPr>
              <a:t>prev</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removeClass</a:t>
            </a:r>
            <a:r>
              <a:rPr lang="en-US" sz="1200" dirty="0">
                <a:latin typeface="Courier New" panose="02070309020205020404" pitchFamily="49" charset="0"/>
                <a:cs typeface="Courier New" panose="02070309020205020404" pitchFamily="49" charset="0"/>
              </a:rPr>
              <a:t>(“error”);</a:t>
            </a:r>
          </a:p>
          <a:p>
            <a:r>
              <a:rPr lang="en-US" sz="1200" dirty="0">
                <a:latin typeface="Courier New" panose="02070309020205020404" pitchFamily="49" charset="0"/>
                <a:cs typeface="Courier New" panose="02070309020205020404" pitchFamily="49" charset="0"/>
              </a:rPr>
              <a:t>});</a:t>
            </a:r>
          </a:p>
          <a:p>
            <a:r>
              <a:rPr lang="en-US" sz="1200" dirty="0">
                <a:latin typeface="Courier New" panose="02070309020205020404" pitchFamily="49" charset="0"/>
                <a:cs typeface="Courier New" panose="02070309020205020404" pitchFamily="49" charset="0"/>
              </a:rPr>
              <a:t>$(“.required”).each(function() {</a:t>
            </a:r>
          </a:p>
          <a:p>
            <a:r>
              <a:rPr lang="en-US" sz="1200" dirty="0">
                <a:latin typeface="Courier New" panose="02070309020205020404" pitchFamily="49" charset="0"/>
                <a:cs typeface="Courier New" panose="02070309020205020404" pitchFamily="49" charset="0"/>
              </a:rPr>
              <a:t>if ($(this).</a:t>
            </a:r>
            <a:r>
              <a:rPr lang="en-US" sz="1200" dirty="0" err="1">
                <a:latin typeface="Courier New" panose="02070309020205020404" pitchFamily="49" charset="0"/>
                <a:cs typeface="Courier New" panose="02070309020205020404" pitchFamily="49" charset="0"/>
              </a:rPr>
              <a:t>val</a:t>
            </a:r>
            <a:r>
              <a:rPr lang="en-US" sz="1200" dirty="0">
                <a:latin typeface="Courier New" panose="02070309020205020404" pitchFamily="49" charset="0"/>
                <a:cs typeface="Courier New" panose="02070309020205020404" pitchFamily="49" charset="0"/>
              </a:rPr>
              <a:t>() == “”)</a:t>
            </a:r>
          </a:p>
          <a:p>
            <a:r>
              <a:rPr lang="en-US" sz="1200" dirty="0">
                <a:latin typeface="Courier New" panose="02070309020205020404" pitchFamily="49" charset="0"/>
                <a:cs typeface="Courier New" panose="02070309020205020404" pitchFamily="49" charset="0"/>
              </a:rPr>
              <a:t>{</a:t>
            </a:r>
          </a:p>
          <a:p>
            <a:r>
              <a:rPr lang="en-US" sz="1200" dirty="0">
                <a:latin typeface="Courier New" panose="02070309020205020404" pitchFamily="49" charset="0"/>
                <a:cs typeface="Courier New" panose="02070309020205020404" pitchFamily="49" charset="0"/>
              </a:rPr>
              <a:t>$(this).</a:t>
            </a:r>
            <a:r>
              <a:rPr lang="en-US" sz="1200" dirty="0" err="1">
                <a:latin typeface="Courier New" panose="02070309020205020404" pitchFamily="49" charset="0"/>
                <a:cs typeface="Courier New" panose="02070309020205020404" pitchFamily="49" charset="0"/>
              </a:rPr>
              <a:t>prev</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addClass</a:t>
            </a:r>
            <a:r>
              <a:rPr lang="en-US" sz="1200" dirty="0">
                <a:latin typeface="Courier New" panose="02070309020205020404" pitchFamily="49" charset="0"/>
                <a:cs typeface="Courier New" panose="02070309020205020404" pitchFamily="49" charset="0"/>
              </a:rPr>
              <a:t>(“error”);</a:t>
            </a:r>
          </a:p>
          <a:p>
            <a:r>
              <a:rPr lang="en-US" sz="1200" dirty="0" err="1">
                <a:latin typeface="Courier New" panose="02070309020205020404" pitchFamily="49" charset="0"/>
                <a:cs typeface="Courier New" panose="02070309020205020404" pitchFamily="49" charset="0"/>
              </a:rPr>
              <a:t>is_error</a:t>
            </a:r>
            <a:r>
              <a:rPr lang="en-US" sz="1200" dirty="0">
                <a:latin typeface="Courier New" panose="02070309020205020404" pitchFamily="49" charset="0"/>
                <a:cs typeface="Courier New" panose="02070309020205020404" pitchFamily="49" charset="0"/>
              </a:rPr>
              <a:t> = true;</a:t>
            </a:r>
          </a:p>
          <a:p>
            <a:r>
              <a:rPr lang="en-US" sz="1200" dirty="0">
                <a:latin typeface="Courier New" panose="02070309020205020404" pitchFamily="49" charset="0"/>
                <a:cs typeface="Courier New" panose="02070309020205020404" pitchFamily="49" charset="0"/>
              </a:rPr>
              <a:t>}</a:t>
            </a:r>
          </a:p>
          <a:p>
            <a:r>
              <a:rPr lang="en-US" sz="1200" dirty="0">
                <a:latin typeface="Courier New" panose="02070309020205020404" pitchFamily="49" charset="0"/>
                <a:cs typeface="Courier New" panose="02070309020205020404" pitchFamily="49" charset="0"/>
              </a:rPr>
              <a:t>});</a:t>
            </a:r>
          </a:p>
          <a:p>
            <a:r>
              <a:rPr lang="en-US" sz="1200" dirty="0">
                <a:latin typeface="Courier New" panose="02070309020205020404" pitchFamily="49" charset="0"/>
                <a:cs typeface="Courier New" panose="02070309020205020404" pitchFamily="49" charset="0"/>
              </a:rPr>
              <a:t>if (</a:t>
            </a:r>
            <a:r>
              <a:rPr lang="en-US" sz="1200" dirty="0" err="1">
                <a:latin typeface="Courier New" panose="02070309020205020404" pitchFamily="49" charset="0"/>
                <a:cs typeface="Courier New" panose="02070309020205020404" pitchFamily="49" charset="0"/>
              </a:rPr>
              <a:t>is_error</a:t>
            </a:r>
            <a:r>
              <a:rPr lang="en-US" sz="1200" dirty="0">
                <a:latin typeface="Courier New" panose="02070309020205020404" pitchFamily="49" charset="0"/>
                <a:cs typeface="Courier New" panose="02070309020205020404" pitchFamily="49" charset="0"/>
              </a:rPr>
              <a:t>) {</a:t>
            </a:r>
          </a:p>
          <a:p>
            <a:r>
              <a:rPr lang="en-US" sz="1200" dirty="0">
                <a:latin typeface="Courier New" panose="02070309020205020404" pitchFamily="49" charset="0"/>
                <a:cs typeface="Courier New" panose="02070309020205020404" pitchFamily="49" charset="0"/>
              </a:rPr>
              <a:t>$(“#error-</a:t>
            </a:r>
            <a:r>
              <a:rPr lang="en-US" sz="1200" dirty="0" err="1">
                <a:latin typeface="Courier New" panose="02070309020205020404" pitchFamily="49" charset="0"/>
                <a:cs typeface="Courier New" panose="02070309020205020404" pitchFamily="49" charset="0"/>
              </a:rPr>
              <a:t>msg</a:t>
            </a:r>
            <a:r>
              <a:rPr lang="en-US" sz="1200" dirty="0">
                <a:latin typeface="Courier New" panose="02070309020205020404" pitchFamily="49" charset="0"/>
                <a:cs typeface="Courier New" panose="02070309020205020404" pitchFamily="49" charset="0"/>
              </a:rPr>
              <a:t>”).show();</a:t>
            </a:r>
          </a:p>
          <a:p>
            <a:r>
              <a:rPr lang="en-US" sz="1200" dirty="0">
                <a:latin typeface="Courier New" panose="02070309020205020404" pitchFamily="49" charset="0"/>
                <a:cs typeface="Courier New" panose="02070309020205020404" pitchFamily="49" charset="0"/>
              </a:rPr>
              <a:t>}</a:t>
            </a:r>
          </a:p>
          <a:p>
            <a:r>
              <a:rPr lang="en-US" sz="1200" dirty="0">
                <a:latin typeface="Courier New" panose="02070309020205020404" pitchFamily="49" charset="0"/>
                <a:cs typeface="Courier New" panose="02070309020205020404" pitchFamily="49" charset="0"/>
              </a:rPr>
              <a:t>else {</a:t>
            </a:r>
          </a:p>
        </p:txBody>
      </p:sp>
      <p:sp>
        <p:nvSpPr>
          <p:cNvPr id="10" name="TextBox 9"/>
          <p:cNvSpPr txBox="1"/>
          <p:nvPr/>
        </p:nvSpPr>
        <p:spPr>
          <a:xfrm>
            <a:off x="4572000" y="1785751"/>
            <a:ext cx="4194138" cy="2677656"/>
          </a:xfrm>
          <a:prstGeom prst="rect">
            <a:avLst/>
          </a:prstGeom>
          <a:noFill/>
        </p:spPr>
        <p:txBody>
          <a:bodyPr wrap="square" rtlCol="0">
            <a:spAutoFit/>
          </a:bodyPr>
          <a:lstStyle/>
          <a:p>
            <a:r>
              <a:rPr lang="en-US" sz="1200" dirty="0" err="1">
                <a:latin typeface="Courier New" panose="02070309020205020404" pitchFamily="49" charset="0"/>
                <a:cs typeface="Courier New" panose="02070309020205020404" pitchFamily="49" charset="0"/>
              </a:rPr>
              <a:t>var</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wine_name</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wine_name</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val</a:t>
            </a:r>
            <a:r>
              <a:rPr lang="en-US" sz="1200" dirty="0">
                <a:latin typeface="Courier New" panose="02070309020205020404" pitchFamily="49" charset="0"/>
                <a:cs typeface="Courier New" panose="02070309020205020404" pitchFamily="49" charset="0"/>
              </a:rPr>
              <a:t>();</a:t>
            </a:r>
          </a:p>
          <a:p>
            <a:r>
              <a:rPr lang="en-US" sz="1200" dirty="0" err="1">
                <a:latin typeface="Courier New" panose="02070309020205020404" pitchFamily="49" charset="0"/>
                <a:cs typeface="Courier New" panose="02070309020205020404" pitchFamily="49" charset="0"/>
              </a:rPr>
              <a:t>var</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winery_name</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winery_name</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val</a:t>
            </a:r>
            <a:r>
              <a:rPr lang="en-US" sz="1200" dirty="0">
                <a:latin typeface="Courier New" panose="02070309020205020404" pitchFamily="49" charset="0"/>
                <a:cs typeface="Courier New" panose="02070309020205020404" pitchFamily="49" charset="0"/>
              </a:rPr>
              <a:t>();</a:t>
            </a:r>
          </a:p>
          <a:p>
            <a:r>
              <a:rPr lang="en-US" sz="1200" dirty="0" err="1">
                <a:latin typeface="Courier New" panose="02070309020205020404" pitchFamily="49" charset="0"/>
                <a:cs typeface="Courier New" panose="02070309020205020404" pitchFamily="49" charset="0"/>
              </a:rPr>
              <a:t>var</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color_id</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wine_color</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val</a:t>
            </a:r>
            <a:r>
              <a:rPr lang="en-US" sz="1200" dirty="0">
                <a:latin typeface="Courier New" panose="02070309020205020404" pitchFamily="49" charset="0"/>
                <a:cs typeface="Courier New" panose="02070309020205020404" pitchFamily="49" charset="0"/>
              </a:rPr>
              <a:t>();</a:t>
            </a:r>
          </a:p>
          <a:p>
            <a:r>
              <a:rPr lang="en-US" sz="1200" dirty="0" err="1">
                <a:latin typeface="Courier New" panose="02070309020205020404" pitchFamily="49" charset="0"/>
                <a:cs typeface="Courier New" panose="02070309020205020404" pitchFamily="49" charset="0"/>
              </a:rPr>
              <a:t>var</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wine_abv</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wine_abv</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val</a:t>
            </a:r>
            <a:r>
              <a:rPr lang="en-US" sz="1200" dirty="0">
                <a:latin typeface="Courier New" panose="02070309020205020404" pitchFamily="49" charset="0"/>
                <a:cs typeface="Courier New" panose="02070309020205020404" pitchFamily="49" charset="0"/>
              </a:rPr>
              <a:t>();</a:t>
            </a:r>
          </a:p>
          <a:p>
            <a:r>
              <a:rPr lang="en-US" sz="1200" dirty="0" err="1">
                <a:latin typeface="Courier New" panose="02070309020205020404" pitchFamily="49" charset="0"/>
                <a:cs typeface="Courier New" panose="02070309020205020404" pitchFamily="49" charset="0"/>
              </a:rPr>
              <a:t>var</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wine_description</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wine_description</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val</a:t>
            </a:r>
            <a:r>
              <a:rPr lang="en-US" sz="1200" dirty="0">
                <a:latin typeface="Courier New" panose="02070309020205020404" pitchFamily="49" charset="0"/>
                <a:cs typeface="Courier New" panose="02070309020205020404" pitchFamily="49" charset="0"/>
              </a:rPr>
              <a:t>();</a:t>
            </a:r>
          </a:p>
          <a:p>
            <a:r>
              <a:rPr lang="en-US" sz="1200" dirty="0" err="1">
                <a:latin typeface="Courier New" panose="02070309020205020404" pitchFamily="49" charset="0"/>
                <a:cs typeface="Courier New" panose="02070309020205020404" pitchFamily="49" charset="0"/>
              </a:rPr>
              <a:t>var</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qty</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cellar_qty</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val</a:t>
            </a:r>
            <a:r>
              <a:rPr lang="en-US" sz="1200" dirty="0">
                <a:latin typeface="Courier New" panose="02070309020205020404" pitchFamily="49" charset="0"/>
                <a:cs typeface="Courier New" panose="02070309020205020404" pitchFamily="49" charset="0"/>
              </a:rPr>
              <a:t>();</a:t>
            </a:r>
          </a:p>
          <a:p>
            <a:r>
              <a:rPr lang="en-US" sz="1200" dirty="0" err="1">
                <a:latin typeface="Courier New" panose="02070309020205020404" pitchFamily="49" charset="0"/>
                <a:cs typeface="Courier New" panose="02070309020205020404" pitchFamily="49" charset="0"/>
              </a:rPr>
              <a:t>var</a:t>
            </a:r>
            <a:r>
              <a:rPr lang="en-US" sz="1200" dirty="0">
                <a:latin typeface="Courier New" panose="02070309020205020404" pitchFamily="49" charset="0"/>
                <a:cs typeface="Courier New" panose="02070309020205020404" pitchFamily="49" charset="0"/>
              </a:rPr>
              <a:t> note = $(“#</a:t>
            </a:r>
            <a:r>
              <a:rPr lang="en-US" sz="1200" dirty="0" err="1">
                <a:latin typeface="Courier New" panose="02070309020205020404" pitchFamily="49" charset="0"/>
                <a:cs typeface="Courier New" panose="02070309020205020404" pitchFamily="49" charset="0"/>
              </a:rPr>
              <a:t>cellar_description</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val</a:t>
            </a:r>
            <a:r>
              <a:rPr lang="en-US" sz="1200" dirty="0">
                <a:latin typeface="Courier New" panose="02070309020205020404" pitchFamily="49" charset="0"/>
                <a:cs typeface="Courier New" panose="02070309020205020404" pitchFamily="49" charset="0"/>
              </a:rPr>
              <a:t>();</a:t>
            </a:r>
          </a:p>
          <a:p>
            <a:r>
              <a:rPr lang="en-US" sz="1200" dirty="0" err="1">
                <a:latin typeface="Courier New" panose="02070309020205020404" pitchFamily="49" charset="0"/>
                <a:cs typeface="Courier New" panose="02070309020205020404" pitchFamily="49" charset="0"/>
              </a:rPr>
              <a:t>addWineActivity</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wine_name</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winery_id</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wine_abv</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color_id</a:t>
            </a:r>
            <a:r>
              <a:rPr lang="en-US" sz="1200" dirty="0">
                <a:latin typeface="Courier New" panose="02070309020205020404" pitchFamily="49" charset="0"/>
                <a:cs typeface="Courier New" panose="02070309020205020404" pitchFamily="49" charset="0"/>
              </a:rPr>
              <a:t>, </a:t>
            </a:r>
          </a:p>
          <a:p>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is_add</a:t>
            </a:r>
            <a:r>
              <a:rPr lang="en-US" sz="1200" dirty="0">
                <a:latin typeface="Courier New" panose="02070309020205020404" pitchFamily="49" charset="0"/>
                <a:cs typeface="Courier New" panose="02070309020205020404" pitchFamily="49" charset="0"/>
              </a:rPr>
              <a:t>”).is(‘:checked’), </a:t>
            </a:r>
            <a:r>
              <a:rPr lang="en-US" sz="1200" dirty="0" err="1">
                <a:latin typeface="Courier New" panose="02070309020205020404" pitchFamily="49" charset="0"/>
                <a:cs typeface="Courier New" panose="02070309020205020404" pitchFamily="49" charset="0"/>
              </a:rPr>
              <a:t>wine_description</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qty</a:t>
            </a:r>
            <a:r>
              <a:rPr lang="en-US" sz="1200" dirty="0">
                <a:latin typeface="Courier New" panose="02070309020205020404" pitchFamily="49" charset="0"/>
                <a:cs typeface="Courier New" panose="02070309020205020404" pitchFamily="49" charset="0"/>
              </a:rPr>
              <a:t>, note);</a:t>
            </a:r>
          </a:p>
          <a:p>
            <a:r>
              <a:rPr lang="en-US" sz="1200" dirty="0">
                <a:latin typeface="Courier New" panose="02070309020205020404" pitchFamily="49" charset="0"/>
                <a:cs typeface="Courier New" panose="02070309020205020404" pitchFamily="49" charset="0"/>
              </a:rPr>
              <a:t>}</a:t>
            </a:r>
          </a:p>
          <a:p>
            <a:r>
              <a:rPr lang="en-US" sz="1200" dirty="0">
                <a:latin typeface="Courier New" panose="02070309020205020404" pitchFamily="49" charset="0"/>
                <a:cs typeface="Courier New" panose="02070309020205020404" pitchFamily="49" charset="0"/>
              </a:rPr>
              <a:t>return false;</a:t>
            </a:r>
          </a:p>
        </p:txBody>
      </p:sp>
    </p:spTree>
    <p:extLst>
      <p:ext uri="{BB962C8B-B14F-4D97-AF65-F5344CB8AC3E}">
        <p14:creationId xmlns:p14="http://schemas.microsoft.com/office/powerpoint/2010/main" val="1535888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782651"/>
          </a:xfrm>
        </p:spPr>
        <p:txBody>
          <a:bodyPr>
            <a:normAutofit/>
          </a:bodyPr>
          <a:lstStyle/>
          <a:p>
            <a:r>
              <a:rPr lang="en-US" sz="4400" b="1" dirty="0">
                <a:effectLst>
                  <a:outerShdw blurRad="38100" dist="38100" dir="2700000" algn="tl">
                    <a:srgbClr val="000000">
                      <a:alpha val="43137"/>
                    </a:srgbClr>
                  </a:outerShdw>
                </a:effectLst>
              </a:rPr>
              <a:t>Inserting Data into the database</a:t>
            </a:r>
          </a:p>
        </p:txBody>
      </p:sp>
      <p:sp>
        <p:nvSpPr>
          <p:cNvPr id="4" name="Date Placeholder 3"/>
          <p:cNvSpPr>
            <a:spLocks noGrp="1"/>
          </p:cNvSpPr>
          <p:nvPr>
            <p:ph type="dt" sz="half" idx="10"/>
          </p:nvPr>
        </p:nvSpPr>
        <p:spPr/>
        <p:txBody>
          <a:bodyPr/>
          <a:lstStyle/>
          <a:p>
            <a:fld id="{06AE542D-4BEA-4E85-BF1F-74057A765155}"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21</a:t>
            </a:fld>
            <a:endParaRPr lang="en-US"/>
          </a:p>
        </p:txBody>
      </p:sp>
      <p:sp>
        <p:nvSpPr>
          <p:cNvPr id="7" name="TextBox 6"/>
          <p:cNvSpPr txBox="1"/>
          <p:nvPr/>
        </p:nvSpPr>
        <p:spPr>
          <a:xfrm>
            <a:off x="457200" y="1428750"/>
            <a:ext cx="6692858" cy="1938992"/>
          </a:xfrm>
          <a:prstGeom prst="rect">
            <a:avLst/>
          </a:prstGeom>
          <a:noFill/>
        </p:spPr>
        <p:txBody>
          <a:bodyPr wrap="none" rtlCol="0">
            <a:spAutoFit/>
          </a:bodyPr>
          <a:lstStyle/>
          <a:p>
            <a:r>
              <a:rPr lang="en-US" sz="1200" b="1" dirty="0" err="1">
                <a:latin typeface="Courier New" panose="02070309020205020404" pitchFamily="49" charset="0"/>
                <a:cs typeface="Courier New" panose="02070309020205020404" pitchFamily="49" charset="0"/>
              </a:rPr>
              <a:t>db.transaction</a:t>
            </a:r>
            <a:r>
              <a:rPr lang="en-US" sz="1200" b="1" dirty="0">
                <a:latin typeface="Courier New" panose="02070309020205020404" pitchFamily="49" charset="0"/>
                <a:cs typeface="Courier New" panose="02070309020205020404" pitchFamily="49" charset="0"/>
              </a:rPr>
              <a:t>(function (</a:t>
            </a:r>
            <a:r>
              <a:rPr lang="en-US" sz="1200" b="1" dirty="0" err="1">
                <a:latin typeface="Courier New" panose="02070309020205020404" pitchFamily="49" charset="0"/>
                <a:cs typeface="Courier New" panose="02070309020205020404" pitchFamily="49" charset="0"/>
              </a:rPr>
              <a:t>tx</a:t>
            </a:r>
            <a:r>
              <a:rPr lang="en-US" sz="1200" b="1" dirty="0">
                <a:latin typeface="Courier New" panose="02070309020205020404" pitchFamily="49" charset="0"/>
                <a:cs typeface="Courier New" panose="02070309020205020404" pitchFamily="49" charset="0"/>
              </a:rPr>
              <a:t>) {</a:t>
            </a:r>
          </a:p>
          <a:p>
            <a:r>
              <a:rPr lang="en-US" sz="1200" b="1" dirty="0" err="1">
                <a:latin typeface="Courier New" panose="02070309020205020404" pitchFamily="49" charset="0"/>
                <a:cs typeface="Courier New" panose="02070309020205020404" pitchFamily="49" charset="0"/>
              </a:rPr>
              <a:t>tx.executeSql</a:t>
            </a:r>
            <a:r>
              <a:rPr lang="en-US" sz="1200" b="1" dirty="0">
                <a:latin typeface="Courier New" panose="02070309020205020404" pitchFamily="49" charset="0"/>
                <a:cs typeface="Courier New" panose="02070309020205020404" pitchFamily="49" charset="0"/>
              </a:rPr>
              <a:t>(“INSERT Into </a:t>
            </a:r>
            <a:r>
              <a:rPr lang="en-US" sz="1200" b="1" dirty="0" err="1">
                <a:latin typeface="Courier New" panose="02070309020205020404" pitchFamily="49" charset="0"/>
                <a:cs typeface="Courier New" panose="02070309020205020404" pitchFamily="49" charset="0"/>
              </a:rPr>
              <a:t>test_table</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test_var</a:t>
            </a:r>
            <a:r>
              <a:rPr lang="en-US" sz="1200" b="1" dirty="0">
                <a:latin typeface="Courier New" panose="02070309020205020404" pitchFamily="49" charset="0"/>
                <a:cs typeface="Courier New" panose="02070309020205020404" pitchFamily="49" charset="0"/>
              </a:rPr>
              <a:t>) values(?)”, [‘test’],</a:t>
            </a:r>
          </a:p>
          <a:p>
            <a:r>
              <a:rPr lang="en-US" sz="1200" b="1" dirty="0">
                <a:latin typeface="Courier New" panose="02070309020205020404" pitchFamily="49" charset="0"/>
                <a:cs typeface="Courier New" panose="02070309020205020404" pitchFamily="49" charset="0"/>
              </a:rPr>
              <a:t>function(</a:t>
            </a:r>
            <a:r>
              <a:rPr lang="en-US" sz="1200" b="1" dirty="0" err="1">
                <a:latin typeface="Courier New" panose="02070309020205020404" pitchFamily="49" charset="0"/>
                <a:cs typeface="Courier New" panose="02070309020205020404" pitchFamily="49" charset="0"/>
              </a:rPr>
              <a:t>tx</a:t>
            </a:r>
            <a:r>
              <a:rPr lang="en-US" sz="1200" b="1" dirty="0">
                <a:latin typeface="Courier New" panose="02070309020205020404" pitchFamily="49" charset="0"/>
                <a:cs typeface="Courier New" panose="02070309020205020404" pitchFamily="49" charset="0"/>
              </a:rPr>
              <a:t>, res) {</a:t>
            </a:r>
          </a:p>
          <a:p>
            <a:r>
              <a:rPr lang="en-US" sz="1200" b="1" dirty="0">
                <a:latin typeface="Courier New" panose="02070309020205020404" pitchFamily="49" charset="0"/>
                <a:cs typeface="Courier New" panose="02070309020205020404" pitchFamily="49" charset="0"/>
              </a:rPr>
              <a:t>// you can get the ID of the insert if you are using </a:t>
            </a:r>
          </a:p>
          <a:p>
            <a:r>
              <a:rPr lang="en-US" sz="1200" b="1" dirty="0">
                <a:latin typeface="Courier New" panose="02070309020205020404" pitchFamily="49" charset="0"/>
                <a:cs typeface="Courier New" panose="02070309020205020404" pitchFamily="49" charset="0"/>
              </a:rPr>
              <a:t>auto-increment fields by using </a:t>
            </a:r>
            <a:r>
              <a:rPr lang="en-US" sz="1200" b="1" dirty="0" err="1">
                <a:latin typeface="Courier New" panose="02070309020205020404" pitchFamily="49" charset="0"/>
                <a:cs typeface="Courier New" panose="02070309020205020404" pitchFamily="49" charset="0"/>
              </a:rPr>
              <a:t>res.insertId</a:t>
            </a:r>
            <a:endParaRPr lang="en-US" sz="1200" b="1" dirty="0">
              <a:latin typeface="Courier New" panose="02070309020205020404" pitchFamily="49" charset="0"/>
              <a:cs typeface="Courier New" panose="02070309020205020404" pitchFamily="49" charset="0"/>
            </a:endParaRPr>
          </a:p>
          <a:p>
            <a:r>
              <a:rPr lang="en-US" sz="1200" b="1" dirty="0" err="1">
                <a:latin typeface="Courier New" panose="02070309020205020404" pitchFamily="49" charset="0"/>
                <a:cs typeface="Courier New" panose="02070309020205020404" pitchFamily="49" charset="0"/>
              </a:rPr>
              <a:t>var</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new_id</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res.res.insertId</a:t>
            </a: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a:t>
            </a:r>
          </a:p>
          <a:p>
            <a:r>
              <a:rPr lang="en-US" sz="1200" b="1" dirty="0" err="1">
                <a:latin typeface="Courier New" panose="02070309020205020404" pitchFamily="49" charset="0"/>
                <a:cs typeface="Courier New" panose="02070309020205020404" pitchFamily="49" charset="0"/>
              </a:rPr>
              <a:t>fR</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48314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529701"/>
          </a:xfrm>
        </p:spPr>
        <p:txBody>
          <a:bodyPr>
            <a:noAutofit/>
          </a:bodyPr>
          <a:lstStyle/>
          <a:p>
            <a:r>
              <a:rPr lang="en-US" sz="4400" b="1" dirty="0">
                <a:effectLst>
                  <a:outerShdw blurRad="38100" dist="38100" dir="2700000" algn="tl">
                    <a:srgbClr val="000000">
                      <a:alpha val="43137"/>
                    </a:srgbClr>
                  </a:outerShdw>
                </a:effectLst>
              </a:rPr>
              <a:t>Inserting Data into the database</a:t>
            </a:r>
          </a:p>
        </p:txBody>
      </p:sp>
      <p:sp>
        <p:nvSpPr>
          <p:cNvPr id="4" name="Date Placeholder 3"/>
          <p:cNvSpPr>
            <a:spLocks noGrp="1"/>
          </p:cNvSpPr>
          <p:nvPr>
            <p:ph type="dt" sz="half" idx="10"/>
          </p:nvPr>
        </p:nvSpPr>
        <p:spPr/>
        <p:txBody>
          <a:bodyPr/>
          <a:lstStyle/>
          <a:p>
            <a:fld id="{699C16A1-979B-47DD-967C-2728F547A853}"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22</a:t>
            </a:fld>
            <a:endParaRPr lang="en-US"/>
          </a:p>
        </p:txBody>
      </p:sp>
      <p:sp>
        <p:nvSpPr>
          <p:cNvPr id="7" name="TextBox 6"/>
          <p:cNvSpPr txBox="1"/>
          <p:nvPr/>
        </p:nvSpPr>
        <p:spPr>
          <a:xfrm>
            <a:off x="457200" y="1057767"/>
            <a:ext cx="7442102" cy="3970318"/>
          </a:xfrm>
          <a:prstGeom prst="rect">
            <a:avLst/>
          </a:prstGeom>
          <a:noFill/>
        </p:spPr>
        <p:txBody>
          <a:bodyPr wrap="square" rtlCol="0">
            <a:spAutoFit/>
          </a:bodyPr>
          <a:lstStyle/>
          <a:p>
            <a:r>
              <a:rPr lang="en-US" sz="900" b="1" dirty="0">
                <a:latin typeface="Courier New" panose="02070309020205020404" pitchFamily="49" charset="0"/>
                <a:cs typeface="Courier New" panose="02070309020205020404" pitchFamily="49" charset="0"/>
              </a:rPr>
              <a:t>function </a:t>
            </a:r>
            <a:r>
              <a:rPr lang="en-US" sz="900" b="1" dirty="0" err="1">
                <a:latin typeface="Courier New" panose="02070309020205020404" pitchFamily="49" charset="0"/>
                <a:cs typeface="Courier New" panose="02070309020205020404" pitchFamily="49" charset="0"/>
              </a:rPr>
              <a:t>addWineActivity</a:t>
            </a:r>
            <a:r>
              <a:rPr lang="en-US" sz="900" b="1" dirty="0">
                <a:latin typeface="Courier New" panose="02070309020205020404" pitchFamily="49" charset="0"/>
                <a:cs typeface="Courier New" panose="02070309020205020404" pitchFamily="49" charset="0"/>
              </a:rPr>
              <a:t>(</a:t>
            </a:r>
            <a:r>
              <a:rPr lang="en-US" sz="900" b="1" dirty="0" err="1">
                <a:latin typeface="Courier New" panose="02070309020205020404" pitchFamily="49" charset="0"/>
                <a:cs typeface="Courier New" panose="02070309020205020404" pitchFamily="49" charset="0"/>
              </a:rPr>
              <a:t>wine_name</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winery_name</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wine_abv</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color_id</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is_act</a:t>
            </a:r>
            <a:r>
              <a:rPr lang="en-US" sz="900" b="1" dirty="0">
                <a:latin typeface="Courier New" panose="02070309020205020404" pitchFamily="49" charset="0"/>
                <a:cs typeface="Courier New" panose="02070309020205020404" pitchFamily="49" charset="0"/>
              </a:rPr>
              <a:t>, </a:t>
            </a:r>
          </a:p>
          <a:p>
            <a:r>
              <a:rPr lang="en-US" sz="900" b="1" dirty="0" err="1">
                <a:latin typeface="Courier New" panose="02070309020205020404" pitchFamily="49" charset="0"/>
                <a:cs typeface="Courier New" panose="02070309020205020404" pitchFamily="49" charset="0"/>
              </a:rPr>
              <a:t>wine_description</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qty</a:t>
            </a:r>
            <a:r>
              <a:rPr lang="en-US" sz="900" b="1" dirty="0">
                <a:latin typeface="Courier New" panose="02070309020205020404" pitchFamily="49" charset="0"/>
                <a:cs typeface="Courier New" panose="02070309020205020404" pitchFamily="49" charset="0"/>
              </a:rPr>
              <a:t>, note) {</a:t>
            </a:r>
          </a:p>
          <a:p>
            <a:r>
              <a:rPr lang="en-US" sz="900" b="1" dirty="0" err="1">
                <a:latin typeface="Courier New" panose="02070309020205020404" pitchFamily="49" charset="0"/>
                <a:cs typeface="Courier New" panose="02070309020205020404" pitchFamily="49" charset="0"/>
              </a:rPr>
              <a:t>db.transaction</a:t>
            </a:r>
            <a:r>
              <a:rPr lang="en-US" sz="900" b="1" dirty="0">
                <a:latin typeface="Courier New" panose="02070309020205020404" pitchFamily="49" charset="0"/>
                <a:cs typeface="Courier New" panose="02070309020205020404" pitchFamily="49" charset="0"/>
              </a:rPr>
              <a:t>(function (</a:t>
            </a:r>
            <a:r>
              <a:rPr lang="en-US" sz="900" b="1" dirty="0" err="1">
                <a:latin typeface="Courier New" panose="02070309020205020404" pitchFamily="49" charset="0"/>
                <a:cs typeface="Courier New" panose="02070309020205020404" pitchFamily="49" charset="0"/>
              </a:rPr>
              <a:t>tx</a:t>
            </a:r>
            <a:r>
              <a:rPr lang="en-US" sz="900" b="1" dirty="0">
                <a:latin typeface="Courier New" panose="02070309020205020404" pitchFamily="49" charset="0"/>
                <a:cs typeface="Courier New" panose="02070309020205020404" pitchFamily="49" charset="0"/>
              </a:rPr>
              <a:t>) {</a:t>
            </a:r>
          </a:p>
          <a:p>
            <a:r>
              <a:rPr lang="en-US" sz="900" b="1" dirty="0" err="1">
                <a:latin typeface="Courier New" panose="02070309020205020404" pitchFamily="49" charset="0"/>
                <a:cs typeface="Courier New" panose="02070309020205020404" pitchFamily="49" charset="0"/>
              </a:rPr>
              <a:t>tx.executeSql</a:t>
            </a:r>
            <a:r>
              <a:rPr lang="en-US" sz="900" b="1" dirty="0">
                <a:latin typeface="Courier New" panose="02070309020205020404" pitchFamily="49" charset="0"/>
                <a:cs typeface="Courier New" panose="02070309020205020404" pitchFamily="49" charset="0"/>
              </a:rPr>
              <a:t>(“SELECT </a:t>
            </a:r>
            <a:r>
              <a:rPr lang="en-US" sz="900" b="1" dirty="0" err="1">
                <a:latin typeface="Courier New" panose="02070309020205020404" pitchFamily="49" charset="0"/>
                <a:cs typeface="Courier New" panose="02070309020205020404" pitchFamily="49" charset="0"/>
              </a:rPr>
              <a:t>winery_id</a:t>
            </a:r>
            <a:r>
              <a:rPr lang="en-US" sz="900" b="1" dirty="0">
                <a:latin typeface="Courier New" panose="02070309020205020404" pitchFamily="49" charset="0"/>
                <a:cs typeface="Courier New" panose="02070309020205020404" pitchFamily="49" charset="0"/>
              </a:rPr>
              <a:t> from winery where </a:t>
            </a:r>
            <a:r>
              <a:rPr lang="en-US" sz="900" b="1" dirty="0" err="1">
                <a:latin typeface="Courier New" panose="02070309020205020404" pitchFamily="49" charset="0"/>
                <a:cs typeface="Courier New" panose="02070309020205020404" pitchFamily="49" charset="0"/>
              </a:rPr>
              <a:t>winery_name</a:t>
            </a:r>
            <a:r>
              <a:rPr lang="en-US" sz="900" b="1" dirty="0">
                <a:latin typeface="Courier New" panose="02070309020205020404" pitchFamily="49" charset="0"/>
                <a:cs typeface="Courier New" panose="02070309020205020404" pitchFamily="49" charset="0"/>
              </a:rPr>
              <a:t> = ?”, </a:t>
            </a:r>
          </a:p>
          <a:p>
            <a:r>
              <a:rPr lang="en-US" sz="900" b="1" dirty="0">
                <a:latin typeface="Courier New" panose="02070309020205020404" pitchFamily="49" charset="0"/>
                <a:cs typeface="Courier New" panose="02070309020205020404" pitchFamily="49" charset="0"/>
              </a:rPr>
              <a:t>[</a:t>
            </a:r>
            <a:r>
              <a:rPr lang="en-US" sz="900" b="1" dirty="0" err="1">
                <a:latin typeface="Courier New" panose="02070309020205020404" pitchFamily="49" charset="0"/>
                <a:cs typeface="Courier New" panose="02070309020205020404" pitchFamily="49" charset="0"/>
              </a:rPr>
              <a:t>winery_name</a:t>
            </a:r>
            <a:r>
              <a:rPr lang="en-US" sz="900" b="1" dirty="0">
                <a:latin typeface="Courier New" panose="02070309020205020404" pitchFamily="49" charset="0"/>
                <a:cs typeface="Courier New" panose="02070309020205020404" pitchFamily="49" charset="0"/>
              </a:rPr>
              <a:t>],</a:t>
            </a:r>
          </a:p>
          <a:p>
            <a:r>
              <a:rPr lang="en-US" sz="900" b="1" dirty="0">
                <a:latin typeface="Courier New" panose="02070309020205020404" pitchFamily="49" charset="0"/>
                <a:cs typeface="Courier New" panose="02070309020205020404" pitchFamily="49" charset="0"/>
              </a:rPr>
              <a:t>function(</a:t>
            </a:r>
            <a:r>
              <a:rPr lang="en-US" sz="900" b="1" dirty="0" err="1">
                <a:latin typeface="Courier New" panose="02070309020205020404" pitchFamily="49" charset="0"/>
                <a:cs typeface="Courier New" panose="02070309020205020404" pitchFamily="49" charset="0"/>
              </a:rPr>
              <a:t>tx</a:t>
            </a:r>
            <a:r>
              <a:rPr lang="en-US" sz="900" b="1" dirty="0">
                <a:latin typeface="Courier New" panose="02070309020205020404" pitchFamily="49" charset="0"/>
                <a:cs typeface="Courier New" panose="02070309020205020404" pitchFamily="49" charset="0"/>
              </a:rPr>
              <a:t>, res) {</a:t>
            </a:r>
          </a:p>
          <a:p>
            <a:r>
              <a:rPr lang="en-US" sz="900" b="1" dirty="0">
                <a:latin typeface="Courier New" panose="02070309020205020404" pitchFamily="49" charset="0"/>
                <a:cs typeface="Courier New" panose="02070309020205020404" pitchFamily="49" charset="0"/>
              </a:rPr>
              <a:t>if (</a:t>
            </a:r>
            <a:r>
              <a:rPr lang="en-US" sz="900" b="1" dirty="0" err="1">
                <a:latin typeface="Courier New" panose="02070309020205020404" pitchFamily="49" charset="0"/>
                <a:cs typeface="Courier New" panose="02070309020205020404" pitchFamily="49" charset="0"/>
              </a:rPr>
              <a:t>res.rows.length</a:t>
            </a:r>
            <a:r>
              <a:rPr lang="en-US" sz="900" b="1" dirty="0">
                <a:latin typeface="Courier New" panose="02070309020205020404" pitchFamily="49" charset="0"/>
                <a:cs typeface="Courier New" panose="02070309020205020404" pitchFamily="49" charset="0"/>
              </a:rPr>
              <a:t> == 0) {</a:t>
            </a:r>
          </a:p>
          <a:p>
            <a:r>
              <a:rPr lang="en-US" sz="900" b="1" dirty="0" err="1">
                <a:latin typeface="Courier New" panose="02070309020205020404" pitchFamily="49" charset="0"/>
                <a:cs typeface="Courier New" panose="02070309020205020404" pitchFamily="49" charset="0"/>
              </a:rPr>
              <a:t>var</a:t>
            </a:r>
            <a:r>
              <a:rPr lang="en-US" sz="900" b="1" dirty="0">
                <a:latin typeface="Courier New" panose="02070309020205020404" pitchFamily="49" charset="0"/>
                <a:cs typeface="Courier New" panose="02070309020205020404" pitchFamily="49" charset="0"/>
              </a:rPr>
              <a:t> start = new Date().</a:t>
            </a:r>
            <a:r>
              <a:rPr lang="en-US" sz="900" b="1" dirty="0" err="1">
                <a:latin typeface="Courier New" panose="02070309020205020404" pitchFamily="49" charset="0"/>
                <a:cs typeface="Courier New" panose="02070309020205020404" pitchFamily="49" charset="0"/>
              </a:rPr>
              <a:t>getTime</a:t>
            </a:r>
            <a:r>
              <a:rPr lang="en-US" sz="900" b="1" dirty="0">
                <a:latin typeface="Courier New" panose="02070309020205020404" pitchFamily="49" charset="0"/>
                <a:cs typeface="Courier New" panose="02070309020205020404" pitchFamily="49" charset="0"/>
              </a:rPr>
              <a:t>();</a:t>
            </a:r>
          </a:p>
          <a:p>
            <a:r>
              <a:rPr lang="en-US" sz="900" b="1" dirty="0" err="1">
                <a:latin typeface="Courier New" panose="02070309020205020404" pitchFamily="49" charset="0"/>
                <a:cs typeface="Courier New" panose="02070309020205020404" pitchFamily="49" charset="0"/>
              </a:rPr>
              <a:t>tx.executeSql</a:t>
            </a:r>
            <a:r>
              <a:rPr lang="en-US" sz="900" b="1" dirty="0">
                <a:latin typeface="Courier New" panose="02070309020205020404" pitchFamily="49" charset="0"/>
                <a:cs typeface="Courier New" panose="02070309020205020404" pitchFamily="49" charset="0"/>
              </a:rPr>
              <a:t>(“INSERT INTO winery (</a:t>
            </a:r>
            <a:r>
              <a:rPr lang="en-US" sz="900" b="1" dirty="0" err="1">
                <a:latin typeface="Courier New" panose="02070309020205020404" pitchFamily="49" charset="0"/>
                <a:cs typeface="Courier New" panose="02070309020205020404" pitchFamily="49" charset="0"/>
              </a:rPr>
              <a:t>winery_name</a:t>
            </a:r>
            <a:r>
              <a:rPr lang="en-US" sz="900" b="1" dirty="0">
                <a:latin typeface="Courier New" panose="02070309020205020404" pitchFamily="49" charset="0"/>
                <a:cs typeface="Courier New" panose="02070309020205020404" pitchFamily="49" charset="0"/>
              </a:rPr>
              <a:t>, </a:t>
            </a:r>
          </a:p>
          <a:p>
            <a:r>
              <a:rPr lang="en-US" sz="900" b="1" dirty="0" err="1">
                <a:latin typeface="Courier New" panose="02070309020205020404" pitchFamily="49" charset="0"/>
                <a:cs typeface="Courier New" panose="02070309020205020404" pitchFamily="49" charset="0"/>
              </a:rPr>
              <a:t>created_at</a:t>
            </a:r>
            <a:r>
              <a:rPr lang="en-US" sz="900" b="1" dirty="0">
                <a:latin typeface="Courier New" panose="02070309020205020404" pitchFamily="49" charset="0"/>
                <a:cs typeface="Courier New" panose="02070309020205020404" pitchFamily="49" charset="0"/>
              </a:rPr>
              <a:t>) VALUES(?, ?)”, [</a:t>
            </a:r>
            <a:r>
              <a:rPr lang="en-US" sz="900" b="1" dirty="0" err="1">
                <a:latin typeface="Courier New" panose="02070309020205020404" pitchFamily="49" charset="0"/>
                <a:cs typeface="Courier New" panose="02070309020205020404" pitchFamily="49" charset="0"/>
              </a:rPr>
              <a:t>winery_name</a:t>
            </a:r>
            <a:r>
              <a:rPr lang="en-US" sz="900" b="1" dirty="0">
                <a:latin typeface="Courier New" panose="02070309020205020404" pitchFamily="49" charset="0"/>
                <a:cs typeface="Courier New" panose="02070309020205020404" pitchFamily="49" charset="0"/>
              </a:rPr>
              <a:t>, start],</a:t>
            </a:r>
          </a:p>
          <a:p>
            <a:r>
              <a:rPr lang="en-US" sz="900" b="1" dirty="0">
                <a:latin typeface="Courier New" panose="02070309020205020404" pitchFamily="49" charset="0"/>
                <a:cs typeface="Courier New" panose="02070309020205020404" pitchFamily="49" charset="0"/>
              </a:rPr>
              <a:t>function(</a:t>
            </a:r>
            <a:r>
              <a:rPr lang="en-US" sz="900" b="1" dirty="0" err="1">
                <a:latin typeface="Courier New" panose="02070309020205020404" pitchFamily="49" charset="0"/>
                <a:cs typeface="Courier New" panose="02070309020205020404" pitchFamily="49" charset="0"/>
              </a:rPr>
              <a:t>trx,response</a:t>
            </a:r>
            <a:r>
              <a:rPr lang="en-US" sz="900" b="1" dirty="0">
                <a:latin typeface="Courier New" panose="02070309020205020404" pitchFamily="49" charset="0"/>
                <a:cs typeface="Courier New" panose="02070309020205020404" pitchFamily="49" charset="0"/>
              </a:rPr>
              <a:t>) {</a:t>
            </a:r>
          </a:p>
          <a:p>
            <a:r>
              <a:rPr lang="en-US" sz="900" b="1" dirty="0" err="1">
                <a:latin typeface="Courier New" panose="02070309020205020404" pitchFamily="49" charset="0"/>
                <a:cs typeface="Courier New" panose="02070309020205020404" pitchFamily="49" charset="0"/>
              </a:rPr>
              <a:t>var</a:t>
            </a:r>
            <a:r>
              <a:rPr lang="en-US" sz="900" b="1" dirty="0">
                <a:latin typeface="Courier New" panose="02070309020205020404" pitchFamily="49" charset="0"/>
                <a:cs typeface="Courier New" panose="02070309020205020404" pitchFamily="49" charset="0"/>
              </a:rPr>
              <a:t> a = </a:t>
            </a:r>
            <a:r>
              <a:rPr lang="en-US" sz="900" b="1" dirty="0" err="1">
                <a:latin typeface="Courier New" panose="02070309020205020404" pitchFamily="49" charset="0"/>
                <a:cs typeface="Courier New" panose="02070309020205020404" pitchFamily="49" charset="0"/>
              </a:rPr>
              <a:t>response.insertId</a:t>
            </a:r>
            <a:r>
              <a:rPr lang="en-US" sz="900" b="1" dirty="0">
                <a:latin typeface="Courier New" panose="02070309020205020404" pitchFamily="49" charset="0"/>
                <a:cs typeface="Courier New" panose="02070309020205020404" pitchFamily="49" charset="0"/>
              </a:rPr>
              <a:t>;</a:t>
            </a:r>
          </a:p>
          <a:p>
            <a:r>
              <a:rPr lang="en-US" sz="900" b="1" dirty="0" err="1">
                <a:latin typeface="Courier New" panose="02070309020205020404" pitchFamily="49" charset="0"/>
                <a:cs typeface="Courier New" panose="02070309020205020404" pitchFamily="49" charset="0"/>
              </a:rPr>
              <a:t>addWine</a:t>
            </a:r>
            <a:r>
              <a:rPr lang="en-US" sz="900" b="1" dirty="0">
                <a:latin typeface="Courier New" panose="02070309020205020404" pitchFamily="49" charset="0"/>
                <a:cs typeface="Courier New" panose="02070309020205020404" pitchFamily="49" charset="0"/>
              </a:rPr>
              <a:t>(</a:t>
            </a:r>
            <a:r>
              <a:rPr lang="en-US" sz="900" b="1" dirty="0" err="1">
                <a:latin typeface="Courier New" panose="02070309020205020404" pitchFamily="49" charset="0"/>
                <a:cs typeface="Courier New" panose="02070309020205020404" pitchFamily="49" charset="0"/>
              </a:rPr>
              <a:t>wine_name</a:t>
            </a:r>
            <a:r>
              <a:rPr lang="en-US" sz="900" b="1" dirty="0">
                <a:latin typeface="Courier New" panose="02070309020205020404" pitchFamily="49" charset="0"/>
                <a:cs typeface="Courier New" panose="02070309020205020404" pitchFamily="49" charset="0"/>
              </a:rPr>
              <a:t>, a, </a:t>
            </a:r>
            <a:r>
              <a:rPr lang="en-US" sz="900" b="1" dirty="0" err="1">
                <a:latin typeface="Courier New" panose="02070309020205020404" pitchFamily="49" charset="0"/>
                <a:cs typeface="Courier New" panose="02070309020205020404" pitchFamily="49" charset="0"/>
              </a:rPr>
              <a:t>wine_abv</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color_id</a:t>
            </a:r>
            <a:r>
              <a:rPr lang="en-US" sz="900" b="1" dirty="0">
                <a:latin typeface="Courier New" panose="02070309020205020404" pitchFamily="49" charset="0"/>
                <a:cs typeface="Courier New" panose="02070309020205020404" pitchFamily="49" charset="0"/>
              </a:rPr>
              <a:t>, </a:t>
            </a:r>
          </a:p>
          <a:p>
            <a:r>
              <a:rPr lang="en-US" sz="900" b="1" dirty="0" err="1">
                <a:latin typeface="Courier New" panose="02070309020205020404" pitchFamily="49" charset="0"/>
                <a:cs typeface="Courier New" panose="02070309020205020404" pitchFamily="49" charset="0"/>
              </a:rPr>
              <a:t>wine_description</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is_act</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qty</a:t>
            </a:r>
            <a:r>
              <a:rPr lang="en-US" sz="900" b="1" dirty="0">
                <a:latin typeface="Courier New" panose="02070309020205020404" pitchFamily="49" charset="0"/>
                <a:cs typeface="Courier New" panose="02070309020205020404" pitchFamily="49" charset="0"/>
              </a:rPr>
              <a:t>, note);</a:t>
            </a:r>
          </a:p>
          <a:p>
            <a:r>
              <a:rPr lang="en-US" sz="900" b="1" dirty="0">
                <a:latin typeface="Courier New" panose="02070309020205020404" pitchFamily="49" charset="0"/>
                <a:cs typeface="Courier New" panose="02070309020205020404" pitchFamily="49" charset="0"/>
              </a:rPr>
              <a:t>}</a:t>
            </a:r>
          </a:p>
          <a:p>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fR</a:t>
            </a:r>
            <a:r>
              <a:rPr lang="en-US" sz="900" b="1" dirty="0">
                <a:latin typeface="Courier New" panose="02070309020205020404" pitchFamily="49" charset="0"/>
                <a:cs typeface="Courier New" panose="02070309020205020404" pitchFamily="49" charset="0"/>
              </a:rPr>
              <a:t>);</a:t>
            </a:r>
          </a:p>
          <a:p>
            <a:r>
              <a:rPr lang="en-US" sz="900" b="1" dirty="0">
                <a:latin typeface="Courier New" panose="02070309020205020404" pitchFamily="49" charset="0"/>
                <a:cs typeface="Courier New" panose="02070309020205020404" pitchFamily="49" charset="0"/>
              </a:rPr>
              <a:t>}</a:t>
            </a:r>
          </a:p>
          <a:p>
            <a:r>
              <a:rPr lang="en-US" sz="900" b="1" dirty="0">
                <a:latin typeface="Courier New" panose="02070309020205020404" pitchFamily="49" charset="0"/>
                <a:cs typeface="Courier New" panose="02070309020205020404" pitchFamily="49" charset="0"/>
              </a:rPr>
              <a:t>else</a:t>
            </a:r>
          </a:p>
          <a:p>
            <a:r>
              <a:rPr lang="en-US" sz="900" b="1" dirty="0">
                <a:latin typeface="Courier New" panose="02070309020205020404" pitchFamily="49" charset="0"/>
                <a:cs typeface="Courier New" panose="02070309020205020404" pitchFamily="49" charset="0"/>
              </a:rPr>
              <a:t>{</a:t>
            </a:r>
          </a:p>
          <a:p>
            <a:r>
              <a:rPr lang="en-US" sz="900" b="1" dirty="0" err="1">
                <a:latin typeface="Courier New" panose="02070309020205020404" pitchFamily="49" charset="0"/>
                <a:cs typeface="Courier New" panose="02070309020205020404" pitchFamily="49" charset="0"/>
              </a:rPr>
              <a:t>var</a:t>
            </a:r>
            <a:r>
              <a:rPr lang="en-US" sz="900" b="1" dirty="0">
                <a:latin typeface="Courier New" panose="02070309020205020404" pitchFamily="49" charset="0"/>
                <a:cs typeface="Courier New" panose="02070309020205020404" pitchFamily="49" charset="0"/>
              </a:rPr>
              <a:t> a = </a:t>
            </a:r>
            <a:r>
              <a:rPr lang="en-US" sz="900" b="1" dirty="0" err="1">
                <a:latin typeface="Courier New" panose="02070309020205020404" pitchFamily="49" charset="0"/>
                <a:cs typeface="Courier New" panose="02070309020205020404" pitchFamily="49" charset="0"/>
              </a:rPr>
              <a:t>res.rows.item</a:t>
            </a:r>
            <a:r>
              <a:rPr lang="en-US" sz="900" b="1" dirty="0">
                <a:latin typeface="Courier New" panose="02070309020205020404" pitchFamily="49" charset="0"/>
                <a:cs typeface="Courier New" panose="02070309020205020404" pitchFamily="49" charset="0"/>
              </a:rPr>
              <a:t>(0).</a:t>
            </a:r>
            <a:r>
              <a:rPr lang="en-US" sz="900" b="1" dirty="0" err="1">
                <a:latin typeface="Courier New" panose="02070309020205020404" pitchFamily="49" charset="0"/>
                <a:cs typeface="Courier New" panose="02070309020205020404" pitchFamily="49" charset="0"/>
              </a:rPr>
              <a:t>winery_id</a:t>
            </a:r>
            <a:r>
              <a:rPr lang="en-US" sz="900" b="1" dirty="0">
                <a:latin typeface="Courier New" panose="02070309020205020404" pitchFamily="49" charset="0"/>
                <a:cs typeface="Courier New" panose="02070309020205020404" pitchFamily="49" charset="0"/>
              </a:rPr>
              <a:t>;</a:t>
            </a:r>
          </a:p>
          <a:p>
            <a:r>
              <a:rPr lang="en-US" sz="900" b="1" dirty="0" err="1">
                <a:latin typeface="Courier New" panose="02070309020205020404" pitchFamily="49" charset="0"/>
                <a:cs typeface="Courier New" panose="02070309020205020404" pitchFamily="49" charset="0"/>
              </a:rPr>
              <a:t>addWine</a:t>
            </a:r>
            <a:r>
              <a:rPr lang="en-US" sz="900" b="1" dirty="0">
                <a:latin typeface="Courier New" panose="02070309020205020404" pitchFamily="49" charset="0"/>
                <a:cs typeface="Courier New" panose="02070309020205020404" pitchFamily="49" charset="0"/>
              </a:rPr>
              <a:t>(</a:t>
            </a:r>
            <a:r>
              <a:rPr lang="en-US" sz="900" b="1" dirty="0" err="1">
                <a:latin typeface="Courier New" panose="02070309020205020404" pitchFamily="49" charset="0"/>
                <a:cs typeface="Courier New" panose="02070309020205020404" pitchFamily="49" charset="0"/>
              </a:rPr>
              <a:t>wine_name</a:t>
            </a:r>
            <a:r>
              <a:rPr lang="en-US" sz="900" b="1" dirty="0">
                <a:latin typeface="Courier New" panose="02070309020205020404" pitchFamily="49" charset="0"/>
                <a:cs typeface="Courier New" panose="02070309020205020404" pitchFamily="49" charset="0"/>
              </a:rPr>
              <a:t>, a, </a:t>
            </a:r>
            <a:r>
              <a:rPr lang="en-US" sz="900" b="1" dirty="0" err="1">
                <a:latin typeface="Courier New" panose="02070309020205020404" pitchFamily="49" charset="0"/>
                <a:cs typeface="Courier New" panose="02070309020205020404" pitchFamily="49" charset="0"/>
              </a:rPr>
              <a:t>wine_abv</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color_id</a:t>
            </a:r>
            <a:r>
              <a:rPr lang="en-US" sz="900" b="1" dirty="0">
                <a:latin typeface="Courier New" panose="02070309020205020404" pitchFamily="49" charset="0"/>
                <a:cs typeface="Courier New" panose="02070309020205020404" pitchFamily="49" charset="0"/>
              </a:rPr>
              <a:t>, </a:t>
            </a:r>
          </a:p>
          <a:p>
            <a:r>
              <a:rPr lang="en-US" sz="900" b="1" dirty="0" err="1">
                <a:latin typeface="Courier New" panose="02070309020205020404" pitchFamily="49" charset="0"/>
                <a:cs typeface="Courier New" panose="02070309020205020404" pitchFamily="49" charset="0"/>
              </a:rPr>
              <a:t>wine_description</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is_act</a:t>
            </a:r>
            <a:r>
              <a:rPr lang="en-US" sz="900" b="1" dirty="0">
                <a:latin typeface="Courier New" panose="02070309020205020404" pitchFamily="49" charset="0"/>
                <a:cs typeface="Courier New" panose="02070309020205020404" pitchFamily="49" charset="0"/>
              </a:rPr>
              <a:t>, </a:t>
            </a:r>
            <a:r>
              <a:rPr lang="en-US" sz="900" b="1" dirty="0" err="1">
                <a:latin typeface="Courier New" panose="02070309020205020404" pitchFamily="49" charset="0"/>
                <a:cs typeface="Courier New" panose="02070309020205020404" pitchFamily="49" charset="0"/>
              </a:rPr>
              <a:t>qty</a:t>
            </a:r>
            <a:r>
              <a:rPr lang="en-US" sz="900" b="1" dirty="0">
                <a:latin typeface="Courier New" panose="02070309020205020404" pitchFamily="49" charset="0"/>
                <a:cs typeface="Courier New" panose="02070309020205020404" pitchFamily="49" charset="0"/>
              </a:rPr>
              <a:t>, note);</a:t>
            </a:r>
          </a:p>
          <a:p>
            <a:r>
              <a:rPr lang="en-US" sz="900" b="1" dirty="0">
                <a:latin typeface="Courier New" panose="02070309020205020404" pitchFamily="49" charset="0"/>
                <a:cs typeface="Courier New" panose="02070309020205020404" pitchFamily="49" charset="0"/>
              </a:rPr>
              <a:t>}</a:t>
            </a:r>
          </a:p>
          <a:p>
            <a:r>
              <a:rPr lang="en-US" sz="900" b="1" dirty="0">
                <a:latin typeface="Courier New" panose="02070309020205020404" pitchFamily="49" charset="0"/>
                <a:cs typeface="Courier New" panose="02070309020205020404" pitchFamily="49" charset="0"/>
              </a:rPr>
              <a:t>},</a:t>
            </a:r>
          </a:p>
          <a:p>
            <a:r>
              <a:rPr lang="en-US" sz="900" b="1" dirty="0" err="1">
                <a:latin typeface="Courier New" panose="02070309020205020404" pitchFamily="49" charset="0"/>
                <a:cs typeface="Courier New" panose="02070309020205020404" pitchFamily="49" charset="0"/>
              </a:rPr>
              <a:t>fR</a:t>
            </a:r>
            <a:r>
              <a:rPr lang="en-US" sz="900" b="1" dirty="0">
                <a:latin typeface="Courier New" panose="02070309020205020404" pitchFamily="49" charset="0"/>
                <a:cs typeface="Courier New" panose="02070309020205020404" pitchFamily="49" charset="0"/>
              </a:rPr>
              <a:t>);</a:t>
            </a:r>
          </a:p>
          <a:p>
            <a:r>
              <a:rPr lang="en-US" sz="900" b="1" dirty="0">
                <a:latin typeface="Courier New" panose="02070309020205020404" pitchFamily="49" charset="0"/>
                <a:cs typeface="Courier New" panose="02070309020205020404" pitchFamily="49" charset="0"/>
              </a:rPr>
              <a:t>});</a:t>
            </a:r>
          </a:p>
          <a:p>
            <a:r>
              <a:rPr lang="en-US" sz="900" b="1" dirty="0">
                <a:latin typeface="Courier New" panose="02070309020205020404" pitchFamily="49" charset="0"/>
                <a:cs typeface="Courier New" panose="02070309020205020404" pitchFamily="49" charset="0"/>
              </a:rPr>
              <a:t>}</a:t>
            </a:r>
          </a:p>
          <a:p>
            <a:endParaRPr lang="en-US" sz="9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42691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519684"/>
          </a:xfrm>
        </p:spPr>
        <p:txBody>
          <a:bodyPr>
            <a:noAutofit/>
          </a:bodyPr>
          <a:lstStyle/>
          <a:p>
            <a:r>
              <a:rPr lang="en-US" sz="4400" b="1" dirty="0">
                <a:effectLst>
                  <a:outerShdw blurRad="38100" dist="38100" dir="2700000" algn="tl">
                    <a:srgbClr val="000000">
                      <a:alpha val="43137"/>
                    </a:srgbClr>
                  </a:outerShdw>
                </a:effectLst>
              </a:rPr>
              <a:t>Inserting Data into the database</a:t>
            </a:r>
          </a:p>
        </p:txBody>
      </p:sp>
      <p:sp>
        <p:nvSpPr>
          <p:cNvPr id="4" name="Date Placeholder 3"/>
          <p:cNvSpPr>
            <a:spLocks noGrp="1"/>
          </p:cNvSpPr>
          <p:nvPr>
            <p:ph type="dt" sz="half" idx="10"/>
          </p:nvPr>
        </p:nvSpPr>
        <p:spPr/>
        <p:txBody>
          <a:bodyPr/>
          <a:lstStyle/>
          <a:p>
            <a:fld id="{77D0AE4F-C3C3-4163-840C-03E224381BD2}"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23</a:t>
            </a:fld>
            <a:endParaRPr lang="en-US" dirty="0"/>
          </a:p>
        </p:txBody>
      </p:sp>
      <p:sp>
        <p:nvSpPr>
          <p:cNvPr id="7" name="TextBox 6"/>
          <p:cNvSpPr txBox="1"/>
          <p:nvPr/>
        </p:nvSpPr>
        <p:spPr>
          <a:xfrm>
            <a:off x="457200" y="1155529"/>
            <a:ext cx="8217879" cy="3016210"/>
          </a:xfrm>
          <a:prstGeom prst="rect">
            <a:avLst/>
          </a:prstGeom>
          <a:noFill/>
        </p:spPr>
        <p:txBody>
          <a:bodyPr wrap="square" rtlCol="0">
            <a:spAutoFit/>
          </a:bodyPr>
          <a:lstStyle/>
          <a:p>
            <a:r>
              <a:rPr lang="en-US" sz="1000" b="1" dirty="0">
                <a:latin typeface="Courier New" panose="02070309020205020404" pitchFamily="49" charset="0"/>
                <a:cs typeface="Courier New" panose="02070309020205020404" pitchFamily="49" charset="0"/>
              </a:rPr>
              <a:t>function </a:t>
            </a:r>
            <a:r>
              <a:rPr lang="en-US" sz="1000" b="1" dirty="0" err="1">
                <a:latin typeface="Courier New" panose="02070309020205020404" pitchFamily="49" charset="0"/>
                <a:cs typeface="Courier New" panose="02070309020205020404" pitchFamily="49" charset="0"/>
              </a:rPr>
              <a:t>addWine</a:t>
            </a:r>
            <a:r>
              <a:rPr lang="en-US" sz="1000" b="1" dirty="0">
                <a:latin typeface="Courier New" panose="02070309020205020404" pitchFamily="49" charset="0"/>
                <a:cs typeface="Courier New" panose="02070309020205020404" pitchFamily="49" charset="0"/>
              </a:rPr>
              <a:t>(</a:t>
            </a:r>
            <a:r>
              <a:rPr lang="en-US" sz="1000" b="1" dirty="0" err="1">
                <a:latin typeface="Courier New" panose="02070309020205020404" pitchFamily="49" charset="0"/>
                <a:cs typeface="Courier New" panose="02070309020205020404" pitchFamily="49" charset="0"/>
              </a:rPr>
              <a:t>wine_name</a:t>
            </a:r>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winery_id</a:t>
            </a:r>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wine_abv</a:t>
            </a:r>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color_id</a:t>
            </a:r>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wine_description</a:t>
            </a:r>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is_act</a:t>
            </a:r>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qty</a:t>
            </a:r>
            <a:r>
              <a:rPr lang="en-US" sz="1000" b="1" dirty="0">
                <a:latin typeface="Courier New" panose="02070309020205020404" pitchFamily="49" charset="0"/>
                <a:cs typeface="Courier New" panose="02070309020205020404" pitchFamily="49" charset="0"/>
              </a:rPr>
              <a:t>, note) {</a:t>
            </a:r>
          </a:p>
          <a:p>
            <a:r>
              <a:rPr lang="en-US" sz="1000" b="1" dirty="0" err="1">
                <a:latin typeface="Courier New" panose="02070309020205020404" pitchFamily="49" charset="0"/>
                <a:cs typeface="Courier New" panose="02070309020205020404" pitchFamily="49" charset="0"/>
              </a:rPr>
              <a:t>db.transaction</a:t>
            </a:r>
            <a:r>
              <a:rPr lang="en-US" sz="1000" b="1" dirty="0">
                <a:latin typeface="Courier New" panose="02070309020205020404" pitchFamily="49" charset="0"/>
                <a:cs typeface="Courier New" panose="02070309020205020404" pitchFamily="49" charset="0"/>
              </a:rPr>
              <a:t>(function (</a:t>
            </a:r>
            <a:r>
              <a:rPr lang="en-US" sz="1000" b="1" dirty="0" err="1">
                <a:latin typeface="Courier New" panose="02070309020205020404" pitchFamily="49" charset="0"/>
                <a:cs typeface="Courier New" panose="02070309020205020404" pitchFamily="49" charset="0"/>
              </a:rPr>
              <a:t>tx</a:t>
            </a:r>
            <a:r>
              <a:rPr lang="en-US" sz="1000" b="1" dirty="0">
                <a:latin typeface="Courier New" panose="02070309020205020404" pitchFamily="49" charset="0"/>
                <a:cs typeface="Courier New" panose="02070309020205020404" pitchFamily="49" charset="0"/>
              </a:rPr>
              <a:t>) {</a:t>
            </a:r>
          </a:p>
          <a:p>
            <a:r>
              <a:rPr lang="en-US" sz="1000" b="1" dirty="0" err="1">
                <a:latin typeface="Courier New" panose="02070309020205020404" pitchFamily="49" charset="0"/>
                <a:cs typeface="Courier New" panose="02070309020205020404" pitchFamily="49" charset="0"/>
              </a:rPr>
              <a:t>var</a:t>
            </a:r>
            <a:r>
              <a:rPr lang="en-US" sz="1000" b="1" dirty="0">
                <a:latin typeface="Courier New" panose="02070309020205020404" pitchFamily="49" charset="0"/>
                <a:cs typeface="Courier New" panose="02070309020205020404" pitchFamily="49" charset="0"/>
              </a:rPr>
              <a:t> start = new Date().</a:t>
            </a:r>
            <a:r>
              <a:rPr lang="en-US" sz="1000" b="1" dirty="0" err="1">
                <a:latin typeface="Courier New" panose="02070309020205020404" pitchFamily="49" charset="0"/>
                <a:cs typeface="Courier New" panose="02070309020205020404" pitchFamily="49" charset="0"/>
              </a:rPr>
              <a:t>getTime</a:t>
            </a:r>
            <a:r>
              <a:rPr lang="en-US" sz="1000" b="1" dirty="0">
                <a:latin typeface="Courier New" panose="02070309020205020404" pitchFamily="49" charset="0"/>
                <a:cs typeface="Courier New" panose="02070309020205020404" pitchFamily="49" charset="0"/>
              </a:rPr>
              <a:t>();</a:t>
            </a:r>
          </a:p>
          <a:p>
            <a:r>
              <a:rPr lang="en-US" sz="1000" b="1" dirty="0" err="1">
                <a:latin typeface="Courier New" panose="02070309020205020404" pitchFamily="49" charset="0"/>
                <a:cs typeface="Courier New" panose="02070309020205020404" pitchFamily="49" charset="0"/>
              </a:rPr>
              <a:t>tx.executeSql</a:t>
            </a:r>
            <a:r>
              <a:rPr lang="en-US" sz="1000" b="1" dirty="0">
                <a:latin typeface="Courier New" panose="02070309020205020404" pitchFamily="49" charset="0"/>
                <a:cs typeface="Courier New" panose="02070309020205020404" pitchFamily="49" charset="0"/>
              </a:rPr>
              <a:t>(“INSERT into wines (</a:t>
            </a:r>
            <a:r>
              <a:rPr lang="en-US" sz="1000" b="1" dirty="0" err="1">
                <a:latin typeface="Courier New" panose="02070309020205020404" pitchFamily="49" charset="0"/>
                <a:cs typeface="Courier New" panose="02070309020205020404" pitchFamily="49" charset="0"/>
              </a:rPr>
              <a:t>wine_name</a:t>
            </a:r>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wine_description</a:t>
            </a:r>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wine_abv</a:t>
            </a:r>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winery_id</a:t>
            </a:r>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color_id</a:t>
            </a:r>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created_at</a:t>
            </a:r>
            <a:r>
              <a:rPr lang="en-US" sz="1000" b="1" dirty="0">
                <a:latin typeface="Courier New" panose="02070309020205020404" pitchFamily="49" charset="0"/>
                <a:cs typeface="Courier New" panose="02070309020205020404" pitchFamily="49" charset="0"/>
              </a:rPr>
              <a:t>) values (?,?,?,?,?)”, [</a:t>
            </a:r>
            <a:r>
              <a:rPr lang="en-US" sz="1000" b="1" dirty="0" err="1">
                <a:latin typeface="Courier New" panose="02070309020205020404" pitchFamily="49" charset="0"/>
                <a:cs typeface="Courier New" panose="02070309020205020404" pitchFamily="49" charset="0"/>
              </a:rPr>
              <a:t>wine_name</a:t>
            </a:r>
            <a:r>
              <a:rPr lang="en-US" sz="1000" b="1" dirty="0">
                <a:latin typeface="Courier New" panose="02070309020205020404" pitchFamily="49" charset="0"/>
                <a:cs typeface="Courier New" panose="02070309020205020404" pitchFamily="49" charset="0"/>
              </a:rPr>
              <a:t>, </a:t>
            </a:r>
          </a:p>
          <a:p>
            <a:r>
              <a:rPr lang="en-US" sz="1000" b="1" dirty="0" err="1">
                <a:latin typeface="Courier New" panose="02070309020205020404" pitchFamily="49" charset="0"/>
                <a:cs typeface="Courier New" panose="02070309020205020404" pitchFamily="49" charset="0"/>
              </a:rPr>
              <a:t>wine_description</a:t>
            </a:r>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wine_abv</a:t>
            </a:r>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winery_id</a:t>
            </a:r>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color_id</a:t>
            </a:r>
            <a:r>
              <a:rPr lang="en-US" sz="1000" b="1" dirty="0">
                <a:latin typeface="Courier New" panose="02070309020205020404" pitchFamily="49" charset="0"/>
                <a:cs typeface="Courier New" panose="02070309020205020404" pitchFamily="49" charset="0"/>
              </a:rPr>
              <a:t>, start],</a:t>
            </a:r>
          </a:p>
          <a:p>
            <a:r>
              <a:rPr lang="en-US" sz="1000" b="1" dirty="0">
                <a:latin typeface="Courier New" panose="02070309020205020404" pitchFamily="49" charset="0"/>
                <a:cs typeface="Courier New" panose="02070309020205020404" pitchFamily="49" charset="0"/>
              </a:rPr>
              <a:t>function(</a:t>
            </a:r>
            <a:r>
              <a:rPr lang="en-US" sz="1000" b="1" dirty="0" err="1">
                <a:latin typeface="Courier New" panose="02070309020205020404" pitchFamily="49" charset="0"/>
                <a:cs typeface="Courier New" panose="02070309020205020404" pitchFamily="49" charset="0"/>
              </a:rPr>
              <a:t>tx</a:t>
            </a:r>
            <a:r>
              <a:rPr lang="en-US" sz="1000" b="1" dirty="0">
                <a:latin typeface="Courier New" panose="02070309020205020404" pitchFamily="49" charset="0"/>
                <a:cs typeface="Courier New" panose="02070309020205020404" pitchFamily="49" charset="0"/>
              </a:rPr>
              <a:t>, res) {</a:t>
            </a:r>
          </a:p>
          <a:p>
            <a:r>
              <a:rPr lang="en-US" sz="1000" b="1" dirty="0" err="1">
                <a:latin typeface="Courier New" panose="02070309020205020404" pitchFamily="49" charset="0"/>
                <a:cs typeface="Courier New" panose="02070309020205020404" pitchFamily="49" charset="0"/>
              </a:rPr>
              <a:t>var</a:t>
            </a:r>
            <a:r>
              <a:rPr lang="en-US" sz="1000" b="1" dirty="0">
                <a:latin typeface="Courier New" panose="02070309020205020404" pitchFamily="49" charset="0"/>
                <a:cs typeface="Courier New" panose="02070309020205020404" pitchFamily="49" charset="0"/>
              </a:rPr>
              <a:t> a = </a:t>
            </a:r>
            <a:r>
              <a:rPr lang="en-US" sz="1000" b="1" dirty="0" err="1">
                <a:latin typeface="Courier New" panose="02070309020205020404" pitchFamily="49" charset="0"/>
                <a:cs typeface="Courier New" panose="02070309020205020404" pitchFamily="49" charset="0"/>
              </a:rPr>
              <a:t>res.insertId</a:t>
            </a:r>
            <a:r>
              <a:rPr lang="en-US" sz="1000" b="1" dirty="0">
                <a:latin typeface="Courier New" panose="02070309020205020404" pitchFamily="49" charset="0"/>
                <a:cs typeface="Courier New" panose="02070309020205020404" pitchFamily="49" charset="0"/>
              </a:rPr>
              <a:t>;</a:t>
            </a:r>
          </a:p>
          <a:p>
            <a:r>
              <a:rPr lang="en-US" sz="1000" b="1" dirty="0">
                <a:latin typeface="Courier New" panose="02070309020205020404" pitchFamily="49" charset="0"/>
                <a:cs typeface="Courier New" panose="02070309020205020404" pitchFamily="49" charset="0"/>
              </a:rPr>
              <a:t>if (</a:t>
            </a:r>
            <a:r>
              <a:rPr lang="en-US" sz="1000" b="1" dirty="0" err="1">
                <a:latin typeface="Courier New" panose="02070309020205020404" pitchFamily="49" charset="0"/>
                <a:cs typeface="Courier New" panose="02070309020205020404" pitchFamily="49" charset="0"/>
              </a:rPr>
              <a:t>is_act</a:t>
            </a:r>
            <a:r>
              <a:rPr lang="en-US" sz="1000" b="1" dirty="0">
                <a:latin typeface="Courier New" panose="02070309020205020404" pitchFamily="49" charset="0"/>
                <a:cs typeface="Courier New" panose="02070309020205020404" pitchFamily="49" charset="0"/>
              </a:rPr>
              <a:t>) {</a:t>
            </a:r>
          </a:p>
          <a:p>
            <a:r>
              <a:rPr lang="en-US" sz="1000" b="1" dirty="0" err="1">
                <a:latin typeface="Courier New" panose="02070309020205020404" pitchFamily="49" charset="0"/>
                <a:cs typeface="Courier New" panose="02070309020205020404" pitchFamily="49" charset="0"/>
              </a:rPr>
              <a:t>addActivity</a:t>
            </a:r>
            <a:r>
              <a:rPr lang="en-US" sz="1000" b="1" dirty="0">
                <a:latin typeface="Courier New" panose="02070309020205020404" pitchFamily="49" charset="0"/>
                <a:cs typeface="Courier New" panose="02070309020205020404" pitchFamily="49" charset="0"/>
              </a:rPr>
              <a:t>(a, </a:t>
            </a:r>
            <a:r>
              <a:rPr lang="en-US" sz="1000" b="1" dirty="0" err="1">
                <a:latin typeface="Courier New" panose="02070309020205020404" pitchFamily="49" charset="0"/>
                <a:cs typeface="Courier New" panose="02070309020205020404" pitchFamily="49" charset="0"/>
              </a:rPr>
              <a:t>qty</a:t>
            </a:r>
            <a:r>
              <a:rPr lang="en-US" sz="1000" b="1" dirty="0">
                <a:latin typeface="Courier New" panose="02070309020205020404" pitchFamily="49" charset="0"/>
                <a:cs typeface="Courier New" panose="02070309020205020404" pitchFamily="49" charset="0"/>
              </a:rPr>
              <a:t>, note);</a:t>
            </a:r>
          </a:p>
          <a:p>
            <a:r>
              <a:rPr lang="en-US" sz="1000" b="1" dirty="0">
                <a:latin typeface="Courier New" panose="02070309020205020404" pitchFamily="49" charset="0"/>
                <a:cs typeface="Courier New" panose="02070309020205020404" pitchFamily="49" charset="0"/>
              </a:rPr>
              <a:t>}</a:t>
            </a:r>
          </a:p>
          <a:p>
            <a:r>
              <a:rPr lang="en-US" sz="1000" b="1" dirty="0">
                <a:latin typeface="Courier New" panose="02070309020205020404" pitchFamily="49" charset="0"/>
                <a:cs typeface="Courier New" panose="02070309020205020404" pitchFamily="49" charset="0"/>
              </a:rPr>
              <a:t>$(“#success-</a:t>
            </a:r>
            <a:r>
              <a:rPr lang="en-US" sz="1000" b="1" dirty="0" err="1">
                <a:latin typeface="Courier New" panose="02070309020205020404" pitchFamily="49" charset="0"/>
                <a:cs typeface="Courier New" panose="02070309020205020404" pitchFamily="49" charset="0"/>
              </a:rPr>
              <a:t>msg</a:t>
            </a:r>
            <a:r>
              <a:rPr lang="en-US" sz="1000" b="1" dirty="0">
                <a:latin typeface="Courier New" panose="02070309020205020404" pitchFamily="49" charset="0"/>
                <a:cs typeface="Courier New" panose="02070309020205020404" pitchFamily="49" charset="0"/>
              </a:rPr>
              <a:t>”).show();</a:t>
            </a:r>
          </a:p>
          <a:p>
            <a:r>
              <a:rPr lang="en-US" sz="1000" b="1" dirty="0">
                <a:latin typeface="Courier New" panose="02070309020205020404" pitchFamily="49" charset="0"/>
                <a:cs typeface="Courier New" panose="02070309020205020404" pitchFamily="49" charset="0"/>
              </a:rPr>
              <a:t>$(“#manage-form input”).</a:t>
            </a:r>
            <a:r>
              <a:rPr lang="en-US" sz="1000" b="1" dirty="0" err="1">
                <a:latin typeface="Courier New" panose="02070309020205020404" pitchFamily="49" charset="0"/>
                <a:cs typeface="Courier New" panose="02070309020205020404" pitchFamily="49" charset="0"/>
              </a:rPr>
              <a:t>val</a:t>
            </a:r>
            <a:r>
              <a:rPr lang="en-US" sz="1000" b="1" dirty="0">
                <a:latin typeface="Courier New" panose="02070309020205020404" pitchFamily="49" charset="0"/>
                <a:cs typeface="Courier New" panose="02070309020205020404" pitchFamily="49" charset="0"/>
              </a:rPr>
              <a:t>(‘’);</a:t>
            </a:r>
          </a:p>
          <a:p>
            <a:r>
              <a:rPr lang="en-US" sz="1000" b="1" dirty="0">
                <a:latin typeface="Courier New" panose="02070309020205020404" pitchFamily="49" charset="0"/>
                <a:cs typeface="Courier New" panose="02070309020205020404" pitchFamily="49" charset="0"/>
              </a:rPr>
              <a:t>$(“#manage-form </a:t>
            </a:r>
            <a:r>
              <a:rPr lang="en-US" sz="1000" b="1" dirty="0" err="1">
                <a:latin typeface="Courier New" panose="02070309020205020404" pitchFamily="49" charset="0"/>
                <a:cs typeface="Courier New" panose="02070309020205020404" pitchFamily="49" charset="0"/>
              </a:rPr>
              <a:t>textarea</a:t>
            </a:r>
            <a:r>
              <a:rPr lang="en-US" sz="1000" b="1" dirty="0">
                <a:latin typeface="Courier New" panose="02070309020205020404" pitchFamily="49" charset="0"/>
                <a:cs typeface="Courier New" panose="02070309020205020404" pitchFamily="49" charset="0"/>
              </a:rPr>
              <a:t>”).</a:t>
            </a:r>
            <a:r>
              <a:rPr lang="en-US" sz="1000" b="1" dirty="0" err="1">
                <a:latin typeface="Courier New" panose="02070309020205020404" pitchFamily="49" charset="0"/>
                <a:cs typeface="Courier New" panose="02070309020205020404" pitchFamily="49" charset="0"/>
              </a:rPr>
              <a:t>val</a:t>
            </a:r>
            <a:r>
              <a:rPr lang="en-US" sz="1000" b="1" dirty="0">
                <a:latin typeface="Courier New" panose="02070309020205020404" pitchFamily="49" charset="0"/>
                <a:cs typeface="Courier New" panose="02070309020205020404" pitchFamily="49" charset="0"/>
              </a:rPr>
              <a:t>(‘’);</a:t>
            </a:r>
          </a:p>
          <a:p>
            <a:r>
              <a:rPr lang="en-US" sz="1000" b="1" dirty="0">
                <a:latin typeface="Courier New" panose="02070309020205020404" pitchFamily="49" charset="0"/>
                <a:cs typeface="Courier New" panose="02070309020205020404" pitchFamily="49" charset="0"/>
              </a:rPr>
              <a:t>},</a:t>
            </a:r>
          </a:p>
          <a:p>
            <a:r>
              <a:rPr lang="en-US" sz="1000" b="1" dirty="0" err="1">
                <a:latin typeface="Courier New" panose="02070309020205020404" pitchFamily="49" charset="0"/>
                <a:cs typeface="Courier New" panose="02070309020205020404" pitchFamily="49" charset="0"/>
              </a:rPr>
              <a:t>fR</a:t>
            </a:r>
            <a:r>
              <a:rPr lang="en-US" sz="1000" b="1" dirty="0">
                <a:latin typeface="Courier New" panose="02070309020205020404" pitchFamily="49" charset="0"/>
                <a:cs typeface="Courier New" panose="02070309020205020404" pitchFamily="49" charset="0"/>
              </a:rPr>
              <a:t>);</a:t>
            </a:r>
          </a:p>
          <a:p>
            <a:r>
              <a:rPr lang="en-US" sz="1000" b="1" dirty="0">
                <a:latin typeface="Courier New" panose="02070309020205020404" pitchFamily="49" charset="0"/>
                <a:cs typeface="Courier New" panose="02070309020205020404" pitchFamily="49" charset="0"/>
              </a:rPr>
              <a:t>});</a:t>
            </a:r>
          </a:p>
          <a:p>
            <a:r>
              <a:rPr lang="en-US" sz="1000" b="1" dirty="0">
                <a:latin typeface="Courier New" panose="02070309020205020404" pitchFamily="49" charset="0"/>
                <a:cs typeface="Courier New" panose="02070309020205020404" pitchFamily="49" charset="0"/>
              </a:rPr>
              <a:t>}</a:t>
            </a:r>
          </a:p>
          <a:p>
            <a:endParaRPr lang="en-US" sz="1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96213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effectLst>
                  <a:outerShdw blurRad="38100" dist="38100" dir="2700000" algn="tl">
                    <a:srgbClr val="000000">
                      <a:alpha val="43137"/>
                    </a:srgbClr>
                  </a:outerShdw>
                </a:effectLst>
              </a:rPr>
              <a:t>Inserting Data into the database</a:t>
            </a:r>
          </a:p>
        </p:txBody>
      </p:sp>
      <p:sp>
        <p:nvSpPr>
          <p:cNvPr id="4" name="Date Placeholder 3"/>
          <p:cNvSpPr>
            <a:spLocks noGrp="1"/>
          </p:cNvSpPr>
          <p:nvPr>
            <p:ph type="dt" sz="half" idx="10"/>
          </p:nvPr>
        </p:nvSpPr>
        <p:spPr/>
        <p:txBody>
          <a:bodyPr/>
          <a:lstStyle/>
          <a:p>
            <a:fld id="{D6ACF377-18A0-4E41-862E-A261C9F0893A}"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24</a:t>
            </a:fld>
            <a:endParaRPr lang="en-US"/>
          </a:p>
        </p:txBody>
      </p:sp>
      <p:sp>
        <p:nvSpPr>
          <p:cNvPr id="7" name="TextBox 6"/>
          <p:cNvSpPr txBox="1"/>
          <p:nvPr/>
        </p:nvSpPr>
        <p:spPr>
          <a:xfrm>
            <a:off x="393406" y="1554919"/>
            <a:ext cx="7808548" cy="2123658"/>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function </a:t>
            </a:r>
            <a:r>
              <a:rPr lang="en-US" sz="1200" b="1" dirty="0" err="1">
                <a:latin typeface="Courier New" panose="02070309020205020404" pitchFamily="49" charset="0"/>
                <a:cs typeface="Courier New" panose="02070309020205020404" pitchFamily="49" charset="0"/>
              </a:rPr>
              <a:t>addActivity</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wine_id</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activity_qty</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activity_note</a:t>
            </a:r>
            <a:r>
              <a:rPr lang="en-US" sz="1200" b="1" dirty="0">
                <a:latin typeface="Courier New" panose="02070309020205020404" pitchFamily="49" charset="0"/>
                <a:cs typeface="Courier New" panose="02070309020205020404" pitchFamily="49" charset="0"/>
              </a:rPr>
              <a:t>) {</a:t>
            </a:r>
          </a:p>
          <a:p>
            <a:r>
              <a:rPr lang="en-US" sz="1200" b="1" dirty="0" err="1">
                <a:latin typeface="Courier New" panose="02070309020205020404" pitchFamily="49" charset="0"/>
                <a:cs typeface="Courier New" panose="02070309020205020404" pitchFamily="49" charset="0"/>
              </a:rPr>
              <a:t>db.transaction</a:t>
            </a:r>
            <a:r>
              <a:rPr lang="en-US" sz="1200" b="1" dirty="0">
                <a:latin typeface="Courier New" panose="02070309020205020404" pitchFamily="49" charset="0"/>
                <a:cs typeface="Courier New" panose="02070309020205020404" pitchFamily="49" charset="0"/>
              </a:rPr>
              <a:t>(function (</a:t>
            </a:r>
            <a:r>
              <a:rPr lang="en-US" sz="1200" b="1" dirty="0" err="1">
                <a:latin typeface="Courier New" panose="02070309020205020404" pitchFamily="49" charset="0"/>
                <a:cs typeface="Courier New" panose="02070309020205020404" pitchFamily="49" charset="0"/>
              </a:rPr>
              <a:t>tx</a:t>
            </a:r>
            <a:r>
              <a:rPr lang="en-US" sz="1200" b="1" dirty="0">
                <a:latin typeface="Courier New" panose="02070309020205020404" pitchFamily="49" charset="0"/>
                <a:cs typeface="Courier New" panose="02070309020205020404" pitchFamily="49" charset="0"/>
              </a:rPr>
              <a:t>) {</a:t>
            </a:r>
          </a:p>
          <a:p>
            <a:r>
              <a:rPr lang="en-US" sz="1200" b="1" dirty="0" err="1">
                <a:latin typeface="Courier New" panose="02070309020205020404" pitchFamily="49" charset="0"/>
                <a:cs typeface="Courier New" panose="02070309020205020404" pitchFamily="49" charset="0"/>
              </a:rPr>
              <a:t>var</a:t>
            </a:r>
            <a:r>
              <a:rPr lang="en-US" sz="1200" b="1" dirty="0">
                <a:latin typeface="Courier New" panose="02070309020205020404" pitchFamily="49" charset="0"/>
                <a:cs typeface="Courier New" panose="02070309020205020404" pitchFamily="49" charset="0"/>
              </a:rPr>
              <a:t> start = new Date().</a:t>
            </a:r>
            <a:r>
              <a:rPr lang="en-US" sz="1200" b="1" dirty="0" err="1">
                <a:latin typeface="Courier New" panose="02070309020205020404" pitchFamily="49" charset="0"/>
                <a:cs typeface="Courier New" panose="02070309020205020404" pitchFamily="49" charset="0"/>
              </a:rPr>
              <a:t>getTime</a:t>
            </a:r>
            <a:r>
              <a:rPr lang="en-US" sz="1200" b="1" dirty="0">
                <a:latin typeface="Courier New" panose="02070309020205020404" pitchFamily="49" charset="0"/>
                <a:cs typeface="Courier New" panose="02070309020205020404" pitchFamily="49" charset="0"/>
              </a:rPr>
              <a:t>();</a:t>
            </a:r>
          </a:p>
          <a:p>
            <a:r>
              <a:rPr lang="en-US" sz="1200" b="1" dirty="0" err="1">
                <a:latin typeface="Courier New" panose="02070309020205020404" pitchFamily="49" charset="0"/>
                <a:cs typeface="Courier New" panose="02070309020205020404" pitchFamily="49" charset="0"/>
              </a:rPr>
              <a:t>tx.executeSql</a:t>
            </a:r>
            <a:r>
              <a:rPr lang="en-US" sz="1200" b="1" dirty="0">
                <a:latin typeface="Courier New" panose="02070309020205020404" pitchFamily="49" charset="0"/>
                <a:cs typeface="Courier New" panose="02070309020205020404" pitchFamily="49" charset="0"/>
              </a:rPr>
              <a:t>(“INSERT into activity (</a:t>
            </a:r>
            <a:r>
              <a:rPr lang="en-US" sz="1200" b="1" dirty="0" err="1">
                <a:latin typeface="Courier New" panose="02070309020205020404" pitchFamily="49" charset="0"/>
                <a:cs typeface="Courier New" panose="02070309020205020404" pitchFamily="49" charset="0"/>
              </a:rPr>
              <a:t>wine_id</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activity_quantity</a:t>
            </a:r>
            <a:r>
              <a:rPr lang="en-US" sz="1200" b="1" dirty="0">
                <a:latin typeface="Courier New" panose="02070309020205020404" pitchFamily="49" charset="0"/>
                <a:cs typeface="Courier New" panose="02070309020205020404" pitchFamily="49" charset="0"/>
              </a:rPr>
              <a:t>, </a:t>
            </a:r>
          </a:p>
          <a:p>
            <a:r>
              <a:rPr lang="en-US" sz="1200" b="1" dirty="0" err="1">
                <a:latin typeface="Courier New" panose="02070309020205020404" pitchFamily="49" charset="0"/>
                <a:cs typeface="Courier New" panose="02070309020205020404" pitchFamily="49" charset="0"/>
              </a:rPr>
              <a:t>activity_not</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created_at</a:t>
            </a:r>
            <a:r>
              <a:rPr lang="en-US" sz="1200" b="1" dirty="0">
                <a:latin typeface="Courier New" panose="02070309020205020404" pitchFamily="49" charset="0"/>
                <a:cs typeface="Courier New" panose="02070309020205020404" pitchFamily="49" charset="0"/>
              </a:rPr>
              <a:t>) values (?,?,?)”, [</a:t>
            </a:r>
            <a:r>
              <a:rPr lang="en-US" sz="1200" b="1" dirty="0" err="1">
                <a:latin typeface="Courier New" panose="02070309020205020404" pitchFamily="49" charset="0"/>
                <a:cs typeface="Courier New" panose="02070309020205020404" pitchFamily="49" charset="0"/>
              </a:rPr>
              <a:t>wine_id</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activity_qty</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activity_note</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start],</a:t>
            </a:r>
          </a:p>
          <a:p>
            <a:r>
              <a:rPr lang="en-US" sz="1200" b="1" dirty="0">
                <a:latin typeface="Courier New" panose="02070309020205020404" pitchFamily="49" charset="0"/>
                <a:cs typeface="Courier New" panose="02070309020205020404" pitchFamily="49" charset="0"/>
              </a:rPr>
              <a:t>null,</a:t>
            </a:r>
          </a:p>
          <a:p>
            <a:r>
              <a:rPr lang="en-US" sz="1200" b="1" dirty="0" err="1">
                <a:latin typeface="Courier New" panose="02070309020205020404" pitchFamily="49" charset="0"/>
                <a:cs typeface="Courier New" panose="02070309020205020404" pitchFamily="49" charset="0"/>
              </a:rPr>
              <a:t>fR</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1016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519684"/>
          </a:xfrm>
        </p:spPr>
        <p:txBody>
          <a:bodyPr>
            <a:noAutofit/>
          </a:bodyPr>
          <a:lstStyle/>
          <a:p>
            <a:r>
              <a:rPr lang="en-US" sz="4400" b="1" dirty="0">
                <a:effectLst>
                  <a:outerShdw blurRad="38100" dist="38100" dir="2700000" algn="tl">
                    <a:srgbClr val="000000">
                      <a:alpha val="43137"/>
                    </a:srgbClr>
                  </a:outerShdw>
                </a:effectLst>
              </a:rPr>
              <a:t>Inserting Data into the database</a:t>
            </a:r>
          </a:p>
        </p:txBody>
      </p:sp>
      <p:sp>
        <p:nvSpPr>
          <p:cNvPr id="4" name="Date Placeholder 3"/>
          <p:cNvSpPr>
            <a:spLocks noGrp="1"/>
          </p:cNvSpPr>
          <p:nvPr>
            <p:ph type="dt" sz="half" idx="10"/>
          </p:nvPr>
        </p:nvSpPr>
        <p:spPr/>
        <p:txBody>
          <a:bodyPr/>
          <a:lstStyle/>
          <a:p>
            <a:fld id="{D8C10F5C-CAEE-46C6-84BE-34D0DF31E15F}"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25</a:t>
            </a:fld>
            <a:endParaRPr lang="en-US"/>
          </a:p>
        </p:txBody>
      </p:sp>
      <p:sp>
        <p:nvSpPr>
          <p:cNvPr id="7" name="TextBox 6"/>
          <p:cNvSpPr txBox="1"/>
          <p:nvPr/>
        </p:nvSpPr>
        <p:spPr>
          <a:xfrm>
            <a:off x="297180" y="1148715"/>
            <a:ext cx="7703820" cy="3416320"/>
          </a:xfrm>
          <a:prstGeom prst="rect">
            <a:avLst/>
          </a:prstGeom>
          <a:noFill/>
        </p:spPr>
        <p:txBody>
          <a:bodyPr wrap="square" rtlCol="0">
            <a:spAutoFit/>
          </a:bodyPr>
          <a:lstStyle/>
          <a:p>
            <a:r>
              <a:rPr lang="en-US" sz="1200" b="1" dirty="0">
                <a:latin typeface="Courier New" panose="02070309020205020404" pitchFamily="49" charset="0"/>
                <a:cs typeface="Courier New" panose="02070309020205020404" pitchFamily="49" charset="0"/>
              </a:rPr>
              <a:t>function </a:t>
            </a:r>
            <a:r>
              <a:rPr lang="en-US" sz="1200" b="1" dirty="0" err="1">
                <a:latin typeface="Courier New" panose="02070309020205020404" pitchFamily="49" charset="0"/>
                <a:cs typeface="Courier New" panose="02070309020205020404" pitchFamily="49" charset="0"/>
              </a:rPr>
              <a:t>handleForm</a:t>
            </a:r>
            <a:r>
              <a:rPr lang="en-US" sz="1200" b="1" dirty="0">
                <a:latin typeface="Courier New" panose="02070309020205020404" pitchFamily="49" charset="0"/>
                <a:cs typeface="Courier New" panose="02070309020205020404" pitchFamily="49" charset="0"/>
              </a:rPr>
              <a:t>() {</a:t>
            </a:r>
          </a:p>
          <a:p>
            <a:r>
              <a:rPr lang="en-US" sz="1200" b="1" dirty="0" err="1">
                <a:latin typeface="Courier New" panose="02070309020205020404" pitchFamily="49" charset="0"/>
                <a:cs typeface="Courier New" panose="02070309020205020404" pitchFamily="49" charset="0"/>
              </a:rPr>
              <a:t>var</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is_error</a:t>
            </a:r>
            <a:r>
              <a:rPr lang="en-US" sz="1200" b="1" dirty="0">
                <a:latin typeface="Courier New" panose="02070309020205020404" pitchFamily="49" charset="0"/>
                <a:cs typeface="Courier New" panose="02070309020205020404" pitchFamily="49" charset="0"/>
              </a:rPr>
              <a:t> = false;</a:t>
            </a:r>
          </a:p>
          <a:p>
            <a:r>
              <a:rPr lang="en-US" sz="1200" b="1" dirty="0">
                <a:latin typeface="Courier New" panose="02070309020205020404" pitchFamily="49" charset="0"/>
                <a:cs typeface="Courier New" panose="02070309020205020404" pitchFamily="49" charset="0"/>
              </a:rPr>
              <a:t>$(“#error-</a:t>
            </a:r>
            <a:r>
              <a:rPr lang="en-US" sz="1200" b="1" dirty="0" err="1">
                <a:latin typeface="Courier New" panose="02070309020205020404" pitchFamily="49" charset="0"/>
                <a:cs typeface="Courier New" panose="02070309020205020404" pitchFamily="49" charset="0"/>
              </a:rPr>
              <a:t>msg</a:t>
            </a:r>
            <a:r>
              <a:rPr lang="en-US" sz="1200" b="1" dirty="0">
                <a:latin typeface="Courier New" panose="02070309020205020404" pitchFamily="49" charset="0"/>
                <a:cs typeface="Courier New" panose="02070309020205020404" pitchFamily="49" charset="0"/>
              </a:rPr>
              <a:t>”).hide();</a:t>
            </a:r>
          </a:p>
          <a:p>
            <a:r>
              <a:rPr lang="en-US" sz="1200" b="1" dirty="0">
                <a:latin typeface="Courier New" panose="02070309020205020404" pitchFamily="49" charset="0"/>
                <a:cs typeface="Courier New" panose="02070309020205020404" pitchFamily="49" charset="0"/>
              </a:rPr>
              <a:t>$(“#manage-form input”).each(function() {</a:t>
            </a:r>
          </a:p>
          <a:p>
            <a:r>
              <a:rPr lang="en-US" sz="1200" b="1" dirty="0">
                <a:latin typeface="Courier New" panose="02070309020205020404" pitchFamily="49" charset="0"/>
                <a:cs typeface="Courier New" panose="02070309020205020404" pitchFamily="49" charset="0"/>
              </a:rPr>
              <a:t>$(this).</a:t>
            </a:r>
            <a:r>
              <a:rPr lang="en-US" sz="1200" b="1" dirty="0" err="1">
                <a:latin typeface="Courier New" panose="02070309020205020404" pitchFamily="49" charset="0"/>
                <a:cs typeface="Courier New" panose="02070309020205020404" pitchFamily="49" charset="0"/>
              </a:rPr>
              <a:t>prev</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removeClass</a:t>
            </a:r>
            <a:r>
              <a:rPr lang="en-US" sz="1200" b="1" dirty="0">
                <a:latin typeface="Courier New" panose="02070309020205020404" pitchFamily="49" charset="0"/>
                <a:cs typeface="Courier New" panose="02070309020205020404" pitchFamily="49" charset="0"/>
              </a:rPr>
              <a:t>(“error”);</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$(“.required”).each(function() {</a:t>
            </a:r>
          </a:p>
          <a:p>
            <a:r>
              <a:rPr lang="en-US" sz="1200" b="1" dirty="0">
                <a:latin typeface="Courier New" panose="02070309020205020404" pitchFamily="49" charset="0"/>
                <a:cs typeface="Courier New" panose="02070309020205020404" pitchFamily="49" charset="0"/>
              </a:rPr>
              <a:t>if ($(this).</a:t>
            </a:r>
            <a:r>
              <a:rPr lang="en-US" sz="1200" b="1" dirty="0" err="1">
                <a:latin typeface="Courier New" panose="02070309020205020404" pitchFamily="49" charset="0"/>
                <a:cs typeface="Courier New" panose="02070309020205020404" pitchFamily="49" charset="0"/>
              </a:rPr>
              <a:t>val</a:t>
            </a:r>
            <a:r>
              <a:rPr lang="en-US" sz="1200" b="1" dirty="0">
                <a:latin typeface="Courier New" panose="02070309020205020404" pitchFamily="49" charset="0"/>
                <a:cs typeface="Courier New" panose="02070309020205020404" pitchFamily="49" charset="0"/>
              </a:rPr>
              <a:t>() == “”)</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$(this).</a:t>
            </a:r>
            <a:r>
              <a:rPr lang="en-US" sz="1200" b="1" dirty="0" err="1">
                <a:latin typeface="Courier New" panose="02070309020205020404" pitchFamily="49" charset="0"/>
                <a:cs typeface="Courier New" panose="02070309020205020404" pitchFamily="49" charset="0"/>
              </a:rPr>
              <a:t>prev</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addClass</a:t>
            </a:r>
            <a:r>
              <a:rPr lang="en-US" sz="1200" b="1" dirty="0">
                <a:latin typeface="Courier New" panose="02070309020205020404" pitchFamily="49" charset="0"/>
                <a:cs typeface="Courier New" panose="02070309020205020404" pitchFamily="49" charset="0"/>
              </a:rPr>
              <a:t>(“error”);</a:t>
            </a:r>
          </a:p>
          <a:p>
            <a:r>
              <a:rPr lang="en-US" sz="1200" b="1" dirty="0" err="1">
                <a:latin typeface="Courier New" panose="02070309020205020404" pitchFamily="49" charset="0"/>
                <a:cs typeface="Courier New" panose="02070309020205020404" pitchFamily="49" charset="0"/>
              </a:rPr>
              <a:t>is_error</a:t>
            </a:r>
            <a:r>
              <a:rPr lang="en-US" sz="1200" b="1" dirty="0">
                <a:latin typeface="Courier New" panose="02070309020205020404" pitchFamily="49" charset="0"/>
                <a:cs typeface="Courier New" panose="02070309020205020404" pitchFamily="49" charset="0"/>
              </a:rPr>
              <a:t> = true;</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if (</a:t>
            </a:r>
            <a:r>
              <a:rPr lang="en-US" sz="1200" b="1" dirty="0" err="1">
                <a:latin typeface="Courier New" panose="02070309020205020404" pitchFamily="49" charset="0"/>
                <a:cs typeface="Courier New" panose="02070309020205020404" pitchFamily="49" charset="0"/>
              </a:rPr>
              <a:t>is_error</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$(“#error-</a:t>
            </a:r>
            <a:r>
              <a:rPr lang="en-US" sz="1200" b="1" dirty="0" err="1">
                <a:latin typeface="Courier New" panose="02070309020205020404" pitchFamily="49" charset="0"/>
                <a:cs typeface="Courier New" panose="02070309020205020404" pitchFamily="49" charset="0"/>
              </a:rPr>
              <a:t>msg</a:t>
            </a:r>
            <a:r>
              <a:rPr lang="en-US" sz="1200" b="1" dirty="0">
                <a:latin typeface="Courier New" panose="02070309020205020404" pitchFamily="49" charset="0"/>
                <a:cs typeface="Courier New" panose="02070309020205020404" pitchFamily="49" charset="0"/>
              </a:rPr>
              <a:t>”).show();</a:t>
            </a:r>
          </a:p>
          <a:p>
            <a:r>
              <a:rPr lang="en-US" sz="1200" b="1" dirty="0">
                <a:latin typeface="Courier New" panose="02070309020205020404" pitchFamily="49" charset="0"/>
                <a:cs typeface="Courier New" panose="02070309020205020404" pitchFamily="49" charset="0"/>
              </a:rPr>
              <a:t>return false;</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else {</a:t>
            </a:r>
          </a:p>
        </p:txBody>
      </p:sp>
      <p:sp>
        <p:nvSpPr>
          <p:cNvPr id="8" name="TextBox 7"/>
          <p:cNvSpPr txBox="1"/>
          <p:nvPr/>
        </p:nvSpPr>
        <p:spPr>
          <a:xfrm>
            <a:off x="4529667" y="1171998"/>
            <a:ext cx="4403334" cy="3046988"/>
          </a:xfrm>
          <a:prstGeom prst="rect">
            <a:avLst/>
          </a:prstGeom>
          <a:noFill/>
        </p:spPr>
        <p:txBody>
          <a:bodyPr wrap="square" rtlCol="0">
            <a:spAutoFit/>
          </a:bodyPr>
          <a:lstStyle/>
          <a:p>
            <a:r>
              <a:rPr lang="en-US" sz="1200" b="1" dirty="0" err="1">
                <a:latin typeface="Courier New" panose="02070309020205020404" pitchFamily="49" charset="0"/>
                <a:cs typeface="Courier New" panose="02070309020205020404" pitchFamily="49" charset="0"/>
              </a:rPr>
              <a:t>var</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wine_name</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wine_name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val</a:t>
            </a:r>
            <a:r>
              <a:rPr lang="en-US" sz="1200" b="1" dirty="0">
                <a:latin typeface="Courier New" panose="02070309020205020404" pitchFamily="49" charset="0"/>
                <a:cs typeface="Courier New" panose="02070309020205020404" pitchFamily="49" charset="0"/>
              </a:rPr>
              <a:t>();</a:t>
            </a:r>
          </a:p>
          <a:p>
            <a:r>
              <a:rPr lang="en-US" sz="1200" b="1" dirty="0" err="1">
                <a:latin typeface="Courier New" panose="02070309020205020404" pitchFamily="49" charset="0"/>
                <a:cs typeface="Courier New" panose="02070309020205020404" pitchFamily="49" charset="0"/>
              </a:rPr>
              <a:t>var</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winery_name</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winery_name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val</a:t>
            </a:r>
            <a:r>
              <a:rPr lang="en-US" sz="1200" b="1" dirty="0">
                <a:latin typeface="Courier New" panose="02070309020205020404" pitchFamily="49" charset="0"/>
                <a:cs typeface="Courier New" panose="02070309020205020404" pitchFamily="49" charset="0"/>
              </a:rPr>
              <a:t>();</a:t>
            </a:r>
          </a:p>
          <a:p>
            <a:r>
              <a:rPr lang="en-US" sz="1200" b="1" dirty="0" err="1">
                <a:latin typeface="Courier New" panose="02070309020205020404" pitchFamily="49" charset="0"/>
                <a:cs typeface="Courier New" panose="02070309020205020404" pitchFamily="49" charset="0"/>
              </a:rPr>
              <a:t>var</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color_id</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wine_color</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val</a:t>
            </a:r>
            <a:r>
              <a:rPr lang="en-US" sz="1200" b="1" dirty="0">
                <a:latin typeface="Courier New" panose="02070309020205020404" pitchFamily="49" charset="0"/>
                <a:cs typeface="Courier New" panose="02070309020205020404" pitchFamily="49" charset="0"/>
              </a:rPr>
              <a:t>();</a:t>
            </a:r>
          </a:p>
          <a:p>
            <a:r>
              <a:rPr lang="en-US" sz="1200" b="1" dirty="0" err="1">
                <a:latin typeface="Courier New" panose="02070309020205020404" pitchFamily="49" charset="0"/>
                <a:cs typeface="Courier New" panose="02070309020205020404" pitchFamily="49" charset="0"/>
              </a:rPr>
              <a:t>var</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wine_abv</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wine_abv</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val</a:t>
            </a:r>
            <a:r>
              <a:rPr lang="en-US" sz="1200" b="1" dirty="0">
                <a:latin typeface="Courier New" panose="02070309020205020404" pitchFamily="49" charset="0"/>
                <a:cs typeface="Courier New" panose="02070309020205020404" pitchFamily="49" charset="0"/>
              </a:rPr>
              <a:t>();</a:t>
            </a:r>
          </a:p>
          <a:p>
            <a:r>
              <a:rPr lang="en-US" sz="1200" b="1" dirty="0" err="1">
                <a:latin typeface="Courier New" panose="02070309020205020404" pitchFamily="49" charset="0"/>
                <a:cs typeface="Courier New" panose="02070309020205020404" pitchFamily="49" charset="0"/>
              </a:rPr>
              <a:t>var</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wine_description</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wine_description</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val</a:t>
            </a:r>
            <a:r>
              <a:rPr lang="en-US" sz="1200" b="1" dirty="0">
                <a:latin typeface="Courier New" panose="02070309020205020404" pitchFamily="49" charset="0"/>
                <a:cs typeface="Courier New" panose="02070309020205020404" pitchFamily="49" charset="0"/>
              </a:rPr>
              <a:t>();</a:t>
            </a:r>
          </a:p>
          <a:p>
            <a:r>
              <a:rPr lang="en-US" sz="1200" b="1" dirty="0" err="1">
                <a:latin typeface="Courier New" panose="02070309020205020404" pitchFamily="49" charset="0"/>
                <a:cs typeface="Courier New" panose="02070309020205020404" pitchFamily="49" charset="0"/>
              </a:rPr>
              <a:t>var</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qty</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cellar_qty</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val</a:t>
            </a:r>
            <a:r>
              <a:rPr lang="en-US" sz="1200" b="1" dirty="0">
                <a:latin typeface="Courier New" panose="02070309020205020404" pitchFamily="49" charset="0"/>
                <a:cs typeface="Courier New" panose="02070309020205020404" pitchFamily="49" charset="0"/>
              </a:rPr>
              <a:t>();</a:t>
            </a:r>
          </a:p>
          <a:p>
            <a:r>
              <a:rPr lang="en-US" sz="1200" b="1" dirty="0" err="1">
                <a:latin typeface="Courier New" panose="02070309020205020404" pitchFamily="49" charset="0"/>
                <a:cs typeface="Courier New" panose="02070309020205020404" pitchFamily="49" charset="0"/>
              </a:rPr>
              <a:t>var</a:t>
            </a:r>
            <a:r>
              <a:rPr lang="en-US" sz="1200" b="1" dirty="0">
                <a:latin typeface="Courier New" panose="02070309020205020404" pitchFamily="49" charset="0"/>
                <a:cs typeface="Courier New" panose="02070309020205020404" pitchFamily="49" charset="0"/>
              </a:rPr>
              <a:t> note = $(“#</a:t>
            </a:r>
            <a:r>
              <a:rPr lang="en-US" sz="1200" b="1" dirty="0" err="1">
                <a:latin typeface="Courier New" panose="02070309020205020404" pitchFamily="49" charset="0"/>
                <a:cs typeface="Courier New" panose="02070309020205020404" pitchFamily="49" charset="0"/>
              </a:rPr>
              <a:t>cellar_description</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val</a:t>
            </a:r>
            <a:r>
              <a:rPr lang="en-US" sz="1200" b="1" dirty="0">
                <a:latin typeface="Courier New" panose="02070309020205020404" pitchFamily="49" charset="0"/>
                <a:cs typeface="Courier New" panose="02070309020205020404" pitchFamily="49" charset="0"/>
              </a:rPr>
              <a:t>();</a:t>
            </a:r>
          </a:p>
          <a:p>
            <a:r>
              <a:rPr lang="en-US" sz="1200" b="1" dirty="0" err="1">
                <a:latin typeface="Courier New" panose="02070309020205020404" pitchFamily="49" charset="0"/>
                <a:cs typeface="Courier New" panose="02070309020205020404" pitchFamily="49" charset="0"/>
              </a:rPr>
              <a:t>addWineActivity</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wine_name</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winery_id</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wine_abv</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color_id</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is_add</a:t>
            </a:r>
            <a:r>
              <a:rPr lang="en-US" sz="1200" b="1" dirty="0">
                <a:latin typeface="Courier New" panose="02070309020205020404" pitchFamily="49" charset="0"/>
                <a:cs typeface="Courier New" panose="02070309020205020404" pitchFamily="49" charset="0"/>
              </a:rPr>
              <a:t>”).is(‘:checked’), </a:t>
            </a:r>
            <a:r>
              <a:rPr lang="en-US" sz="1200" b="1" dirty="0" err="1">
                <a:latin typeface="Courier New" panose="02070309020205020404" pitchFamily="49" charset="0"/>
                <a:cs typeface="Courier New" panose="02070309020205020404" pitchFamily="49" charset="0"/>
              </a:rPr>
              <a:t>wine_description</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qty</a:t>
            </a:r>
            <a:r>
              <a:rPr lang="en-US" sz="1200" b="1" dirty="0">
                <a:latin typeface="Courier New" panose="02070309020205020404" pitchFamily="49" charset="0"/>
                <a:cs typeface="Courier New" panose="02070309020205020404" pitchFamily="49" charset="0"/>
              </a:rPr>
              <a:t>, note);</a:t>
            </a:r>
          </a:p>
          <a:p>
            <a:r>
              <a:rPr lang="en-US" sz="1200" b="1" dirty="0">
                <a:latin typeface="Courier New" panose="02070309020205020404" pitchFamily="49" charset="0"/>
                <a:cs typeface="Courier New" panose="02070309020205020404" pitchFamily="49" charset="0"/>
              </a:rPr>
              <a:t>return false;</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a:t>
            </a:r>
          </a:p>
          <a:p>
            <a:endParaRPr lang="en-US" sz="12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56166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err="1"/>
              <a:t>IndexedDB</a:t>
            </a:r>
            <a:r>
              <a:rPr lang="en-US" sz="4400" dirty="0"/>
              <a:t> API</a:t>
            </a:r>
          </a:p>
        </p:txBody>
      </p:sp>
      <p:sp>
        <p:nvSpPr>
          <p:cNvPr id="3" name="Content Placeholder 2"/>
          <p:cNvSpPr>
            <a:spLocks noGrp="1"/>
          </p:cNvSpPr>
          <p:nvPr>
            <p:ph idx="1"/>
          </p:nvPr>
        </p:nvSpPr>
        <p:spPr/>
        <p:txBody>
          <a:bodyPr>
            <a:normAutofit lnSpcReduction="10000"/>
          </a:bodyPr>
          <a:lstStyle/>
          <a:p>
            <a:r>
              <a:rPr lang="en-US" sz="1800" dirty="0" err="1"/>
              <a:t>IndexedDB</a:t>
            </a:r>
            <a:r>
              <a:rPr lang="en-US" sz="1800" dirty="0"/>
              <a:t> is the W3C standard </a:t>
            </a:r>
          </a:p>
          <a:p>
            <a:r>
              <a:rPr lang="en-US" sz="1800" dirty="0"/>
              <a:t>IDB not available in: </a:t>
            </a:r>
          </a:p>
          <a:p>
            <a:pPr lvl="1"/>
            <a:r>
              <a:rPr lang="en-US" sz="1600" dirty="0"/>
              <a:t>Safari on </a:t>
            </a:r>
            <a:r>
              <a:rPr lang="en-US" sz="1600" dirty="0" err="1"/>
              <a:t>iOS</a:t>
            </a:r>
            <a:r>
              <a:rPr lang="en-US" sz="1600" dirty="0"/>
              <a:t> before version 6.0</a:t>
            </a:r>
          </a:p>
          <a:p>
            <a:pPr lvl="1"/>
            <a:r>
              <a:rPr lang="en-US" sz="1600" dirty="0"/>
              <a:t>Android browser prior to version 4.1</a:t>
            </a:r>
          </a:p>
          <a:p>
            <a:r>
              <a:rPr lang="en-US" sz="1800" dirty="0"/>
              <a:t>Implemented in Chrome, Firefox, and Internet Explorer (from version 10</a:t>
            </a:r>
          </a:p>
          <a:p>
            <a:r>
              <a:rPr lang="en-US" sz="1800" dirty="0"/>
              <a:t>Basic concepts: </a:t>
            </a:r>
          </a:p>
          <a:p>
            <a:pPr lvl="1"/>
            <a:r>
              <a:rPr lang="en-US" sz="1600" i="1" dirty="0"/>
              <a:t>database repository</a:t>
            </a:r>
          </a:p>
          <a:p>
            <a:pPr lvl="1"/>
            <a:r>
              <a:rPr lang="en-US" sz="1600" dirty="0"/>
              <a:t>multiple </a:t>
            </a:r>
            <a:r>
              <a:rPr lang="en-US" sz="1600" i="1" dirty="0"/>
              <a:t>object stores</a:t>
            </a:r>
            <a:r>
              <a:rPr lang="en-US" sz="1600" dirty="0"/>
              <a:t> (similar to tables) </a:t>
            </a:r>
          </a:p>
          <a:p>
            <a:pPr lvl="1"/>
            <a:r>
              <a:rPr lang="en-US" sz="1600" i="1" dirty="0"/>
              <a:t>objects</a:t>
            </a:r>
            <a:r>
              <a:rPr lang="en-US" sz="1600" dirty="0"/>
              <a:t> (similar to records) </a:t>
            </a:r>
          </a:p>
          <a:p>
            <a:pPr lvl="1"/>
            <a:r>
              <a:rPr lang="en-US" sz="1600" dirty="0"/>
              <a:t>Indexed with a </a:t>
            </a:r>
            <a:r>
              <a:rPr lang="en-US" sz="1600" i="1" dirty="0"/>
              <a:t>key</a:t>
            </a:r>
            <a:r>
              <a:rPr lang="en-US" sz="1600" dirty="0"/>
              <a:t> (similar to a primary key). </a:t>
            </a:r>
          </a:p>
          <a:p>
            <a:r>
              <a:rPr lang="en-US" sz="1800" dirty="0"/>
              <a:t>IDB does not support SQL commands.</a:t>
            </a:r>
          </a:p>
          <a:p>
            <a:endParaRPr lang="en-US" sz="1800" dirty="0"/>
          </a:p>
        </p:txBody>
      </p:sp>
      <p:sp>
        <p:nvSpPr>
          <p:cNvPr id="4" name="Date Placeholder 3"/>
          <p:cNvSpPr>
            <a:spLocks noGrp="1"/>
          </p:cNvSpPr>
          <p:nvPr>
            <p:ph type="dt" sz="half" idx="10"/>
          </p:nvPr>
        </p:nvSpPr>
        <p:spPr/>
        <p:txBody>
          <a:bodyPr/>
          <a:lstStyle/>
          <a:p>
            <a:fld id="{55830FCE-24CF-4D4D-BBD6-6FBC7A0D0CB4}"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26</a:t>
            </a:fld>
            <a:endParaRPr lang="en-US"/>
          </a:p>
        </p:txBody>
      </p:sp>
    </p:spTree>
    <p:extLst>
      <p:ext uri="{BB962C8B-B14F-4D97-AF65-F5344CB8AC3E}">
        <p14:creationId xmlns:p14="http://schemas.microsoft.com/office/powerpoint/2010/main" val="38861603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519684"/>
          </a:xfrm>
        </p:spPr>
        <p:txBody>
          <a:bodyPr>
            <a:noAutofit/>
          </a:bodyPr>
          <a:lstStyle/>
          <a:p>
            <a:r>
              <a:rPr lang="en-US" sz="4400" b="1" dirty="0" err="1">
                <a:effectLst>
                  <a:outerShdw blurRad="38100" dist="38100" dir="2700000" algn="tl">
                    <a:srgbClr val="000000">
                      <a:alpha val="43137"/>
                    </a:srgbClr>
                  </a:outerShdw>
                </a:effectLst>
              </a:rPr>
              <a:t>IndexedDB</a:t>
            </a:r>
            <a:r>
              <a:rPr lang="en-US" sz="4400" b="1" dirty="0">
                <a:effectLst>
                  <a:outerShdw blurRad="38100" dist="38100" dir="2700000" algn="tl">
                    <a:srgbClr val="000000">
                      <a:alpha val="43137"/>
                    </a:srgbClr>
                  </a:outerShdw>
                </a:effectLst>
              </a:rPr>
              <a:t> API</a:t>
            </a:r>
          </a:p>
        </p:txBody>
      </p:sp>
      <p:sp>
        <p:nvSpPr>
          <p:cNvPr id="4" name="Date Placeholder 3"/>
          <p:cNvSpPr>
            <a:spLocks noGrp="1"/>
          </p:cNvSpPr>
          <p:nvPr>
            <p:ph type="dt" sz="half" idx="10"/>
          </p:nvPr>
        </p:nvSpPr>
        <p:spPr/>
        <p:txBody>
          <a:bodyPr/>
          <a:lstStyle/>
          <a:p>
            <a:fld id="{C9DC67B7-D168-4294-BAC0-3217E87EA4EE}"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27</a:t>
            </a:fld>
            <a:endParaRPr lang="en-US"/>
          </a:p>
        </p:txBody>
      </p:sp>
      <p:sp>
        <p:nvSpPr>
          <p:cNvPr id="8" name="TextBox 7"/>
          <p:cNvSpPr txBox="1"/>
          <p:nvPr/>
        </p:nvSpPr>
        <p:spPr>
          <a:xfrm>
            <a:off x="367665" y="1230044"/>
            <a:ext cx="6990440" cy="1107996"/>
          </a:xfrm>
          <a:prstGeom prst="rect">
            <a:avLst/>
          </a:prstGeom>
          <a:noFill/>
        </p:spPr>
        <p:txBody>
          <a:bodyPr wrap="none" rtlCol="0">
            <a:spAutoFit/>
          </a:bodyPr>
          <a:lstStyle/>
          <a:p>
            <a:pPr>
              <a:spcBef>
                <a:spcPct val="0"/>
              </a:spcBef>
            </a:pPr>
            <a:r>
              <a:rPr lang="en-US" sz="2000" b="1" dirty="0">
                <a:solidFill>
                  <a:schemeClr val="tx2"/>
                </a:solidFill>
                <a:effectLst>
                  <a:outerShdw blurRad="38100" dist="38100" dir="2700000" algn="tl">
                    <a:srgbClr val="000000">
                      <a:alpha val="43137"/>
                    </a:srgbClr>
                  </a:outerShdw>
                </a:effectLst>
                <a:latin typeface="+mj-lt"/>
                <a:ea typeface="+mj-ea"/>
                <a:cs typeface="+mj-cs"/>
              </a:rPr>
              <a:t>The main functionality happens in the global </a:t>
            </a:r>
            <a:r>
              <a:rPr lang="en-US" sz="2000" b="1" dirty="0" err="1">
                <a:solidFill>
                  <a:schemeClr val="tx2"/>
                </a:solidFill>
                <a:effectLst>
                  <a:outerShdw blurRad="38100" dist="38100" dir="2700000" algn="tl">
                    <a:srgbClr val="000000">
                      <a:alpha val="43137"/>
                    </a:srgbClr>
                  </a:outerShdw>
                </a:effectLst>
                <a:latin typeface="+mj-lt"/>
                <a:ea typeface="+mj-ea"/>
                <a:cs typeface="+mj-cs"/>
              </a:rPr>
              <a:t>indexedDB</a:t>
            </a:r>
            <a:r>
              <a:rPr lang="en-US" sz="2000" b="1" dirty="0">
                <a:solidFill>
                  <a:schemeClr val="tx2"/>
                </a:solidFill>
                <a:effectLst>
                  <a:outerShdw blurRad="38100" dist="38100" dir="2700000" algn="tl">
                    <a:srgbClr val="000000">
                      <a:alpha val="43137"/>
                    </a:srgbClr>
                  </a:outerShdw>
                </a:effectLst>
                <a:latin typeface="+mj-lt"/>
                <a:ea typeface="+mj-ea"/>
                <a:cs typeface="+mj-cs"/>
              </a:rPr>
              <a:t> object: </a:t>
            </a:r>
          </a:p>
          <a:p>
            <a:pPr marL="285750" indent="-285750">
              <a:buFont typeface="Arial" panose="020B0604020202020204" pitchFamily="34" charset="0"/>
              <a:buChar char="•"/>
            </a:pPr>
            <a:r>
              <a:rPr lang="en-US" sz="1400" b="1" dirty="0" err="1">
                <a:latin typeface="Courier New" panose="02070309020205020404" pitchFamily="49" charset="0"/>
                <a:cs typeface="Courier New" panose="02070309020205020404" pitchFamily="49" charset="0"/>
              </a:rPr>
              <a:t>window.indexedDB</a:t>
            </a:r>
            <a:r>
              <a:rPr lang="en-US" sz="1400" b="1" dirty="0">
                <a:latin typeface="Courier New" panose="02070309020205020404" pitchFamily="49" charset="0"/>
                <a:cs typeface="Courier New" panose="02070309020205020404" pitchFamily="49" charset="0"/>
              </a:rPr>
              <a:t> </a:t>
            </a:r>
          </a:p>
          <a:p>
            <a:pPr marL="285750" indent="-285750">
              <a:buFont typeface="Arial" panose="020B0604020202020204" pitchFamily="34" charset="0"/>
              <a:buChar char="•"/>
            </a:pPr>
            <a:r>
              <a:rPr lang="en-US" sz="1400" b="1" dirty="0" err="1">
                <a:latin typeface="Courier New" panose="02070309020205020404" pitchFamily="49" charset="0"/>
                <a:cs typeface="Courier New" panose="02070309020205020404" pitchFamily="49" charset="0"/>
              </a:rPr>
              <a:t>window.webkitIndexedDB</a:t>
            </a:r>
            <a:r>
              <a:rPr lang="en-US" sz="1400" b="1" dirty="0">
                <a:latin typeface="Courier New" panose="02070309020205020404" pitchFamily="49" charset="0"/>
                <a:cs typeface="Courier New" panose="02070309020205020404" pitchFamily="49" charset="0"/>
              </a:rPr>
              <a:t> </a:t>
            </a:r>
          </a:p>
          <a:p>
            <a:pPr marL="285750" indent="-285750">
              <a:buFont typeface="Arial" panose="020B0604020202020204" pitchFamily="34" charset="0"/>
              <a:buChar char="•"/>
            </a:pPr>
            <a:r>
              <a:rPr lang="en-US" sz="1400" b="1" dirty="0" err="1">
                <a:latin typeface="Courier New" panose="02070309020205020404" pitchFamily="49" charset="0"/>
                <a:cs typeface="Courier New" panose="02070309020205020404" pitchFamily="49" charset="0"/>
              </a:rPr>
              <a:t>window.mozIndexedDB</a:t>
            </a:r>
            <a:r>
              <a:rPr lang="en-US" b="1" dirty="0">
                <a:latin typeface="Courier New" panose="02070309020205020404" pitchFamily="49" charset="0"/>
                <a:cs typeface="Courier New" panose="02070309020205020404" pitchFamily="49" charset="0"/>
              </a:rPr>
              <a:t>;</a:t>
            </a:r>
          </a:p>
        </p:txBody>
      </p:sp>
      <p:sp>
        <p:nvSpPr>
          <p:cNvPr id="9" name="TextBox 8"/>
          <p:cNvSpPr txBox="1"/>
          <p:nvPr/>
        </p:nvSpPr>
        <p:spPr>
          <a:xfrm>
            <a:off x="367665" y="2309218"/>
            <a:ext cx="4833374" cy="2062103"/>
          </a:xfrm>
          <a:prstGeom prst="rect">
            <a:avLst/>
          </a:prstGeom>
          <a:noFill/>
        </p:spPr>
        <p:txBody>
          <a:bodyPr wrap="none" rtlCol="0">
            <a:spAutoFit/>
          </a:bodyPr>
          <a:lstStyle/>
          <a:p>
            <a:r>
              <a:rPr lang="en-US" sz="2000" b="1" dirty="0">
                <a:solidFill>
                  <a:schemeClr val="tx2"/>
                </a:solidFill>
                <a:effectLst>
                  <a:outerShdw blurRad="38100" dist="38100" dir="2700000" algn="tl">
                    <a:srgbClr val="000000">
                      <a:alpha val="43137"/>
                    </a:srgbClr>
                  </a:outerShdw>
                </a:effectLst>
                <a:latin typeface="+mj-lt"/>
                <a:ea typeface="+mj-ea"/>
                <a:cs typeface="+mj-cs"/>
              </a:rPr>
              <a:t>Opening a database</a:t>
            </a:r>
            <a:br>
              <a:rPr lang="en-US" sz="2000" b="1" dirty="0">
                <a:solidFill>
                  <a:schemeClr val="tx2"/>
                </a:solidFill>
                <a:effectLst>
                  <a:outerShdw blurRad="38100" dist="38100" dir="2700000" algn="tl">
                    <a:srgbClr val="000000">
                      <a:alpha val="43137"/>
                    </a:srgbClr>
                  </a:outerShdw>
                </a:effectLst>
                <a:latin typeface="+mj-lt"/>
                <a:ea typeface="+mj-ea"/>
                <a:cs typeface="+mj-cs"/>
              </a:rPr>
            </a:br>
            <a:r>
              <a:rPr lang="en-US" sz="1200" b="1" dirty="0" err="1">
                <a:latin typeface="Courier New" panose="02070309020205020404" pitchFamily="49" charset="0"/>
                <a:cs typeface="Courier New" panose="02070309020205020404" pitchFamily="49" charset="0"/>
              </a:rPr>
              <a:t>var</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dbRequest</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indexedDB.open</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myDatabase</a:t>
            </a:r>
            <a:r>
              <a:rPr lang="en-US" sz="1200" b="1" dirty="0">
                <a:latin typeface="Courier New" panose="02070309020205020404" pitchFamily="49" charset="0"/>
                <a:cs typeface="Courier New" panose="02070309020205020404" pitchFamily="49" charset="0"/>
              </a:rPr>
              <a:t>"); </a:t>
            </a:r>
          </a:p>
          <a:p>
            <a:r>
              <a:rPr lang="en-US" sz="1200" b="1" dirty="0" err="1">
                <a:latin typeface="Courier New" panose="02070309020205020404" pitchFamily="49" charset="0"/>
                <a:cs typeface="Courier New" panose="02070309020205020404" pitchFamily="49" charset="0"/>
              </a:rPr>
              <a:t>var</a:t>
            </a:r>
            <a:r>
              <a:rPr lang="en-US" sz="1200" b="1" dirty="0">
                <a:latin typeface="Courier New" panose="02070309020205020404" pitchFamily="49" charset="0"/>
                <a:cs typeface="Courier New" panose="02070309020205020404" pitchFamily="49" charset="0"/>
              </a:rPr>
              <a:t> database; </a:t>
            </a:r>
          </a:p>
          <a:p>
            <a:r>
              <a:rPr lang="en-US" sz="1200" b="1" dirty="0" err="1">
                <a:latin typeface="Courier New" panose="02070309020205020404" pitchFamily="49" charset="0"/>
                <a:cs typeface="Courier New" panose="02070309020205020404" pitchFamily="49" charset="0"/>
              </a:rPr>
              <a:t>dbRequest.onsuccess</a:t>
            </a:r>
            <a:r>
              <a:rPr lang="en-US" sz="1200" b="1" dirty="0">
                <a:latin typeface="Courier New" panose="02070309020205020404" pitchFamily="49" charset="0"/>
                <a:cs typeface="Courier New" panose="02070309020205020404" pitchFamily="49" charset="0"/>
              </a:rPr>
              <a:t> = function(event) { </a:t>
            </a:r>
          </a:p>
          <a:p>
            <a:r>
              <a:rPr lang="en-US" sz="1200" b="1" dirty="0">
                <a:latin typeface="Courier New" panose="02070309020205020404" pitchFamily="49" charset="0"/>
                <a:cs typeface="Courier New" panose="02070309020205020404" pitchFamily="49" charset="0"/>
              </a:rPr>
              <a:t>   // The database object appears as </a:t>
            </a:r>
            <a:r>
              <a:rPr lang="en-US" sz="1200" b="1" dirty="0" err="1">
                <a:latin typeface="Courier New" panose="02070309020205020404" pitchFamily="49" charset="0"/>
                <a:cs typeface="Courier New" panose="02070309020205020404" pitchFamily="49" charset="0"/>
              </a:rPr>
              <a:t>event.result</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database = </a:t>
            </a:r>
            <a:r>
              <a:rPr lang="en-US" sz="1200" b="1" dirty="0" err="1">
                <a:latin typeface="Courier New" panose="02070309020205020404" pitchFamily="49" charset="0"/>
                <a:cs typeface="Courier New" panose="02070309020205020404" pitchFamily="49" charset="0"/>
              </a:rPr>
              <a:t>event.result</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dbRequest.onerror</a:t>
            </a:r>
            <a:r>
              <a:rPr lang="en-US" sz="1200" b="1" dirty="0">
                <a:latin typeface="Courier New" panose="02070309020205020404" pitchFamily="49" charset="0"/>
                <a:cs typeface="Courier New" panose="02070309020205020404" pitchFamily="49" charset="0"/>
              </a:rPr>
              <a:t> = function(event) { </a:t>
            </a:r>
          </a:p>
          <a:p>
            <a:r>
              <a:rPr lang="en-US" sz="1200" b="1" dirty="0">
                <a:latin typeface="Courier New" panose="02070309020205020404" pitchFamily="49" charset="0"/>
                <a:cs typeface="Courier New" panose="02070309020205020404" pitchFamily="49" charset="0"/>
              </a:rPr>
              <a:t>   // Manage error </a:t>
            </a:r>
          </a:p>
          <a:p>
            <a:r>
              <a:rPr lang="en-US" sz="1200" b="1" dirty="0">
                <a:latin typeface="Courier New" panose="02070309020205020404" pitchFamily="49" charset="0"/>
                <a:cs typeface="Courier New" panose="02070309020205020404" pitchFamily="49" charset="0"/>
              </a:rPr>
              <a:t>   }</a:t>
            </a:r>
          </a:p>
        </p:txBody>
      </p:sp>
      <p:sp>
        <p:nvSpPr>
          <p:cNvPr id="10" name="TextBox 9"/>
          <p:cNvSpPr txBox="1"/>
          <p:nvPr/>
        </p:nvSpPr>
        <p:spPr>
          <a:xfrm>
            <a:off x="5105789" y="2560418"/>
            <a:ext cx="3673330" cy="1634294"/>
          </a:xfrm>
          <a:prstGeom prst="rect">
            <a:avLst/>
          </a:prstGeom>
          <a:solidFill>
            <a:srgbClr val="009900">
              <a:alpha val="25098"/>
            </a:srgbClr>
          </a:solidFill>
        </p:spPr>
        <p:txBody>
          <a:bodyPr wrap="square" rtlCol="0">
            <a:spAutoFit/>
          </a:bodyPr>
          <a:lstStyle/>
          <a:p>
            <a:pPr algn="ctr"/>
            <a:r>
              <a:rPr lang="en-US" sz="1400" b="1" dirty="0">
                <a:latin typeface="+mj-lt"/>
              </a:rPr>
              <a:t>Note</a:t>
            </a:r>
          </a:p>
          <a:p>
            <a:pPr algn="ctr"/>
            <a:r>
              <a:rPr lang="en-US" sz="1400" dirty="0">
                <a:latin typeface="+mj-lt"/>
              </a:rPr>
              <a:t>Using </a:t>
            </a:r>
            <a:r>
              <a:rPr lang="en-US" sz="1400" dirty="0" err="1">
                <a:latin typeface="+mj-lt"/>
                <a:hlinkClick r:id="rId2"/>
              </a:rPr>
              <a:t>Modernizr</a:t>
            </a:r>
            <a:r>
              <a:rPr lang="en-US" sz="1400" dirty="0">
                <a:latin typeface="+mj-lt"/>
              </a:rPr>
              <a:t> we can query about storage API support using the properties </a:t>
            </a:r>
            <a:r>
              <a:rPr lang="en-US" sz="1400" dirty="0" err="1">
                <a:latin typeface="+mj-lt"/>
              </a:rPr>
              <a:t>localstorage</a:t>
            </a:r>
            <a:r>
              <a:rPr lang="en-US" sz="1400" dirty="0">
                <a:latin typeface="+mj-lt"/>
              </a:rPr>
              <a:t>, </a:t>
            </a:r>
            <a:r>
              <a:rPr lang="en-US" sz="1400" dirty="0" err="1">
                <a:latin typeface="+mj-lt"/>
              </a:rPr>
              <a:t>sessionstorage</a:t>
            </a:r>
            <a:r>
              <a:rPr lang="en-US" sz="1400" dirty="0">
                <a:latin typeface="+mj-lt"/>
              </a:rPr>
              <a:t>, </a:t>
            </a:r>
            <a:r>
              <a:rPr lang="en-US" sz="1400" dirty="0" err="1">
                <a:latin typeface="+mj-lt"/>
              </a:rPr>
              <a:t>websqldatabase</a:t>
            </a:r>
            <a:r>
              <a:rPr lang="en-US" sz="1400" dirty="0">
                <a:latin typeface="+mj-lt"/>
              </a:rPr>
              <a:t>, </a:t>
            </a:r>
            <a:r>
              <a:rPr lang="en-US" sz="1400" dirty="0" err="1">
                <a:latin typeface="+mj-lt"/>
              </a:rPr>
              <a:t>indexeddb</a:t>
            </a:r>
            <a:r>
              <a:rPr lang="en-US" sz="1400" dirty="0">
                <a:latin typeface="+mj-lt"/>
              </a:rPr>
              <a:t>, and </a:t>
            </a:r>
            <a:r>
              <a:rPr lang="en-US" sz="1400" dirty="0" err="1">
                <a:latin typeface="+mj-lt"/>
              </a:rPr>
              <a:t>applicationcache</a:t>
            </a:r>
            <a:r>
              <a:rPr lang="en-US" sz="1400" dirty="0">
                <a:latin typeface="+mj-lt"/>
              </a:rPr>
              <a:t>.</a:t>
            </a:r>
          </a:p>
          <a:p>
            <a:pPr algn="ctr"/>
            <a:r>
              <a:rPr lang="en-US" sz="1400" dirty="0">
                <a:latin typeface="+mj-lt"/>
              </a:rPr>
              <a:t>There are </a:t>
            </a:r>
            <a:r>
              <a:rPr lang="en-US" sz="1400" dirty="0" err="1">
                <a:latin typeface="+mj-lt"/>
                <a:hlinkClick r:id="rId3"/>
              </a:rPr>
              <a:t>polyfills</a:t>
            </a:r>
            <a:r>
              <a:rPr lang="en-US" sz="1400" dirty="0">
                <a:latin typeface="+mj-lt"/>
              </a:rPr>
              <a:t> to backfill functionality in old browsers.</a:t>
            </a:r>
          </a:p>
        </p:txBody>
      </p:sp>
    </p:spTree>
    <p:extLst>
      <p:ext uri="{BB962C8B-B14F-4D97-AF65-F5344CB8AC3E}">
        <p14:creationId xmlns:p14="http://schemas.microsoft.com/office/powerpoint/2010/main" val="552559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519684"/>
          </a:xfrm>
        </p:spPr>
        <p:txBody>
          <a:bodyPr>
            <a:noAutofit/>
          </a:bodyPr>
          <a:lstStyle/>
          <a:p>
            <a:r>
              <a:rPr lang="en-US" sz="4400" b="1" dirty="0" err="1">
                <a:effectLst>
                  <a:outerShdw blurRad="38100" dist="38100" dir="2700000" algn="tl">
                    <a:srgbClr val="000000">
                      <a:alpha val="43137"/>
                    </a:srgbClr>
                  </a:outerShdw>
                </a:effectLst>
              </a:rPr>
              <a:t>IndexedDB</a:t>
            </a:r>
            <a:r>
              <a:rPr lang="en-US" sz="4400" b="1" dirty="0">
                <a:effectLst>
                  <a:outerShdw blurRad="38100" dist="38100" dir="2700000" algn="tl">
                    <a:srgbClr val="000000">
                      <a:alpha val="43137"/>
                    </a:srgbClr>
                  </a:outerShdw>
                </a:effectLst>
              </a:rPr>
              <a:t> API</a:t>
            </a:r>
          </a:p>
        </p:txBody>
      </p:sp>
      <p:sp>
        <p:nvSpPr>
          <p:cNvPr id="4" name="Date Placeholder 3"/>
          <p:cNvSpPr>
            <a:spLocks noGrp="1"/>
          </p:cNvSpPr>
          <p:nvPr>
            <p:ph type="dt" sz="half" idx="10"/>
          </p:nvPr>
        </p:nvSpPr>
        <p:spPr/>
        <p:txBody>
          <a:bodyPr/>
          <a:lstStyle/>
          <a:p>
            <a:fld id="{33BD7A51-8A82-457C-90C8-B5647413CA46}"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28</a:t>
            </a:fld>
            <a:endParaRPr lang="en-US"/>
          </a:p>
        </p:txBody>
      </p:sp>
      <p:sp>
        <p:nvSpPr>
          <p:cNvPr id="7" name="TextBox 6"/>
          <p:cNvSpPr txBox="1"/>
          <p:nvPr/>
        </p:nvSpPr>
        <p:spPr>
          <a:xfrm>
            <a:off x="320040" y="1174432"/>
            <a:ext cx="8417304" cy="1692771"/>
          </a:xfrm>
          <a:prstGeom prst="rect">
            <a:avLst/>
          </a:prstGeom>
          <a:noFill/>
        </p:spPr>
        <p:txBody>
          <a:bodyPr wrap="none" rtlCol="0">
            <a:spAutoFit/>
          </a:bodyPr>
          <a:lstStyle/>
          <a:p>
            <a:r>
              <a:rPr lang="en-US" sz="2000" b="1" dirty="0">
                <a:solidFill>
                  <a:schemeClr val="tx2"/>
                </a:solidFill>
                <a:effectLst>
                  <a:outerShdw blurRad="38100" dist="38100" dir="2700000" algn="tl">
                    <a:srgbClr val="000000">
                      <a:alpha val="43137"/>
                    </a:srgbClr>
                  </a:outerShdw>
                </a:effectLst>
                <a:latin typeface="+mj-lt"/>
                <a:ea typeface="+mj-ea"/>
                <a:cs typeface="+mj-cs"/>
              </a:rPr>
              <a:t>To create the object stores and schemas we implement </a:t>
            </a:r>
            <a:r>
              <a:rPr lang="en-US" sz="2000" b="1" dirty="0" err="1">
                <a:solidFill>
                  <a:schemeClr val="tx2"/>
                </a:solidFill>
                <a:effectLst>
                  <a:outerShdw blurRad="38100" dist="38100" dir="2700000" algn="tl">
                    <a:srgbClr val="000000">
                      <a:alpha val="43137"/>
                    </a:srgbClr>
                  </a:outerShdw>
                </a:effectLst>
                <a:latin typeface="+mj-lt"/>
                <a:ea typeface="+mj-ea"/>
                <a:cs typeface="+mj-cs"/>
              </a:rPr>
              <a:t>upgradeneeded</a:t>
            </a:r>
            <a:r>
              <a:rPr lang="en-US" sz="2000" b="1" dirty="0">
                <a:solidFill>
                  <a:schemeClr val="tx2"/>
                </a:solidFill>
                <a:effectLst>
                  <a:outerShdw blurRad="38100" dist="38100" dir="2700000" algn="tl">
                    <a:srgbClr val="000000">
                      <a:alpha val="43137"/>
                    </a:srgbClr>
                  </a:outerShdw>
                </a:effectLst>
                <a:latin typeface="+mj-lt"/>
                <a:ea typeface="+mj-ea"/>
                <a:cs typeface="+mj-cs"/>
              </a:rPr>
              <a:t> event</a:t>
            </a:r>
          </a:p>
          <a:p>
            <a:r>
              <a:rPr lang="en-US" sz="1400" b="1" dirty="0" err="1">
                <a:latin typeface="Courier New" panose="02070309020205020404" pitchFamily="49" charset="0"/>
                <a:cs typeface="Courier New" panose="02070309020205020404" pitchFamily="49" charset="0"/>
              </a:rPr>
              <a:t>dbRequest.onupgradeneeded</a:t>
            </a:r>
            <a:r>
              <a:rPr lang="en-US" sz="1400" b="1" dirty="0">
                <a:latin typeface="Courier New" panose="02070309020205020404" pitchFamily="49" charset="0"/>
                <a:cs typeface="Courier New" panose="02070309020205020404" pitchFamily="49" charset="0"/>
              </a:rPr>
              <a:t> = function(event)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var</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db</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event.target.result</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 Let's create the object store for books</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var</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objectStore</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db.createObjectStore</a:t>
            </a:r>
            <a:r>
              <a:rPr lang="en-US" sz="1400" b="1" dirty="0">
                <a:latin typeface="Courier New" panose="02070309020205020404" pitchFamily="49" charset="0"/>
                <a:cs typeface="Courier New" panose="02070309020205020404" pitchFamily="49" charset="0"/>
              </a:rPr>
              <a:t>("books", { </a:t>
            </a:r>
            <a:r>
              <a:rPr lang="en-US" sz="1400" b="1" dirty="0" err="1">
                <a:latin typeface="Courier New" panose="02070309020205020404" pitchFamily="49" charset="0"/>
                <a:cs typeface="Courier New" panose="02070309020205020404" pitchFamily="49" charset="0"/>
              </a:rPr>
              <a:t>keyPath</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isbn</a:t>
            </a:r>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a:t>
            </a:r>
          </a:p>
        </p:txBody>
      </p:sp>
      <p:sp>
        <p:nvSpPr>
          <p:cNvPr id="8" name="TextBox 7"/>
          <p:cNvSpPr txBox="1"/>
          <p:nvPr/>
        </p:nvSpPr>
        <p:spPr>
          <a:xfrm>
            <a:off x="460163" y="2952750"/>
            <a:ext cx="7556171" cy="1046440"/>
          </a:xfrm>
          <a:prstGeom prst="rect">
            <a:avLst/>
          </a:prstGeom>
          <a:noFill/>
        </p:spPr>
        <p:txBody>
          <a:bodyPr wrap="none" rtlCol="0">
            <a:spAutoFit/>
          </a:bodyPr>
          <a:lstStyle/>
          <a:p>
            <a:r>
              <a:rPr lang="en-US" sz="2000" b="1" dirty="0">
                <a:solidFill>
                  <a:schemeClr val="tx2"/>
                </a:solidFill>
                <a:effectLst>
                  <a:outerShdw blurRad="38100" dist="38100" dir="2700000" algn="tl">
                    <a:srgbClr val="000000">
                      <a:alpha val="43137"/>
                    </a:srgbClr>
                  </a:outerShdw>
                </a:effectLst>
                <a:latin typeface="+mj-lt"/>
                <a:ea typeface="+mj-ea"/>
                <a:cs typeface="+mj-cs"/>
              </a:rPr>
              <a:t>To execute commands on an object store we need to use transactions</a:t>
            </a:r>
          </a:p>
          <a:p>
            <a:r>
              <a:rPr lang="en-US" sz="1400" b="1" dirty="0" err="1">
                <a:latin typeface="Courier New" panose="02070309020205020404" pitchFamily="49" charset="0"/>
                <a:cs typeface="Courier New" panose="02070309020205020404" pitchFamily="49" charset="0"/>
              </a:rPr>
              <a:t>var</a:t>
            </a:r>
            <a:r>
              <a:rPr lang="en-US" sz="1400" b="1" dirty="0">
                <a:latin typeface="Courier New" panose="02070309020205020404" pitchFamily="49" charset="0"/>
                <a:cs typeface="Courier New" panose="02070309020205020404" pitchFamily="49" charset="0"/>
              </a:rPr>
              <a:t> transaction = </a:t>
            </a:r>
            <a:r>
              <a:rPr lang="en-US" sz="1400" b="1" dirty="0" err="1">
                <a:latin typeface="Courier New" panose="02070309020205020404" pitchFamily="49" charset="0"/>
                <a:cs typeface="Courier New" panose="02070309020205020404" pitchFamily="49" charset="0"/>
              </a:rPr>
              <a:t>database.transaction</a:t>
            </a:r>
            <a:r>
              <a:rPr lang="en-US" sz="1400" b="1" dirty="0">
                <a:latin typeface="Courier New" panose="02070309020205020404" pitchFamily="49" charset="0"/>
                <a:cs typeface="Courier New" panose="02070309020205020404" pitchFamily="49" charset="0"/>
              </a:rPr>
              <a:t>("books", '</a:t>
            </a:r>
            <a:r>
              <a:rPr lang="en-US" sz="1400" b="1" dirty="0" err="1">
                <a:latin typeface="Courier New" panose="02070309020205020404" pitchFamily="49" charset="0"/>
                <a:cs typeface="Courier New" panose="02070309020205020404" pitchFamily="49" charset="0"/>
              </a:rPr>
              <a:t>readwrite</a:t>
            </a:r>
            <a:r>
              <a:rPr lang="en-US" sz="1400" b="1" dirty="0">
                <a:latin typeface="Courier New" panose="02070309020205020404" pitchFamily="49" charset="0"/>
                <a:cs typeface="Courier New" panose="02070309020205020404" pitchFamily="49" charset="0"/>
              </a:rPr>
              <a:t>'); </a:t>
            </a:r>
          </a:p>
          <a:p>
            <a:r>
              <a:rPr lang="en-US" sz="1400" b="1" dirty="0" err="1">
                <a:latin typeface="Courier New" panose="02070309020205020404" pitchFamily="49" charset="0"/>
                <a:cs typeface="Courier New" panose="02070309020205020404" pitchFamily="49" charset="0"/>
              </a:rPr>
              <a:t>transaction.objectStore</a:t>
            </a:r>
            <a:r>
              <a:rPr lang="en-US" sz="1400" b="1" dirty="0">
                <a:latin typeface="Courier New" panose="02070309020205020404" pitchFamily="49" charset="0"/>
                <a:cs typeface="Courier New" panose="02070309020205020404" pitchFamily="49" charset="0"/>
              </a:rPr>
              <a:t>("books") </a:t>
            </a:r>
          </a:p>
          <a:p>
            <a:r>
              <a:rPr lang="en-US" sz="1400" b="1" dirty="0">
                <a:latin typeface="Courier New" panose="02070309020205020404" pitchFamily="49" charset="0"/>
                <a:cs typeface="Courier New" panose="02070309020205020404" pitchFamily="49" charset="0"/>
              </a:rPr>
              <a:t>    .add({ </a:t>
            </a:r>
            <a:r>
              <a:rPr lang="en-US" sz="1400" b="1" dirty="0" err="1">
                <a:latin typeface="Courier New" panose="02070309020205020404" pitchFamily="49" charset="0"/>
                <a:cs typeface="Courier New" panose="02070309020205020404" pitchFamily="49" charset="0"/>
              </a:rPr>
              <a:t>isbn</a:t>
            </a:r>
            <a:r>
              <a:rPr lang="en-US" sz="1400" b="1" dirty="0">
                <a:latin typeface="Courier New" panose="02070309020205020404" pitchFamily="49" charset="0"/>
                <a:cs typeface="Courier New" panose="02070309020205020404" pitchFamily="49" charset="0"/>
              </a:rPr>
              <a:t>: "1234567890", name: "Programming the Mobile Web"})</a:t>
            </a:r>
          </a:p>
        </p:txBody>
      </p:sp>
    </p:spTree>
    <p:extLst>
      <p:ext uri="{BB962C8B-B14F-4D97-AF65-F5344CB8AC3E}">
        <p14:creationId xmlns:p14="http://schemas.microsoft.com/office/powerpoint/2010/main" val="588597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519684"/>
          </a:xfrm>
        </p:spPr>
        <p:txBody>
          <a:bodyPr>
            <a:noAutofit/>
          </a:bodyPr>
          <a:lstStyle/>
          <a:p>
            <a:r>
              <a:rPr lang="en-US" sz="4400" b="1" dirty="0" err="1">
                <a:effectLst>
                  <a:outerShdw blurRad="38100" dist="38100" dir="2700000" algn="tl">
                    <a:srgbClr val="000000">
                      <a:alpha val="43137"/>
                    </a:srgbClr>
                  </a:outerShdw>
                </a:effectLst>
              </a:rPr>
              <a:t>IndexedDB</a:t>
            </a:r>
            <a:r>
              <a:rPr lang="en-US" sz="4400" b="1" dirty="0">
                <a:effectLst>
                  <a:outerShdw blurRad="38100" dist="38100" dir="2700000" algn="tl">
                    <a:srgbClr val="000000">
                      <a:alpha val="43137"/>
                    </a:srgbClr>
                  </a:outerShdw>
                </a:effectLst>
              </a:rPr>
              <a:t> API</a:t>
            </a:r>
          </a:p>
        </p:txBody>
      </p:sp>
      <p:sp>
        <p:nvSpPr>
          <p:cNvPr id="4" name="Date Placeholder 3"/>
          <p:cNvSpPr>
            <a:spLocks noGrp="1"/>
          </p:cNvSpPr>
          <p:nvPr>
            <p:ph type="dt" sz="half" idx="10"/>
          </p:nvPr>
        </p:nvSpPr>
        <p:spPr/>
        <p:txBody>
          <a:bodyPr/>
          <a:lstStyle/>
          <a:p>
            <a:fld id="{B9C08CCC-7F52-4614-8E9A-FB28BBD59E27}"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29</a:t>
            </a:fld>
            <a:endParaRPr lang="en-US"/>
          </a:p>
        </p:txBody>
      </p:sp>
      <p:sp>
        <p:nvSpPr>
          <p:cNvPr id="7" name="TextBox 6"/>
          <p:cNvSpPr txBox="1"/>
          <p:nvPr/>
        </p:nvSpPr>
        <p:spPr>
          <a:xfrm>
            <a:off x="388622" y="1189542"/>
            <a:ext cx="4981172" cy="1508105"/>
          </a:xfrm>
          <a:prstGeom prst="rect">
            <a:avLst/>
          </a:prstGeom>
          <a:noFill/>
        </p:spPr>
        <p:txBody>
          <a:bodyPr wrap="none" rtlCol="0">
            <a:spAutoFit/>
          </a:bodyPr>
          <a:lstStyle/>
          <a:p>
            <a:pPr>
              <a:spcBef>
                <a:spcPct val="0"/>
              </a:spcBef>
            </a:pPr>
            <a:r>
              <a:rPr lang="en-US" sz="2000" b="1" dirty="0">
                <a:solidFill>
                  <a:schemeClr val="tx2"/>
                </a:solidFill>
                <a:effectLst>
                  <a:outerShdw blurRad="38100" dist="38100" dir="2700000" algn="tl">
                    <a:srgbClr val="000000">
                      <a:alpha val="43137"/>
                    </a:srgbClr>
                  </a:outerShdw>
                </a:effectLst>
                <a:latin typeface="+mj-lt"/>
                <a:ea typeface="+mj-ea"/>
                <a:cs typeface="+mj-cs"/>
              </a:rPr>
              <a:t>To get one element by key from the database</a:t>
            </a:r>
          </a:p>
          <a:p>
            <a:r>
              <a:rPr lang="en-US" sz="1200" b="1" dirty="0" err="1">
                <a:latin typeface="Courier New" panose="02070309020205020404" pitchFamily="49" charset="0"/>
                <a:cs typeface="Courier New" panose="02070309020205020404" pitchFamily="49" charset="0"/>
              </a:rPr>
              <a:t>database.transaction</a:t>
            </a:r>
            <a:r>
              <a:rPr lang="en-US" sz="1200" b="1" dirty="0">
                <a:latin typeface="Courier New" panose="02070309020205020404" pitchFamily="49" charset="0"/>
                <a:cs typeface="Courier New" panose="02070309020205020404" pitchFamily="49" charset="0"/>
              </a:rPr>
              <a:t>("books")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objectStore</a:t>
            </a:r>
            <a:r>
              <a:rPr lang="en-US" sz="1200" b="1" dirty="0">
                <a:latin typeface="Courier New" panose="02070309020205020404" pitchFamily="49" charset="0"/>
                <a:cs typeface="Courier New" panose="02070309020205020404" pitchFamily="49" charset="0"/>
              </a:rPr>
              <a:t>("books") </a:t>
            </a:r>
          </a:p>
          <a:p>
            <a:r>
              <a:rPr lang="en-US" sz="1200" b="1" dirty="0">
                <a:latin typeface="Courier New" panose="02070309020205020404" pitchFamily="49" charset="0"/>
                <a:cs typeface="Courier New" panose="02070309020205020404" pitchFamily="49" charset="0"/>
              </a:rPr>
              <a:t>      .get("1234567890")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onsuccess</a:t>
            </a:r>
            <a:r>
              <a:rPr lang="en-US" sz="1200" b="1" dirty="0">
                <a:latin typeface="Courier New" panose="02070309020205020404" pitchFamily="49" charset="0"/>
                <a:cs typeface="Courier New" panose="02070309020205020404" pitchFamily="49" charset="0"/>
              </a:rPr>
              <a:t> = function(event) {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var</a:t>
            </a:r>
            <a:r>
              <a:rPr lang="en-US" sz="1200" b="1" dirty="0">
                <a:latin typeface="Courier New" panose="02070309020205020404" pitchFamily="49" charset="0"/>
                <a:cs typeface="Courier New" panose="02070309020205020404" pitchFamily="49" charset="0"/>
              </a:rPr>
              <a:t> object = </a:t>
            </a:r>
            <a:r>
              <a:rPr lang="en-US" sz="1200" b="1" dirty="0" err="1">
                <a:latin typeface="Courier New" panose="02070309020205020404" pitchFamily="49" charset="0"/>
                <a:cs typeface="Courier New" panose="02070309020205020404" pitchFamily="49" charset="0"/>
              </a:rPr>
              <a:t>event.target.result</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 </a:t>
            </a:r>
          </a:p>
        </p:txBody>
      </p:sp>
      <p:sp>
        <p:nvSpPr>
          <p:cNvPr id="8" name="TextBox 7"/>
          <p:cNvSpPr txBox="1"/>
          <p:nvPr/>
        </p:nvSpPr>
        <p:spPr>
          <a:xfrm>
            <a:off x="388621" y="2685336"/>
            <a:ext cx="5876930" cy="2092881"/>
          </a:xfrm>
          <a:prstGeom prst="rect">
            <a:avLst/>
          </a:prstGeom>
          <a:noFill/>
        </p:spPr>
        <p:txBody>
          <a:bodyPr wrap="none" rtlCol="0">
            <a:spAutoFit/>
          </a:bodyPr>
          <a:lstStyle/>
          <a:p>
            <a:pPr>
              <a:spcBef>
                <a:spcPct val="0"/>
              </a:spcBef>
            </a:pPr>
            <a:r>
              <a:rPr lang="en-US" sz="2000" b="1" dirty="0">
                <a:solidFill>
                  <a:schemeClr val="tx2"/>
                </a:solidFill>
                <a:effectLst>
                  <a:outerShdw blurRad="38100" dist="38100" dir="2700000" algn="tl">
                    <a:srgbClr val="000000">
                      <a:alpha val="43137"/>
                    </a:srgbClr>
                  </a:outerShdw>
                </a:effectLst>
                <a:latin typeface="+mj-lt"/>
                <a:ea typeface="+mj-ea"/>
                <a:cs typeface="+mj-cs"/>
              </a:rPr>
              <a:t>To browse between all objects</a:t>
            </a:r>
          </a:p>
          <a:p>
            <a:r>
              <a:rPr lang="en-US" sz="1100" b="1" dirty="0" err="1">
                <a:latin typeface="Courier New" panose="02070309020205020404" pitchFamily="49" charset="0"/>
                <a:cs typeface="Courier New" panose="02070309020205020404" pitchFamily="49" charset="0"/>
              </a:rPr>
              <a:t>var</a:t>
            </a:r>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allBooks</a:t>
            </a:r>
            <a:r>
              <a:rPr lang="en-US" sz="1100" b="1" dirty="0">
                <a:latin typeface="Courier New" panose="02070309020205020404" pitchFamily="49" charset="0"/>
                <a:cs typeface="Courier New" panose="02070309020205020404" pitchFamily="49" charset="0"/>
              </a:rPr>
              <a:t> = </a:t>
            </a:r>
            <a:r>
              <a:rPr lang="en-US" sz="1100" b="1" dirty="0" err="1">
                <a:latin typeface="Courier New" panose="02070309020205020404" pitchFamily="49" charset="0"/>
                <a:cs typeface="Courier New" panose="02070309020205020404" pitchFamily="49" charset="0"/>
              </a:rPr>
              <a:t>database.transaction</a:t>
            </a:r>
            <a:r>
              <a:rPr lang="en-US" sz="1100" b="1" dirty="0">
                <a:latin typeface="Courier New" panose="02070309020205020404" pitchFamily="49" charset="0"/>
                <a:cs typeface="Courier New" panose="02070309020205020404" pitchFamily="49" charset="0"/>
              </a:rPr>
              <a:t>("books").</a:t>
            </a:r>
            <a:r>
              <a:rPr lang="en-US" sz="1100" b="1" dirty="0" err="1">
                <a:latin typeface="Courier New" panose="02070309020205020404" pitchFamily="49" charset="0"/>
                <a:cs typeface="Courier New" panose="02070309020205020404" pitchFamily="49" charset="0"/>
              </a:rPr>
              <a:t>objectStore</a:t>
            </a:r>
            <a:r>
              <a:rPr lang="en-US" sz="1100" b="1" dirty="0">
                <a:latin typeface="Courier New" panose="02070309020205020404" pitchFamily="49" charset="0"/>
                <a:cs typeface="Courier New" panose="02070309020205020404" pitchFamily="49" charset="0"/>
              </a:rPr>
              <a:t>("books"); </a:t>
            </a:r>
            <a:br>
              <a:rPr lang="en-US" sz="1100" b="1" dirty="0">
                <a:latin typeface="Courier New" panose="02070309020205020404" pitchFamily="49" charset="0"/>
                <a:cs typeface="Courier New" panose="02070309020205020404" pitchFamily="49" charset="0"/>
              </a:rPr>
            </a:br>
            <a:r>
              <a:rPr lang="en-US" sz="1100" b="1" dirty="0" err="1">
                <a:latin typeface="Courier New" panose="02070309020205020404" pitchFamily="49" charset="0"/>
                <a:cs typeface="Courier New" panose="02070309020205020404" pitchFamily="49" charset="0"/>
              </a:rPr>
              <a:t>allBooks.openCursor</a:t>
            </a:r>
            <a:r>
              <a:rPr lang="en-US" sz="1100" b="1" dirty="0">
                <a:latin typeface="Courier New" panose="02070309020205020404" pitchFamily="49" charset="0"/>
                <a:cs typeface="Courier New" panose="02070309020205020404" pitchFamily="49" charset="0"/>
              </a:rPr>
              <a:t>().</a:t>
            </a:r>
            <a:r>
              <a:rPr lang="en-US" sz="1100" b="1" dirty="0" err="1">
                <a:latin typeface="Courier New" panose="02070309020205020404" pitchFamily="49" charset="0"/>
                <a:cs typeface="Courier New" panose="02070309020205020404" pitchFamily="49" charset="0"/>
              </a:rPr>
              <a:t>onsuccess</a:t>
            </a:r>
            <a:r>
              <a:rPr lang="en-US" sz="1100" b="1" dirty="0">
                <a:latin typeface="Courier New" panose="02070309020205020404" pitchFamily="49" charset="0"/>
                <a:cs typeface="Courier New" panose="02070309020205020404" pitchFamily="49" charset="0"/>
              </a:rPr>
              <a:t> = function(event) { </a:t>
            </a:r>
            <a:br>
              <a:rPr lang="en-US" sz="1100" b="1" dirty="0">
                <a:latin typeface="Courier New" panose="02070309020205020404" pitchFamily="49" charset="0"/>
                <a:cs typeface="Courier New" panose="02070309020205020404" pitchFamily="49" charset="0"/>
              </a:rPr>
            </a:br>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var</a:t>
            </a:r>
            <a:r>
              <a:rPr lang="en-US" sz="1100" b="1" dirty="0">
                <a:latin typeface="Courier New" panose="02070309020205020404" pitchFamily="49" charset="0"/>
                <a:cs typeface="Courier New" panose="02070309020205020404" pitchFamily="49" charset="0"/>
              </a:rPr>
              <a:t> cursor = </a:t>
            </a:r>
            <a:r>
              <a:rPr lang="en-US" sz="1100" b="1" dirty="0" err="1">
                <a:latin typeface="Courier New" panose="02070309020205020404" pitchFamily="49" charset="0"/>
                <a:cs typeface="Courier New" panose="02070309020205020404" pitchFamily="49" charset="0"/>
              </a:rPr>
              <a:t>event.target.results</a:t>
            </a:r>
            <a:r>
              <a:rPr lang="en-US" sz="1100" b="1" dirty="0">
                <a:latin typeface="Courier New" panose="02070309020205020404" pitchFamily="49" charset="0"/>
                <a:cs typeface="Courier New" panose="02070309020205020404" pitchFamily="49" charset="0"/>
              </a:rPr>
              <a:t>; </a:t>
            </a:r>
          </a:p>
          <a:p>
            <a:r>
              <a:rPr lang="en-US" sz="1100" b="1" dirty="0">
                <a:latin typeface="Courier New" panose="02070309020205020404" pitchFamily="49" charset="0"/>
                <a:cs typeface="Courier New" panose="02070309020205020404" pitchFamily="49" charset="0"/>
              </a:rPr>
              <a:t>   if (cursor) { </a:t>
            </a:r>
          </a:p>
          <a:p>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var</a:t>
            </a:r>
            <a:r>
              <a:rPr lang="en-US" sz="1100" b="1" dirty="0">
                <a:latin typeface="Courier New" panose="02070309020205020404" pitchFamily="49" charset="0"/>
                <a:cs typeface="Courier New" panose="02070309020205020404" pitchFamily="49" charset="0"/>
              </a:rPr>
              <a:t> key = </a:t>
            </a:r>
            <a:r>
              <a:rPr lang="en-US" sz="1100" b="1" dirty="0" err="1">
                <a:latin typeface="Courier New" panose="02070309020205020404" pitchFamily="49" charset="0"/>
                <a:cs typeface="Courier New" panose="02070309020205020404" pitchFamily="49" charset="0"/>
              </a:rPr>
              <a:t>cursor.key</a:t>
            </a:r>
            <a:r>
              <a:rPr lang="en-US" sz="1100" b="1" dirty="0">
                <a:latin typeface="Courier New" panose="02070309020205020404" pitchFamily="49" charset="0"/>
                <a:cs typeface="Courier New" panose="02070309020205020404" pitchFamily="49" charset="0"/>
              </a:rPr>
              <a:t>; </a:t>
            </a:r>
          </a:p>
          <a:p>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var</a:t>
            </a:r>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currentBook</a:t>
            </a:r>
            <a:r>
              <a:rPr lang="en-US" sz="1100" b="1" dirty="0">
                <a:latin typeface="Courier New" panose="02070309020205020404" pitchFamily="49" charset="0"/>
                <a:cs typeface="Courier New" panose="02070309020205020404" pitchFamily="49" charset="0"/>
              </a:rPr>
              <a:t> = </a:t>
            </a:r>
            <a:r>
              <a:rPr lang="en-US" sz="1100" b="1" dirty="0" err="1">
                <a:latin typeface="Courier New" panose="02070309020205020404" pitchFamily="49" charset="0"/>
                <a:cs typeface="Courier New" panose="02070309020205020404" pitchFamily="49" charset="0"/>
              </a:rPr>
              <a:t>cursor.value</a:t>
            </a:r>
            <a:r>
              <a:rPr lang="en-US" sz="1100" b="1" dirty="0">
                <a:latin typeface="Courier New" panose="02070309020205020404" pitchFamily="49" charset="0"/>
                <a:cs typeface="Courier New" panose="02070309020205020404" pitchFamily="49" charset="0"/>
              </a:rPr>
              <a:t>; </a:t>
            </a:r>
          </a:p>
          <a:p>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cursor.continue</a:t>
            </a:r>
            <a:r>
              <a:rPr lang="en-US" sz="1100" b="1" dirty="0">
                <a:latin typeface="Courier New" panose="02070309020205020404" pitchFamily="49" charset="0"/>
                <a:cs typeface="Courier New" panose="02070309020205020404" pitchFamily="49" charset="0"/>
              </a:rPr>
              <a:t>(); // Move to next element and execute </a:t>
            </a:r>
          </a:p>
          <a:p>
            <a:r>
              <a:rPr lang="en-US" sz="1100" b="1" dirty="0">
                <a:latin typeface="Courier New" panose="02070309020205020404" pitchFamily="49" charset="0"/>
                <a:cs typeface="Courier New" panose="02070309020205020404" pitchFamily="49" charset="0"/>
              </a:rPr>
              <a:t>                          // </a:t>
            </a:r>
            <a:r>
              <a:rPr lang="en-US" sz="1100" b="1" dirty="0" err="1">
                <a:latin typeface="Courier New" panose="02070309020205020404" pitchFamily="49" charset="0"/>
                <a:cs typeface="Courier New" panose="02070309020205020404" pitchFamily="49" charset="0"/>
              </a:rPr>
              <a:t>onsuccess</a:t>
            </a:r>
            <a:r>
              <a:rPr lang="en-US" sz="1100" b="1" dirty="0">
                <a:latin typeface="Courier New" panose="02070309020205020404" pitchFamily="49" charset="0"/>
                <a:cs typeface="Courier New" panose="02070309020205020404" pitchFamily="49" charset="0"/>
              </a:rPr>
              <a:t> again </a:t>
            </a:r>
          </a:p>
          <a:p>
            <a:r>
              <a:rPr lang="en-US" sz="1100" b="1" dirty="0">
                <a:latin typeface="Courier New" panose="02070309020205020404" pitchFamily="49" charset="0"/>
                <a:cs typeface="Courier New" panose="02070309020205020404" pitchFamily="49" charset="0"/>
              </a:rPr>
              <a:t>   } else { </a:t>
            </a:r>
          </a:p>
          <a:p>
            <a:r>
              <a:rPr lang="en-US" sz="1100" b="1" dirty="0">
                <a:latin typeface="Courier New" panose="02070309020205020404" pitchFamily="49" charset="0"/>
                <a:cs typeface="Courier New" panose="02070309020205020404" pitchFamily="49" charset="0"/>
              </a:rPr>
              <a:t>        // End of object store } };</a:t>
            </a:r>
          </a:p>
        </p:txBody>
      </p:sp>
    </p:spTree>
    <p:extLst>
      <p:ext uri="{BB962C8B-B14F-4D97-AF65-F5344CB8AC3E}">
        <p14:creationId xmlns:p14="http://schemas.microsoft.com/office/powerpoint/2010/main" val="3215175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Web Storage</a:t>
            </a:r>
          </a:p>
        </p:txBody>
      </p:sp>
      <p:sp>
        <p:nvSpPr>
          <p:cNvPr id="3" name="Content Placeholder 2"/>
          <p:cNvSpPr>
            <a:spLocks noGrp="1"/>
          </p:cNvSpPr>
          <p:nvPr>
            <p:ph idx="1"/>
          </p:nvPr>
        </p:nvSpPr>
        <p:spPr/>
        <p:txBody>
          <a:bodyPr/>
          <a:lstStyle/>
          <a:p>
            <a:r>
              <a:rPr lang="en-US" sz="2400" dirty="0"/>
              <a:t>HTML5 Web Storage API defines two stores</a:t>
            </a:r>
          </a:p>
          <a:p>
            <a:r>
              <a:rPr lang="en-US" sz="2400" dirty="0" err="1">
                <a:solidFill>
                  <a:srgbClr val="7030A0"/>
                </a:solidFill>
                <a:latin typeface="Courier New" panose="02070309020205020404" pitchFamily="49" charset="0"/>
                <a:cs typeface="Courier New" panose="02070309020205020404" pitchFamily="49" charset="0"/>
              </a:rPr>
              <a:t>localStorage</a:t>
            </a:r>
            <a:r>
              <a:rPr lang="en-US" sz="2400" dirty="0">
                <a:solidFill>
                  <a:srgbClr val="7030A0"/>
                </a:solidFill>
              </a:rPr>
              <a:t> </a:t>
            </a:r>
            <a:r>
              <a:rPr lang="en-US" sz="2400" dirty="0"/>
              <a:t>and </a:t>
            </a:r>
            <a:r>
              <a:rPr lang="en-US" sz="2400" dirty="0" err="1">
                <a:solidFill>
                  <a:srgbClr val="7030A0"/>
                </a:solidFill>
                <a:latin typeface="Courier New" panose="02070309020205020404" pitchFamily="49" charset="0"/>
                <a:cs typeface="Courier New" panose="02070309020205020404" pitchFamily="49" charset="0"/>
              </a:rPr>
              <a:t>sessionStorage</a:t>
            </a:r>
            <a:endParaRPr lang="en-US" sz="2400" dirty="0">
              <a:solidFill>
                <a:srgbClr val="7030A0"/>
              </a:solidFill>
            </a:endParaRPr>
          </a:p>
          <a:p>
            <a:r>
              <a:rPr lang="en-US" sz="2400" dirty="0"/>
              <a:t>Scopes are different</a:t>
            </a:r>
          </a:p>
          <a:p>
            <a:r>
              <a:rPr lang="en-US" sz="2400" dirty="0"/>
              <a:t>Local store is used for long-term storage</a:t>
            </a:r>
          </a:p>
          <a:p>
            <a:r>
              <a:rPr lang="en-US" sz="2400" dirty="0"/>
              <a:t>Session store doesn’t persist after closing tab or window</a:t>
            </a:r>
          </a:p>
        </p:txBody>
      </p:sp>
      <p:sp>
        <p:nvSpPr>
          <p:cNvPr id="4" name="Date Placeholder 3"/>
          <p:cNvSpPr>
            <a:spLocks noGrp="1"/>
          </p:cNvSpPr>
          <p:nvPr>
            <p:ph type="dt" sz="half" idx="10"/>
          </p:nvPr>
        </p:nvSpPr>
        <p:spPr/>
        <p:txBody>
          <a:bodyPr/>
          <a:lstStyle/>
          <a:p>
            <a:fld id="{128CFCD7-376E-4CEA-A857-DE97BE65F64A}"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3</a:t>
            </a:fld>
            <a:endParaRPr lang="en-US"/>
          </a:p>
        </p:txBody>
      </p:sp>
    </p:spTree>
    <p:extLst>
      <p:ext uri="{BB962C8B-B14F-4D97-AF65-F5344CB8AC3E}">
        <p14:creationId xmlns:p14="http://schemas.microsoft.com/office/powerpoint/2010/main" val="17649075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err="1"/>
              <a:t>FileSystem</a:t>
            </a:r>
            <a:r>
              <a:rPr lang="en-US" sz="4400" dirty="0"/>
              <a:t> API</a:t>
            </a:r>
          </a:p>
        </p:txBody>
      </p:sp>
      <p:sp>
        <p:nvSpPr>
          <p:cNvPr id="3" name="Content Placeholder 2"/>
          <p:cNvSpPr>
            <a:spLocks noGrp="1"/>
          </p:cNvSpPr>
          <p:nvPr>
            <p:ph idx="1"/>
          </p:nvPr>
        </p:nvSpPr>
        <p:spPr/>
        <p:txBody>
          <a:bodyPr/>
          <a:lstStyle/>
          <a:p>
            <a:r>
              <a:rPr lang="en-US" sz="2000" dirty="0" err="1"/>
              <a:t>FileSystem</a:t>
            </a:r>
            <a:r>
              <a:rPr lang="en-US" sz="2000" dirty="0"/>
              <a:t> API is a W3C draft specification. </a:t>
            </a:r>
          </a:p>
          <a:p>
            <a:r>
              <a:rPr lang="en-US" sz="2000" dirty="0"/>
              <a:t>API can create and manage folders and files in a virtual </a:t>
            </a:r>
            <a:r>
              <a:rPr lang="en-US" sz="2000" dirty="0" err="1"/>
              <a:t>filesystem</a:t>
            </a:r>
            <a:r>
              <a:rPr lang="en-US" sz="2000" dirty="0"/>
              <a:t>. </a:t>
            </a:r>
          </a:p>
          <a:p>
            <a:r>
              <a:rPr lang="en-US" sz="2000" dirty="0"/>
              <a:t>Some browsers may implement it using a database. </a:t>
            </a:r>
          </a:p>
          <a:p>
            <a:r>
              <a:rPr lang="en-US" sz="2000" dirty="0"/>
              <a:t>Only works with the files created by scripts in our domain.</a:t>
            </a:r>
          </a:p>
          <a:p>
            <a:r>
              <a:rPr lang="en-US" sz="2000" dirty="0"/>
              <a:t>Two kinds of </a:t>
            </a:r>
            <a:r>
              <a:rPr lang="en-US" sz="2000" dirty="0" err="1"/>
              <a:t>filesystem</a:t>
            </a:r>
            <a:r>
              <a:rPr lang="en-US" sz="2000" dirty="0"/>
              <a:t>: </a:t>
            </a:r>
          </a:p>
          <a:p>
            <a:pPr lvl="1"/>
            <a:r>
              <a:rPr lang="en-US" sz="1800" dirty="0"/>
              <a:t>PERSISTENT </a:t>
            </a:r>
          </a:p>
          <a:p>
            <a:pPr lvl="1"/>
            <a:r>
              <a:rPr lang="en-US" sz="1800" dirty="0"/>
              <a:t>TEMPORARY</a:t>
            </a:r>
          </a:p>
        </p:txBody>
      </p:sp>
      <p:sp>
        <p:nvSpPr>
          <p:cNvPr id="4" name="Date Placeholder 3"/>
          <p:cNvSpPr>
            <a:spLocks noGrp="1"/>
          </p:cNvSpPr>
          <p:nvPr>
            <p:ph type="dt" sz="half" idx="10"/>
          </p:nvPr>
        </p:nvSpPr>
        <p:spPr/>
        <p:txBody>
          <a:bodyPr/>
          <a:lstStyle/>
          <a:p>
            <a:fld id="{9815384B-D022-4863-A922-43F0D30AA520}"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30</a:t>
            </a:fld>
            <a:endParaRPr lang="en-US"/>
          </a:p>
        </p:txBody>
      </p:sp>
    </p:spTree>
    <p:extLst>
      <p:ext uri="{BB962C8B-B14F-4D97-AF65-F5344CB8AC3E}">
        <p14:creationId xmlns:p14="http://schemas.microsoft.com/office/powerpoint/2010/main" val="28491964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err="1">
                <a:effectLst>
                  <a:outerShdw blurRad="38100" dist="38100" dir="2700000" algn="tl">
                    <a:srgbClr val="000000">
                      <a:alpha val="43137"/>
                    </a:srgbClr>
                  </a:outerShdw>
                </a:effectLst>
              </a:rPr>
              <a:t>FileSystem</a:t>
            </a:r>
            <a:r>
              <a:rPr lang="en-US" sz="4400" b="1" dirty="0">
                <a:effectLst>
                  <a:outerShdw blurRad="38100" dist="38100" dir="2700000" algn="tl">
                    <a:srgbClr val="000000">
                      <a:alpha val="43137"/>
                    </a:srgbClr>
                  </a:outerShdw>
                </a:effectLst>
              </a:rPr>
              <a:t> API</a:t>
            </a:r>
          </a:p>
        </p:txBody>
      </p:sp>
      <p:sp>
        <p:nvSpPr>
          <p:cNvPr id="4" name="Date Placeholder 3"/>
          <p:cNvSpPr>
            <a:spLocks noGrp="1"/>
          </p:cNvSpPr>
          <p:nvPr>
            <p:ph type="dt" sz="half" idx="10"/>
          </p:nvPr>
        </p:nvSpPr>
        <p:spPr/>
        <p:txBody>
          <a:bodyPr/>
          <a:lstStyle/>
          <a:p>
            <a:fld id="{C208DEAF-B802-4BEB-B982-1F699AF796A6}"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31</a:t>
            </a:fld>
            <a:endParaRPr lang="en-US"/>
          </a:p>
        </p:txBody>
      </p:sp>
      <p:sp>
        <p:nvSpPr>
          <p:cNvPr id="7" name="TextBox 6"/>
          <p:cNvSpPr txBox="1"/>
          <p:nvPr/>
        </p:nvSpPr>
        <p:spPr>
          <a:xfrm>
            <a:off x="457199" y="1498849"/>
            <a:ext cx="7849567" cy="2092881"/>
          </a:xfrm>
          <a:prstGeom prst="rect">
            <a:avLst/>
          </a:prstGeom>
          <a:noFill/>
        </p:spPr>
        <p:txBody>
          <a:bodyPr wrap="square" rtlCol="0">
            <a:spAutoFit/>
          </a:bodyPr>
          <a:lstStyle/>
          <a:p>
            <a:pPr>
              <a:spcBef>
                <a:spcPct val="0"/>
              </a:spcBef>
            </a:pPr>
            <a:r>
              <a:rPr lang="en-US" b="1" dirty="0">
                <a:solidFill>
                  <a:schemeClr val="tx2"/>
                </a:solidFill>
                <a:effectLst>
                  <a:outerShdw blurRad="38100" dist="38100" dir="2700000" algn="tl">
                    <a:srgbClr val="000000">
                      <a:alpha val="43137"/>
                    </a:srgbClr>
                  </a:outerShdw>
                </a:effectLst>
                <a:latin typeface="+mj-lt"/>
                <a:ea typeface="+mj-ea"/>
                <a:cs typeface="+mj-cs"/>
              </a:rPr>
              <a:t>To retrieve a persistent </a:t>
            </a:r>
            <a:r>
              <a:rPr lang="en-US" b="1" dirty="0" err="1">
                <a:solidFill>
                  <a:schemeClr val="tx2"/>
                </a:solidFill>
                <a:effectLst>
                  <a:outerShdw blurRad="38100" dist="38100" dir="2700000" algn="tl">
                    <a:srgbClr val="000000">
                      <a:alpha val="43137"/>
                    </a:srgbClr>
                  </a:outerShdw>
                </a:effectLst>
                <a:latin typeface="+mj-lt"/>
                <a:ea typeface="+mj-ea"/>
                <a:cs typeface="+mj-cs"/>
              </a:rPr>
              <a:t>filesystem</a:t>
            </a:r>
            <a:r>
              <a:rPr lang="en-US" b="1" dirty="0">
                <a:solidFill>
                  <a:schemeClr val="tx2"/>
                </a:solidFill>
                <a:effectLst>
                  <a:outerShdw blurRad="38100" dist="38100" dir="2700000" algn="tl">
                    <a:srgbClr val="000000">
                      <a:alpha val="43137"/>
                    </a:srgbClr>
                  </a:outerShdw>
                </a:effectLst>
                <a:latin typeface="+mj-lt"/>
                <a:ea typeface="+mj-ea"/>
                <a:cs typeface="+mj-cs"/>
              </a:rPr>
              <a:t> of 4 MB, we can use the following code:</a:t>
            </a:r>
          </a:p>
          <a:p>
            <a:endParaRPr lang="en-US" sz="1400" dirty="0">
              <a:latin typeface="Courier New" panose="02070309020205020404" pitchFamily="49" charset="0"/>
              <a:cs typeface="Courier New" panose="02070309020205020404" pitchFamily="49" charset="0"/>
            </a:endParaRPr>
          </a:p>
          <a:p>
            <a:r>
              <a:rPr lang="en-US" sz="1400" b="1" dirty="0" err="1">
                <a:latin typeface="Courier New" panose="02070309020205020404" pitchFamily="49" charset="0"/>
                <a:cs typeface="Courier New" panose="02070309020205020404" pitchFamily="49" charset="0"/>
              </a:rPr>
              <a:t>window.requestFileSystem</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window.PERSISTENT</a:t>
            </a:r>
            <a:r>
              <a:rPr lang="en-US" sz="1400" b="1" dirty="0">
                <a:latin typeface="Courier New" panose="02070309020205020404" pitchFamily="49" charset="0"/>
                <a:cs typeface="Courier New" panose="02070309020205020404" pitchFamily="49" charset="0"/>
              </a:rPr>
              <a:t>, 4*1024*1024, </a:t>
            </a:r>
          </a:p>
          <a:p>
            <a:r>
              <a:rPr lang="en-US" sz="1400" b="1" dirty="0">
                <a:latin typeface="Courier New" panose="02070309020205020404" pitchFamily="49" charset="0"/>
                <a:cs typeface="Courier New" panose="02070309020205020404" pitchFamily="49" charset="0"/>
              </a:rPr>
              <a:t>function(</a:t>
            </a:r>
            <a:r>
              <a:rPr lang="en-US" sz="1400" b="1" dirty="0" err="1">
                <a:latin typeface="Courier New" panose="02070309020205020404" pitchFamily="49" charset="0"/>
                <a:cs typeface="Courier New" panose="02070309020205020404" pitchFamily="49" charset="0"/>
              </a:rPr>
              <a:t>filesystem</a:t>
            </a:r>
            <a:r>
              <a:rPr lang="en-US" sz="1400" b="1" dirty="0">
                <a:latin typeface="Courier New" panose="02070309020205020404" pitchFamily="49" charset="0"/>
                <a:cs typeface="Courier New" panose="02070309020205020404" pitchFamily="49" charset="0"/>
              </a:rPr>
              <a:t>) { </a:t>
            </a:r>
          </a:p>
          <a:p>
            <a:r>
              <a:rPr lang="en-US" sz="1400" b="1" dirty="0">
                <a:latin typeface="Courier New" panose="02070309020205020404" pitchFamily="49" charset="0"/>
                <a:cs typeface="Courier New" panose="02070309020205020404" pitchFamily="49" charset="0"/>
              </a:rPr>
              <a:t>    // The </a:t>
            </a:r>
            <a:r>
              <a:rPr lang="en-US" sz="1400" b="1" dirty="0" err="1">
                <a:latin typeface="Courier New" panose="02070309020205020404" pitchFamily="49" charset="0"/>
                <a:cs typeface="Courier New" panose="02070309020205020404" pitchFamily="49" charset="0"/>
              </a:rPr>
              <a:t>filesystem</a:t>
            </a:r>
            <a:r>
              <a:rPr lang="en-US" sz="1400" b="1" dirty="0">
                <a:latin typeface="Courier New" panose="02070309020205020404" pitchFamily="49" charset="0"/>
                <a:cs typeface="Courier New" panose="02070309020205020404" pitchFamily="49" charset="0"/>
              </a:rPr>
              <a:t> was created/opened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function(event) { </a:t>
            </a:r>
          </a:p>
          <a:p>
            <a:r>
              <a:rPr lang="en-US" sz="1400" b="1" dirty="0">
                <a:latin typeface="Courier New" panose="02070309020205020404" pitchFamily="49" charset="0"/>
                <a:cs typeface="Courier New" panose="02070309020205020404" pitchFamily="49" charset="0"/>
              </a:rPr>
              <a:t>    // Handle error </a:t>
            </a:r>
          </a:p>
          <a:p>
            <a:r>
              <a:rPr lang="en-US" sz="14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3398308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err="1"/>
              <a:t>FileSystem</a:t>
            </a:r>
            <a:r>
              <a:rPr lang="en-US" sz="4400" dirty="0"/>
              <a:t> API</a:t>
            </a:r>
          </a:p>
        </p:txBody>
      </p:sp>
      <p:sp>
        <p:nvSpPr>
          <p:cNvPr id="3" name="Content Placeholder 2"/>
          <p:cNvSpPr>
            <a:spLocks noGrp="1"/>
          </p:cNvSpPr>
          <p:nvPr>
            <p:ph idx="1"/>
          </p:nvPr>
        </p:nvSpPr>
        <p:spPr/>
        <p:txBody>
          <a:bodyPr/>
          <a:lstStyle/>
          <a:p>
            <a:r>
              <a:rPr lang="en-US" sz="1800" dirty="0"/>
              <a:t>With this API we can:</a:t>
            </a:r>
          </a:p>
          <a:p>
            <a:pPr lvl="1"/>
            <a:r>
              <a:rPr lang="en-US" sz="1600" dirty="0"/>
              <a:t>Modify </a:t>
            </a:r>
            <a:r>
              <a:rPr lang="en-US" sz="1600" dirty="0" err="1"/>
              <a:t>filesystem</a:t>
            </a:r>
            <a:r>
              <a:rPr lang="en-US" sz="1600" dirty="0"/>
              <a:t> quotas</a:t>
            </a:r>
          </a:p>
          <a:p>
            <a:pPr lvl="1"/>
            <a:r>
              <a:rPr lang="en-US" sz="1600" dirty="0"/>
              <a:t>Create and open files</a:t>
            </a:r>
          </a:p>
          <a:p>
            <a:pPr lvl="1"/>
            <a:r>
              <a:rPr lang="en-US" sz="1600" dirty="0"/>
              <a:t>Append, replace, and delete files</a:t>
            </a:r>
          </a:p>
          <a:p>
            <a:pPr lvl="1"/>
            <a:r>
              <a:rPr lang="en-US" sz="1600" dirty="0"/>
              <a:t>Create and delete directories</a:t>
            </a:r>
          </a:p>
          <a:p>
            <a:pPr lvl="1"/>
            <a:r>
              <a:rPr lang="en-US" sz="1600" dirty="0"/>
              <a:t>Copy, rename, and move files and directories</a:t>
            </a:r>
          </a:p>
          <a:p>
            <a:pPr lvl="1"/>
            <a:r>
              <a:rPr lang="en-US" sz="1600" dirty="0"/>
              <a:t>Read directories’ content</a:t>
            </a:r>
          </a:p>
          <a:p>
            <a:pPr lvl="1"/>
            <a:r>
              <a:rPr lang="en-US" sz="1600" dirty="0"/>
              <a:t>Create </a:t>
            </a:r>
            <a:r>
              <a:rPr lang="en-US" sz="1600" dirty="0" err="1"/>
              <a:t>filesystem</a:t>
            </a:r>
            <a:r>
              <a:rPr lang="en-US" sz="1600" dirty="0"/>
              <a:t> URLs</a:t>
            </a:r>
          </a:p>
          <a:p>
            <a:r>
              <a:rPr lang="en-US" sz="1800" dirty="0"/>
              <a:t>With this API we also have a new URI, </a:t>
            </a:r>
            <a:r>
              <a:rPr lang="en-US" sz="1800" i="1" dirty="0" err="1"/>
              <a:t>filesystem</a:t>
            </a:r>
            <a:r>
              <a:rPr lang="en-US" sz="1800" i="1" dirty="0"/>
              <a:t>:</a:t>
            </a:r>
            <a:r>
              <a:rPr lang="en-US" sz="1800" dirty="0"/>
              <a:t>, that we can use to point from our web app to any file stored in our persistent or temporary storage.</a:t>
            </a:r>
          </a:p>
          <a:p>
            <a:endParaRPr lang="en-US" sz="1800" dirty="0"/>
          </a:p>
        </p:txBody>
      </p:sp>
      <p:sp>
        <p:nvSpPr>
          <p:cNvPr id="4" name="Date Placeholder 3"/>
          <p:cNvSpPr>
            <a:spLocks noGrp="1"/>
          </p:cNvSpPr>
          <p:nvPr>
            <p:ph type="dt" sz="half" idx="10"/>
          </p:nvPr>
        </p:nvSpPr>
        <p:spPr/>
        <p:txBody>
          <a:bodyPr/>
          <a:lstStyle/>
          <a:p>
            <a:fld id="{D2174CFF-6719-47FB-A39A-011989CD74FC}"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32</a:t>
            </a:fld>
            <a:endParaRPr lang="en-US"/>
          </a:p>
        </p:txBody>
      </p:sp>
    </p:spTree>
    <p:extLst>
      <p:ext uri="{BB962C8B-B14F-4D97-AF65-F5344CB8AC3E}">
        <p14:creationId xmlns:p14="http://schemas.microsoft.com/office/powerpoint/2010/main" val="1422822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672084"/>
          </a:xfrm>
        </p:spPr>
        <p:txBody>
          <a:bodyPr>
            <a:noAutofit/>
          </a:bodyPr>
          <a:lstStyle/>
          <a:p>
            <a:r>
              <a:rPr lang="en-US" sz="4400" b="1" dirty="0">
                <a:effectLst>
                  <a:outerShdw blurRad="38100" dist="38100" dir="2700000" algn="tl">
                    <a:srgbClr val="000000">
                      <a:alpha val="43137"/>
                    </a:srgbClr>
                  </a:outerShdw>
                </a:effectLst>
              </a:rPr>
              <a:t>Web Storage Limits</a:t>
            </a:r>
          </a:p>
        </p:txBody>
      </p:sp>
      <p:sp>
        <p:nvSpPr>
          <p:cNvPr id="4" name="Date Placeholder 3"/>
          <p:cNvSpPr>
            <a:spLocks noGrp="1"/>
          </p:cNvSpPr>
          <p:nvPr>
            <p:ph type="dt" sz="half" idx="10"/>
          </p:nvPr>
        </p:nvSpPr>
        <p:spPr/>
        <p:txBody>
          <a:bodyPr/>
          <a:lstStyle/>
          <a:p>
            <a:fld id="{3088273D-308A-4AB0-944D-95DE525D774F}"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4</a:t>
            </a:fld>
            <a:endParaRPr lang="en-US"/>
          </a:p>
        </p:txBody>
      </p:sp>
      <p:graphicFrame>
        <p:nvGraphicFramePr>
          <p:cNvPr id="7" name="Content Placeholder 6"/>
          <p:cNvGraphicFramePr>
            <a:graphicFrameLocks noGrp="1"/>
          </p:cNvGraphicFramePr>
          <p:nvPr>
            <p:ph idx="4294967295"/>
            <p:extLst>
              <p:ext uri="{D42A27DB-BD31-4B8C-83A1-F6EECF244321}">
                <p14:modId xmlns:p14="http://schemas.microsoft.com/office/powerpoint/2010/main" val="3115889283"/>
              </p:ext>
            </p:extLst>
          </p:nvPr>
        </p:nvGraphicFramePr>
        <p:xfrm>
          <a:off x="464184" y="1276350"/>
          <a:ext cx="8215632" cy="3188970"/>
        </p:xfrm>
        <a:graphic>
          <a:graphicData uri="http://schemas.openxmlformats.org/drawingml/2006/table">
            <a:tbl>
              <a:tblPr firstRow="1" bandRow="1">
                <a:tableStyleId>{93296810-A885-4BE3-A3E7-6D5BEEA58F35}</a:tableStyleId>
              </a:tblPr>
              <a:tblGrid>
                <a:gridCol w="2053908">
                  <a:extLst>
                    <a:ext uri="{9D8B030D-6E8A-4147-A177-3AD203B41FA5}">
                      <a16:colId xmlns:a16="http://schemas.microsoft.com/office/drawing/2014/main" val="20000"/>
                    </a:ext>
                  </a:extLst>
                </a:gridCol>
                <a:gridCol w="2053908">
                  <a:extLst>
                    <a:ext uri="{9D8B030D-6E8A-4147-A177-3AD203B41FA5}">
                      <a16:colId xmlns:a16="http://schemas.microsoft.com/office/drawing/2014/main" val="20001"/>
                    </a:ext>
                  </a:extLst>
                </a:gridCol>
                <a:gridCol w="2053908">
                  <a:extLst>
                    <a:ext uri="{9D8B030D-6E8A-4147-A177-3AD203B41FA5}">
                      <a16:colId xmlns:a16="http://schemas.microsoft.com/office/drawing/2014/main" val="20002"/>
                    </a:ext>
                  </a:extLst>
                </a:gridCol>
                <a:gridCol w="2053908">
                  <a:extLst>
                    <a:ext uri="{9D8B030D-6E8A-4147-A177-3AD203B41FA5}">
                      <a16:colId xmlns:a16="http://schemas.microsoft.com/office/drawing/2014/main" val="20003"/>
                    </a:ext>
                  </a:extLst>
                </a:gridCol>
              </a:tblGrid>
              <a:tr h="278130">
                <a:tc>
                  <a:txBody>
                    <a:bodyPr/>
                    <a:lstStyle/>
                    <a:p>
                      <a:pPr algn="l"/>
                      <a:r>
                        <a:rPr lang="en-US" sz="1200" dirty="0">
                          <a:solidFill>
                            <a:schemeClr val="tx1"/>
                          </a:solidFill>
                          <a:effectLst/>
                          <a:latin typeface="+mj-lt"/>
                        </a:rPr>
                        <a:t>Browser/platform</a:t>
                      </a:r>
                    </a:p>
                  </a:txBody>
                  <a:tcPr marT="34290" marB="34290" anchor="b"/>
                </a:tc>
                <a:tc>
                  <a:txBody>
                    <a:bodyPr/>
                    <a:lstStyle/>
                    <a:p>
                      <a:pPr algn="l"/>
                      <a:r>
                        <a:rPr lang="en-US" sz="1200" dirty="0">
                          <a:solidFill>
                            <a:schemeClr val="tx1"/>
                          </a:solidFill>
                          <a:effectLst/>
                          <a:latin typeface="+mj-lt"/>
                        </a:rPr>
                        <a:t>Initial local storage limit</a:t>
                      </a:r>
                    </a:p>
                  </a:txBody>
                  <a:tcPr marT="34290" marB="34290" anchor="b"/>
                </a:tc>
                <a:tc>
                  <a:txBody>
                    <a:bodyPr/>
                    <a:lstStyle/>
                    <a:p>
                      <a:pPr algn="l"/>
                      <a:r>
                        <a:rPr lang="en-US" sz="1200" dirty="0">
                          <a:solidFill>
                            <a:schemeClr val="tx1"/>
                          </a:solidFill>
                          <a:effectLst/>
                          <a:latin typeface="+mj-lt"/>
                        </a:rPr>
                        <a:t>Session storage limit</a:t>
                      </a:r>
                    </a:p>
                  </a:txBody>
                  <a:tcPr marT="34290" marB="34290" anchor="b"/>
                </a:tc>
                <a:tc>
                  <a:txBody>
                    <a:bodyPr/>
                    <a:lstStyle/>
                    <a:p>
                      <a:pPr algn="l"/>
                      <a:r>
                        <a:rPr lang="en-US" sz="1200" dirty="0">
                          <a:solidFill>
                            <a:schemeClr val="tx1"/>
                          </a:solidFill>
                          <a:effectLst/>
                          <a:latin typeface="+mj-lt"/>
                        </a:rPr>
                        <a:t>Limit can be exceeded</a:t>
                      </a:r>
                    </a:p>
                  </a:txBody>
                  <a:tcPr marT="34290" marB="34290" anchor="b"/>
                </a:tc>
                <a:extLst>
                  <a:ext uri="{0D108BD9-81ED-4DB2-BD59-A6C34878D82A}">
                    <a16:rowId xmlns:a16="http://schemas.microsoft.com/office/drawing/2014/main" val="10000"/>
                  </a:ext>
                </a:extLst>
              </a:tr>
              <a:tr h="278130">
                <a:tc>
                  <a:txBody>
                    <a:bodyPr/>
                    <a:lstStyle/>
                    <a:p>
                      <a:pPr algn="l"/>
                      <a:r>
                        <a:rPr lang="en-US" sz="900">
                          <a:effectLst/>
                          <a:latin typeface="+mj-lt"/>
                        </a:rPr>
                        <a:t>Safari on iOS</a:t>
                      </a:r>
                    </a:p>
                  </a:txBody>
                  <a:tcPr marT="34290" marB="34290"/>
                </a:tc>
                <a:tc>
                  <a:txBody>
                    <a:bodyPr/>
                    <a:lstStyle/>
                    <a:p>
                      <a:pPr algn="l"/>
                      <a:r>
                        <a:rPr lang="en-US" sz="900">
                          <a:effectLst/>
                          <a:latin typeface="+mj-lt"/>
                        </a:rPr>
                        <a:t>2.5 MB UTF-16</a:t>
                      </a:r>
                    </a:p>
                  </a:txBody>
                  <a:tcPr marT="34290" marB="34290"/>
                </a:tc>
                <a:tc>
                  <a:txBody>
                    <a:bodyPr/>
                    <a:lstStyle/>
                    <a:p>
                      <a:pPr algn="l"/>
                      <a:r>
                        <a:rPr lang="en-US" sz="900">
                          <a:effectLst/>
                          <a:latin typeface="+mj-lt"/>
                        </a:rPr>
                        <a:t>2.5 MB UTF-16</a:t>
                      </a:r>
                    </a:p>
                  </a:txBody>
                  <a:tcPr marT="34290" marB="34290"/>
                </a:tc>
                <a:tc>
                  <a:txBody>
                    <a:bodyPr/>
                    <a:lstStyle/>
                    <a:p>
                      <a:pPr algn="l"/>
                      <a:r>
                        <a:rPr lang="en-US" sz="900">
                          <a:effectLst/>
                          <a:latin typeface="+mj-lt"/>
                        </a:rPr>
                        <a:t>No</a:t>
                      </a:r>
                    </a:p>
                  </a:txBody>
                  <a:tcPr marT="34290" marB="34290"/>
                </a:tc>
                <a:extLst>
                  <a:ext uri="{0D108BD9-81ED-4DB2-BD59-A6C34878D82A}">
                    <a16:rowId xmlns:a16="http://schemas.microsoft.com/office/drawing/2014/main" val="10001"/>
                  </a:ext>
                </a:extLst>
              </a:tr>
              <a:tr h="278130">
                <a:tc>
                  <a:txBody>
                    <a:bodyPr/>
                    <a:lstStyle/>
                    <a:p>
                      <a:pPr algn="l"/>
                      <a:r>
                        <a:rPr lang="en-US" sz="900">
                          <a:effectLst/>
                          <a:latin typeface="+mj-lt"/>
                        </a:rPr>
                        <a:t>Android browser</a:t>
                      </a:r>
                    </a:p>
                  </a:txBody>
                  <a:tcPr marT="34290" marB="34290"/>
                </a:tc>
                <a:tc>
                  <a:txBody>
                    <a:bodyPr/>
                    <a:lstStyle/>
                    <a:p>
                      <a:pPr algn="l"/>
                      <a:r>
                        <a:rPr lang="en-US" sz="900">
                          <a:effectLst/>
                          <a:latin typeface="+mj-lt"/>
                        </a:rPr>
                        <a:t>2.5 MB UTF-16</a:t>
                      </a:r>
                    </a:p>
                  </a:txBody>
                  <a:tcPr marT="34290" marB="34290"/>
                </a:tc>
                <a:tc>
                  <a:txBody>
                    <a:bodyPr/>
                    <a:lstStyle/>
                    <a:p>
                      <a:pPr algn="l"/>
                      <a:r>
                        <a:rPr lang="en-US" sz="900">
                          <a:effectLst/>
                          <a:latin typeface="+mj-lt"/>
                        </a:rPr>
                        <a:t>No limit</a:t>
                      </a:r>
                    </a:p>
                  </a:txBody>
                  <a:tcPr marT="34290" marB="34290"/>
                </a:tc>
                <a:tc>
                  <a:txBody>
                    <a:bodyPr/>
                    <a:lstStyle/>
                    <a:p>
                      <a:pPr algn="l"/>
                      <a:r>
                        <a:rPr lang="en-US" sz="900">
                          <a:effectLst/>
                          <a:latin typeface="+mj-lt"/>
                        </a:rPr>
                        <a:t>No</a:t>
                      </a:r>
                    </a:p>
                  </a:txBody>
                  <a:tcPr marT="34290" marB="34290"/>
                </a:tc>
                <a:extLst>
                  <a:ext uri="{0D108BD9-81ED-4DB2-BD59-A6C34878D82A}">
                    <a16:rowId xmlns:a16="http://schemas.microsoft.com/office/drawing/2014/main" val="10002"/>
                  </a:ext>
                </a:extLst>
              </a:tr>
              <a:tr h="278130">
                <a:tc>
                  <a:txBody>
                    <a:bodyPr/>
                    <a:lstStyle/>
                    <a:p>
                      <a:pPr algn="l"/>
                      <a:r>
                        <a:rPr lang="en-US" sz="900">
                          <a:effectLst/>
                          <a:latin typeface="+mj-lt"/>
                        </a:rPr>
                        <a:t>Chrome for Android</a:t>
                      </a:r>
                    </a:p>
                  </a:txBody>
                  <a:tcPr marT="34290" marB="34290"/>
                </a:tc>
                <a:tc>
                  <a:txBody>
                    <a:bodyPr/>
                    <a:lstStyle/>
                    <a:p>
                      <a:pPr algn="l"/>
                      <a:r>
                        <a:rPr lang="en-US" sz="900">
                          <a:effectLst/>
                          <a:latin typeface="+mj-lt"/>
                        </a:rPr>
                        <a:t>2.5 MB UTF-16</a:t>
                      </a:r>
                    </a:p>
                  </a:txBody>
                  <a:tcPr marT="34290" marB="34290"/>
                </a:tc>
                <a:tc>
                  <a:txBody>
                    <a:bodyPr/>
                    <a:lstStyle/>
                    <a:p>
                      <a:pPr algn="l"/>
                      <a:r>
                        <a:rPr lang="en-US" sz="900">
                          <a:effectLst/>
                          <a:latin typeface="+mj-lt"/>
                        </a:rPr>
                        <a:t>2.5 MB UTF-16</a:t>
                      </a:r>
                    </a:p>
                  </a:txBody>
                  <a:tcPr marT="34290" marB="34290"/>
                </a:tc>
                <a:tc>
                  <a:txBody>
                    <a:bodyPr/>
                    <a:lstStyle/>
                    <a:p>
                      <a:pPr algn="l"/>
                      <a:r>
                        <a:rPr lang="en-US" sz="900">
                          <a:effectLst/>
                          <a:latin typeface="+mj-lt"/>
                        </a:rPr>
                        <a:t>No</a:t>
                      </a:r>
                    </a:p>
                  </a:txBody>
                  <a:tcPr marT="34290" marB="34290"/>
                </a:tc>
                <a:extLst>
                  <a:ext uri="{0D108BD9-81ED-4DB2-BD59-A6C34878D82A}">
                    <a16:rowId xmlns:a16="http://schemas.microsoft.com/office/drawing/2014/main" val="10003"/>
                  </a:ext>
                </a:extLst>
              </a:tr>
              <a:tr h="278130">
                <a:tc>
                  <a:txBody>
                    <a:bodyPr/>
                    <a:lstStyle/>
                    <a:p>
                      <a:pPr algn="l"/>
                      <a:r>
                        <a:rPr lang="en-US" sz="900">
                          <a:effectLst/>
                          <a:latin typeface="+mj-lt"/>
                        </a:rPr>
                        <a:t>Nokia Browser for Symbian</a:t>
                      </a:r>
                    </a:p>
                  </a:txBody>
                  <a:tcPr marT="34290" marB="34290"/>
                </a:tc>
                <a:tc>
                  <a:txBody>
                    <a:bodyPr/>
                    <a:lstStyle/>
                    <a:p>
                      <a:pPr algn="l"/>
                      <a:r>
                        <a:rPr lang="en-US" sz="900">
                          <a:effectLst/>
                          <a:latin typeface="+mj-lt"/>
                        </a:rPr>
                        <a:t>2.5 MB UTF-16</a:t>
                      </a:r>
                    </a:p>
                  </a:txBody>
                  <a:tcPr marT="34290" marB="34290"/>
                </a:tc>
                <a:tc>
                  <a:txBody>
                    <a:bodyPr/>
                    <a:lstStyle/>
                    <a:p>
                      <a:pPr algn="l"/>
                      <a:r>
                        <a:rPr lang="en-US" sz="900">
                          <a:effectLst/>
                          <a:latin typeface="+mj-lt"/>
                        </a:rPr>
                        <a:t>2.5 MB UTF-16</a:t>
                      </a:r>
                    </a:p>
                  </a:txBody>
                  <a:tcPr marT="34290" marB="34290"/>
                </a:tc>
                <a:tc>
                  <a:txBody>
                    <a:bodyPr/>
                    <a:lstStyle/>
                    <a:p>
                      <a:pPr algn="l"/>
                      <a:r>
                        <a:rPr lang="en-US" sz="900">
                          <a:effectLst/>
                          <a:latin typeface="+mj-lt"/>
                        </a:rPr>
                        <a:t>No</a:t>
                      </a:r>
                    </a:p>
                  </a:txBody>
                  <a:tcPr marT="34290" marB="34290"/>
                </a:tc>
                <a:extLst>
                  <a:ext uri="{0D108BD9-81ED-4DB2-BD59-A6C34878D82A}">
                    <a16:rowId xmlns:a16="http://schemas.microsoft.com/office/drawing/2014/main" val="10004"/>
                  </a:ext>
                </a:extLst>
              </a:tr>
              <a:tr h="278130">
                <a:tc>
                  <a:txBody>
                    <a:bodyPr/>
                    <a:lstStyle/>
                    <a:p>
                      <a:pPr algn="l"/>
                      <a:r>
                        <a:rPr lang="en-US" sz="900">
                          <a:effectLst/>
                          <a:latin typeface="+mj-lt"/>
                        </a:rPr>
                        <a:t>Nokia Browser for MeeGo</a:t>
                      </a:r>
                    </a:p>
                  </a:txBody>
                  <a:tcPr marT="34290" marB="34290"/>
                </a:tc>
                <a:tc>
                  <a:txBody>
                    <a:bodyPr/>
                    <a:lstStyle/>
                    <a:p>
                      <a:pPr algn="l"/>
                      <a:r>
                        <a:rPr lang="en-US" sz="900">
                          <a:effectLst/>
                          <a:latin typeface="+mj-lt"/>
                        </a:rPr>
                        <a:t>2.5 MB UTF-16</a:t>
                      </a:r>
                    </a:p>
                  </a:txBody>
                  <a:tcPr marT="34290" marB="34290"/>
                </a:tc>
                <a:tc>
                  <a:txBody>
                    <a:bodyPr/>
                    <a:lstStyle/>
                    <a:p>
                      <a:pPr algn="l"/>
                      <a:r>
                        <a:rPr lang="en-US" sz="900">
                          <a:effectLst/>
                          <a:latin typeface="+mj-lt"/>
                        </a:rPr>
                        <a:t>No limit</a:t>
                      </a:r>
                    </a:p>
                  </a:txBody>
                  <a:tcPr marT="34290" marB="34290"/>
                </a:tc>
                <a:tc>
                  <a:txBody>
                    <a:bodyPr/>
                    <a:lstStyle/>
                    <a:p>
                      <a:pPr algn="l"/>
                      <a:r>
                        <a:rPr lang="en-US" sz="900">
                          <a:effectLst/>
                          <a:latin typeface="+mj-lt"/>
                        </a:rPr>
                        <a:t>No</a:t>
                      </a:r>
                    </a:p>
                  </a:txBody>
                  <a:tcPr marT="34290" marB="34290"/>
                </a:tc>
                <a:extLst>
                  <a:ext uri="{0D108BD9-81ED-4DB2-BD59-A6C34878D82A}">
                    <a16:rowId xmlns:a16="http://schemas.microsoft.com/office/drawing/2014/main" val="10005"/>
                  </a:ext>
                </a:extLst>
              </a:tr>
              <a:tr h="342900">
                <a:tc>
                  <a:txBody>
                    <a:bodyPr/>
                    <a:lstStyle/>
                    <a:p>
                      <a:pPr algn="l"/>
                      <a:r>
                        <a:rPr lang="en-US" sz="900">
                          <a:effectLst/>
                          <a:latin typeface="+mj-lt"/>
                        </a:rPr>
                        <a:t>BlackBerry browser for smartphones</a:t>
                      </a:r>
                    </a:p>
                  </a:txBody>
                  <a:tcPr marT="34290" marB="34290"/>
                </a:tc>
                <a:tc>
                  <a:txBody>
                    <a:bodyPr/>
                    <a:lstStyle/>
                    <a:p>
                      <a:pPr algn="l"/>
                      <a:r>
                        <a:rPr lang="en-US" sz="900">
                          <a:effectLst/>
                          <a:latin typeface="+mj-lt"/>
                        </a:rPr>
                        <a:t>2.5 MB UTF-16</a:t>
                      </a:r>
                    </a:p>
                  </a:txBody>
                  <a:tcPr marT="34290" marB="34290"/>
                </a:tc>
                <a:tc>
                  <a:txBody>
                    <a:bodyPr/>
                    <a:lstStyle/>
                    <a:p>
                      <a:pPr algn="l"/>
                      <a:r>
                        <a:rPr lang="en-US" sz="900">
                          <a:effectLst/>
                          <a:latin typeface="+mj-lt"/>
                        </a:rPr>
                        <a:t>No limit</a:t>
                      </a:r>
                    </a:p>
                  </a:txBody>
                  <a:tcPr marT="34290" marB="34290"/>
                </a:tc>
                <a:tc>
                  <a:txBody>
                    <a:bodyPr/>
                    <a:lstStyle/>
                    <a:p>
                      <a:pPr algn="l"/>
                      <a:r>
                        <a:rPr lang="en-US" sz="900">
                          <a:effectLst/>
                          <a:latin typeface="+mj-lt"/>
                        </a:rPr>
                        <a:t>No</a:t>
                      </a:r>
                    </a:p>
                  </a:txBody>
                  <a:tcPr marT="34290" marB="34290"/>
                </a:tc>
                <a:extLst>
                  <a:ext uri="{0D108BD9-81ED-4DB2-BD59-A6C34878D82A}">
                    <a16:rowId xmlns:a16="http://schemas.microsoft.com/office/drawing/2014/main" val="10006"/>
                  </a:ext>
                </a:extLst>
              </a:tr>
              <a:tr h="342900">
                <a:tc>
                  <a:txBody>
                    <a:bodyPr/>
                    <a:lstStyle/>
                    <a:p>
                      <a:pPr algn="l"/>
                      <a:r>
                        <a:rPr lang="en-US" sz="900">
                          <a:effectLst/>
                          <a:latin typeface="+mj-lt"/>
                        </a:rPr>
                        <a:t>BlackBerry browser for PlayBook and BB10</a:t>
                      </a:r>
                    </a:p>
                  </a:txBody>
                  <a:tcPr marT="34290" marB="34290"/>
                </a:tc>
                <a:tc>
                  <a:txBody>
                    <a:bodyPr/>
                    <a:lstStyle/>
                    <a:p>
                      <a:pPr algn="l"/>
                      <a:r>
                        <a:rPr lang="en-US" sz="900">
                          <a:effectLst/>
                          <a:latin typeface="+mj-lt"/>
                        </a:rPr>
                        <a:t>12 MB</a:t>
                      </a:r>
                    </a:p>
                  </a:txBody>
                  <a:tcPr marT="34290" marB="34290"/>
                </a:tc>
                <a:tc>
                  <a:txBody>
                    <a:bodyPr/>
                    <a:lstStyle/>
                    <a:p>
                      <a:pPr algn="l"/>
                      <a:r>
                        <a:rPr lang="en-US" sz="900">
                          <a:effectLst/>
                          <a:latin typeface="+mj-lt"/>
                        </a:rPr>
                        <a:t>12 MB</a:t>
                      </a:r>
                    </a:p>
                  </a:txBody>
                  <a:tcPr marT="34290" marB="34290"/>
                </a:tc>
                <a:tc>
                  <a:txBody>
                    <a:bodyPr/>
                    <a:lstStyle/>
                    <a:p>
                      <a:pPr algn="l"/>
                      <a:r>
                        <a:rPr lang="en-US" sz="900">
                          <a:effectLst/>
                          <a:latin typeface="+mj-lt"/>
                        </a:rPr>
                        <a:t>No</a:t>
                      </a:r>
                    </a:p>
                  </a:txBody>
                  <a:tcPr marT="34290" marB="34290"/>
                </a:tc>
                <a:extLst>
                  <a:ext uri="{0D108BD9-81ED-4DB2-BD59-A6C34878D82A}">
                    <a16:rowId xmlns:a16="http://schemas.microsoft.com/office/drawing/2014/main" val="10007"/>
                  </a:ext>
                </a:extLst>
              </a:tr>
              <a:tr h="278130">
                <a:tc>
                  <a:txBody>
                    <a:bodyPr/>
                    <a:lstStyle/>
                    <a:p>
                      <a:pPr algn="l"/>
                      <a:r>
                        <a:rPr lang="en-US" sz="900">
                          <a:effectLst/>
                          <a:latin typeface="+mj-lt"/>
                        </a:rPr>
                        <a:t>Internet Explorer</a:t>
                      </a:r>
                    </a:p>
                  </a:txBody>
                  <a:tcPr marT="34290" marB="34290"/>
                </a:tc>
                <a:tc>
                  <a:txBody>
                    <a:bodyPr/>
                    <a:lstStyle/>
                    <a:p>
                      <a:pPr algn="l"/>
                      <a:r>
                        <a:rPr lang="en-US" sz="900">
                          <a:effectLst/>
                          <a:latin typeface="+mj-lt"/>
                        </a:rPr>
                        <a:t>5 MB</a:t>
                      </a:r>
                    </a:p>
                  </a:txBody>
                  <a:tcPr marT="34290" marB="34290"/>
                </a:tc>
                <a:tc>
                  <a:txBody>
                    <a:bodyPr/>
                    <a:lstStyle/>
                    <a:p>
                      <a:pPr algn="l"/>
                      <a:r>
                        <a:rPr lang="en-US" sz="900">
                          <a:effectLst/>
                          <a:latin typeface="+mj-lt"/>
                        </a:rPr>
                        <a:t>5 MB</a:t>
                      </a:r>
                    </a:p>
                  </a:txBody>
                  <a:tcPr marT="34290" marB="34290"/>
                </a:tc>
                <a:tc>
                  <a:txBody>
                    <a:bodyPr/>
                    <a:lstStyle/>
                    <a:p>
                      <a:pPr algn="l"/>
                      <a:r>
                        <a:rPr lang="en-US" sz="900">
                          <a:effectLst/>
                          <a:latin typeface="+mj-lt"/>
                        </a:rPr>
                        <a:t>No</a:t>
                      </a:r>
                    </a:p>
                  </a:txBody>
                  <a:tcPr marT="34290" marB="34290"/>
                </a:tc>
                <a:extLst>
                  <a:ext uri="{0D108BD9-81ED-4DB2-BD59-A6C34878D82A}">
                    <a16:rowId xmlns:a16="http://schemas.microsoft.com/office/drawing/2014/main" val="10008"/>
                  </a:ext>
                </a:extLst>
              </a:tr>
              <a:tr h="278130">
                <a:tc>
                  <a:txBody>
                    <a:bodyPr/>
                    <a:lstStyle/>
                    <a:p>
                      <a:pPr algn="l"/>
                      <a:r>
                        <a:rPr lang="en-US" sz="900">
                          <a:effectLst/>
                          <a:latin typeface="+mj-lt"/>
                        </a:rPr>
                        <a:t>Opera Mobile</a:t>
                      </a:r>
                    </a:p>
                  </a:txBody>
                  <a:tcPr marT="34290" marB="34290"/>
                </a:tc>
                <a:tc>
                  <a:txBody>
                    <a:bodyPr/>
                    <a:lstStyle/>
                    <a:p>
                      <a:pPr algn="l"/>
                      <a:r>
                        <a:rPr lang="en-US" sz="900">
                          <a:effectLst/>
                          <a:latin typeface="+mj-lt"/>
                        </a:rPr>
                        <a:t>1 MB</a:t>
                      </a:r>
                    </a:p>
                  </a:txBody>
                  <a:tcPr marT="34290" marB="34290"/>
                </a:tc>
                <a:tc>
                  <a:txBody>
                    <a:bodyPr/>
                    <a:lstStyle/>
                    <a:p>
                      <a:pPr algn="l"/>
                      <a:r>
                        <a:rPr lang="en-US" sz="900">
                          <a:effectLst/>
                          <a:latin typeface="+mj-lt"/>
                        </a:rPr>
                        <a:t>Shared with local</a:t>
                      </a:r>
                    </a:p>
                  </a:txBody>
                  <a:tcPr marT="34290" marB="34290"/>
                </a:tc>
                <a:tc>
                  <a:txBody>
                    <a:bodyPr/>
                    <a:lstStyle/>
                    <a:p>
                      <a:pPr algn="l"/>
                      <a:r>
                        <a:rPr lang="en-US" sz="900" dirty="0">
                          <a:effectLst/>
                          <a:latin typeface="+mj-lt"/>
                        </a:rPr>
                        <a:t>Yes, with permission</a:t>
                      </a:r>
                    </a:p>
                  </a:txBody>
                  <a:tcPr marT="34290" marB="34290"/>
                </a:tc>
                <a:extLst>
                  <a:ext uri="{0D108BD9-81ED-4DB2-BD59-A6C34878D82A}">
                    <a16:rowId xmlns:a16="http://schemas.microsoft.com/office/drawing/2014/main" val="10009"/>
                  </a:ext>
                </a:extLst>
              </a:tr>
              <a:tr h="278130">
                <a:tc>
                  <a:txBody>
                    <a:bodyPr/>
                    <a:lstStyle/>
                    <a:p>
                      <a:pPr algn="l"/>
                      <a:r>
                        <a:rPr lang="en-US" sz="900">
                          <a:effectLst/>
                          <a:latin typeface="+mj-lt"/>
                        </a:rPr>
                        <a:t>Firefox</a:t>
                      </a:r>
                    </a:p>
                  </a:txBody>
                  <a:tcPr marT="34290" marB="34290"/>
                </a:tc>
                <a:tc>
                  <a:txBody>
                    <a:bodyPr/>
                    <a:lstStyle/>
                    <a:p>
                      <a:pPr algn="l"/>
                      <a:r>
                        <a:rPr lang="en-US" sz="900">
                          <a:effectLst/>
                          <a:latin typeface="+mj-lt"/>
                        </a:rPr>
                        <a:t>2 MB</a:t>
                      </a:r>
                    </a:p>
                  </a:txBody>
                  <a:tcPr marT="34290" marB="34290"/>
                </a:tc>
                <a:tc>
                  <a:txBody>
                    <a:bodyPr/>
                    <a:lstStyle/>
                    <a:p>
                      <a:pPr algn="l"/>
                      <a:r>
                        <a:rPr lang="en-US" sz="900">
                          <a:effectLst/>
                          <a:latin typeface="+mj-lt"/>
                        </a:rPr>
                        <a:t>No limits</a:t>
                      </a:r>
                    </a:p>
                  </a:txBody>
                  <a:tcPr marT="34290" marB="34290"/>
                </a:tc>
                <a:tc>
                  <a:txBody>
                    <a:bodyPr/>
                    <a:lstStyle/>
                    <a:p>
                      <a:pPr algn="l"/>
                      <a:r>
                        <a:rPr lang="en-US" sz="900" dirty="0">
                          <a:effectLst/>
                          <a:latin typeface="+mj-lt"/>
                        </a:rPr>
                        <a:t>No</a:t>
                      </a:r>
                    </a:p>
                  </a:txBody>
                  <a:tcPr marT="34290" marB="3429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559012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528066"/>
            <a:ext cx="8305800" cy="595884"/>
          </a:xfrm>
        </p:spPr>
        <p:txBody>
          <a:bodyPr>
            <a:noAutofit/>
          </a:bodyPr>
          <a:lstStyle/>
          <a:p>
            <a:r>
              <a:rPr lang="en-US" sz="4400" b="1" dirty="0">
                <a:effectLst>
                  <a:outerShdw blurRad="38100" dist="38100" dir="2700000" algn="tl">
                    <a:srgbClr val="000000">
                      <a:alpha val="43137"/>
                    </a:srgbClr>
                  </a:outerShdw>
                </a:effectLst>
              </a:rPr>
              <a:t>The Syntax for Storage</a:t>
            </a:r>
          </a:p>
        </p:txBody>
      </p:sp>
      <p:sp>
        <p:nvSpPr>
          <p:cNvPr id="4" name="Date Placeholder 3"/>
          <p:cNvSpPr>
            <a:spLocks noGrp="1"/>
          </p:cNvSpPr>
          <p:nvPr>
            <p:ph type="dt" sz="half" idx="10"/>
          </p:nvPr>
        </p:nvSpPr>
        <p:spPr/>
        <p:txBody>
          <a:bodyPr/>
          <a:lstStyle/>
          <a:p>
            <a:fld id="{5C77B7D1-A5A8-4643-ADED-8FC62143D25E}" type="datetime1">
              <a:rPr lang="en-US" smtClean="0"/>
              <a:t>6/5/2017</a:t>
            </a:fld>
            <a:endParaRPr lang="en-US" dirty="0"/>
          </a:p>
        </p:txBody>
      </p:sp>
      <p:sp>
        <p:nvSpPr>
          <p:cNvPr id="6" name="Footer Placeholder 5"/>
          <p:cNvSpPr>
            <a:spLocks noGrp="1"/>
          </p:cNvSpPr>
          <p:nvPr>
            <p:ph type="ftr" sz="quarter" idx="11"/>
          </p:nvPr>
        </p:nvSpPr>
        <p:spPr/>
        <p:txBody>
          <a:bodyPr/>
          <a:lstStyle/>
          <a:p>
            <a:r>
              <a:rPr lang="en-US"/>
              <a:t>Copyright © Carl M. Burnett</a:t>
            </a:r>
            <a:endParaRPr lang="en-US" dirty="0"/>
          </a:p>
        </p:txBody>
      </p:sp>
      <p:sp>
        <p:nvSpPr>
          <p:cNvPr id="5" name="Slide Number Placeholder 4"/>
          <p:cNvSpPr>
            <a:spLocks noGrp="1"/>
          </p:cNvSpPr>
          <p:nvPr>
            <p:ph type="sldNum" sz="quarter" idx="12"/>
          </p:nvPr>
        </p:nvSpPr>
        <p:spPr/>
        <p:txBody>
          <a:bodyPr/>
          <a:lstStyle/>
          <a:p>
            <a:pPr>
              <a:defRPr/>
            </a:pPr>
            <a:fld id="{BDC207AC-44E2-4E0C-A861-3776DCCCA189}" type="slidenum">
              <a:rPr lang="en-US" smtClean="0"/>
              <a:pPr>
                <a:defRPr/>
              </a:pPr>
              <a:t>5</a:t>
            </a:fld>
            <a:endParaRPr lang="en-US" dirty="0"/>
          </a:p>
        </p:txBody>
      </p:sp>
      <p:sp>
        <p:nvSpPr>
          <p:cNvPr id="8" name="Rectangle 7"/>
          <p:cNvSpPr/>
          <p:nvPr/>
        </p:nvSpPr>
        <p:spPr>
          <a:xfrm>
            <a:off x="361950" y="1602254"/>
            <a:ext cx="8562975" cy="1077218"/>
          </a:xfrm>
          <a:prstGeom prst="rect">
            <a:avLst/>
          </a:prstGeom>
        </p:spPr>
        <p:txBody>
          <a:bodyPr wrap="square">
            <a:spAutoFit/>
          </a:bodyPr>
          <a:lstStyle/>
          <a:p>
            <a:r>
              <a:rPr lang="en-US" sz="1600" b="1" dirty="0" err="1">
                <a:latin typeface="Courier New" panose="02070309020205020404" pitchFamily="49" charset="0"/>
                <a:cs typeface="Courier New" panose="02070309020205020404" pitchFamily="49" charset="0"/>
              </a:rPr>
              <a:t>localStorage.setItem</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itemname</a:t>
            </a:r>
            <a:r>
              <a:rPr lang="en-US" sz="1600" b="1" dirty="0">
                <a:latin typeface="Courier New" panose="02070309020205020404" pitchFamily="49" charset="0"/>
                <a:cs typeface="Courier New" panose="02070309020205020404" pitchFamily="49" charset="0"/>
              </a:rPr>
              <a:t>", "value") </a:t>
            </a:r>
            <a:r>
              <a:rPr lang="en-US" sz="1600" b="1" dirty="0"/>
              <a:t>	// saves the data in the item</a:t>
            </a:r>
          </a:p>
          <a:p>
            <a:r>
              <a:rPr lang="en-US" sz="1600" b="1" dirty="0" err="1">
                <a:latin typeface="Courier New" panose="02070309020205020404" pitchFamily="49" charset="0"/>
                <a:cs typeface="Courier New" panose="02070309020205020404" pitchFamily="49" charset="0"/>
              </a:rPr>
              <a:t>localStorage.getItem</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itemname</a:t>
            </a:r>
            <a:r>
              <a:rPr lang="en-US" sz="1600" b="1" dirty="0">
                <a:latin typeface="Courier New" panose="02070309020205020404" pitchFamily="49" charset="0"/>
                <a:cs typeface="Courier New" panose="02070309020205020404" pitchFamily="49" charset="0"/>
              </a:rPr>
              <a:t>") </a:t>
            </a:r>
            <a:r>
              <a:rPr lang="en-US" sz="1600" b="1" dirty="0"/>
              <a:t>		// gets the data in the item</a:t>
            </a:r>
          </a:p>
          <a:p>
            <a:r>
              <a:rPr lang="en-US" sz="1600" b="1" dirty="0" err="1">
                <a:latin typeface="Courier New" panose="02070309020205020404" pitchFamily="49" charset="0"/>
                <a:cs typeface="Courier New" panose="02070309020205020404" pitchFamily="49" charset="0"/>
              </a:rPr>
              <a:t>localStorage.removeItem</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itemname</a:t>
            </a:r>
            <a:r>
              <a:rPr lang="en-US" sz="1600" b="1" dirty="0">
                <a:latin typeface="Courier New" panose="02070309020205020404" pitchFamily="49" charset="0"/>
                <a:cs typeface="Courier New" panose="02070309020205020404" pitchFamily="49" charset="0"/>
              </a:rPr>
              <a:t>") </a:t>
            </a:r>
            <a:r>
              <a:rPr lang="en-US" sz="1600" b="1" dirty="0"/>
              <a:t>		// removes the item</a:t>
            </a:r>
          </a:p>
          <a:p>
            <a:r>
              <a:rPr lang="en-US" sz="1600" b="1" dirty="0" err="1">
                <a:latin typeface="Courier New" panose="02070309020205020404" pitchFamily="49" charset="0"/>
                <a:cs typeface="Courier New" panose="02070309020205020404" pitchFamily="49" charset="0"/>
              </a:rPr>
              <a:t>localStorage.clear</a:t>
            </a:r>
            <a:r>
              <a:rPr lang="en-US" sz="1600" b="1" dirty="0">
                <a:latin typeface="Courier New" panose="02070309020205020404" pitchFamily="49" charset="0"/>
                <a:cs typeface="Courier New" panose="02070309020205020404" pitchFamily="49" charset="0"/>
              </a:rPr>
              <a:t>() </a:t>
            </a:r>
            <a:r>
              <a:rPr lang="en-US" sz="1600" b="1" dirty="0"/>
              <a:t>				// removes all items</a:t>
            </a:r>
          </a:p>
        </p:txBody>
      </p:sp>
      <p:sp>
        <p:nvSpPr>
          <p:cNvPr id="9" name="Rectangle 8"/>
          <p:cNvSpPr/>
          <p:nvPr/>
        </p:nvSpPr>
        <p:spPr>
          <a:xfrm>
            <a:off x="361949" y="1265408"/>
            <a:ext cx="3169522" cy="400110"/>
          </a:xfrm>
          <a:prstGeom prst="rect">
            <a:avLst/>
          </a:prstGeom>
        </p:spPr>
        <p:txBody>
          <a:bodyPr wrap="none">
            <a:spAutoFit/>
          </a:bodyPr>
          <a:lstStyle/>
          <a:p>
            <a:pPr>
              <a:spcBef>
                <a:spcPct val="0"/>
              </a:spcBef>
            </a:pPr>
            <a:r>
              <a:rPr lang="en-US" sz="2000" b="1" dirty="0">
                <a:solidFill>
                  <a:schemeClr val="tx2"/>
                </a:solidFill>
                <a:effectLst>
                  <a:outerShdw blurRad="38100" dist="38100" dir="2700000" algn="tl">
                    <a:srgbClr val="000000">
                      <a:alpha val="43137"/>
                    </a:srgbClr>
                  </a:outerShdw>
                </a:effectLst>
                <a:latin typeface="+mj-lt"/>
                <a:ea typeface="+mj-ea"/>
                <a:cs typeface="+mj-cs"/>
              </a:rPr>
              <a:t>The Syntax for Local Storage</a:t>
            </a:r>
          </a:p>
        </p:txBody>
      </p:sp>
      <p:sp>
        <p:nvSpPr>
          <p:cNvPr id="10" name="Rectangle 9"/>
          <p:cNvSpPr/>
          <p:nvPr/>
        </p:nvSpPr>
        <p:spPr>
          <a:xfrm>
            <a:off x="425096" y="2662726"/>
            <a:ext cx="3422668" cy="400110"/>
          </a:xfrm>
          <a:prstGeom prst="rect">
            <a:avLst/>
          </a:prstGeom>
        </p:spPr>
        <p:txBody>
          <a:bodyPr wrap="none">
            <a:spAutoFit/>
          </a:bodyPr>
          <a:lstStyle/>
          <a:p>
            <a:pPr>
              <a:spcBef>
                <a:spcPct val="0"/>
              </a:spcBef>
            </a:pPr>
            <a:r>
              <a:rPr lang="en-US" sz="2000" b="1" dirty="0">
                <a:solidFill>
                  <a:schemeClr val="tx2"/>
                </a:solidFill>
                <a:effectLst>
                  <a:outerShdw blurRad="38100" dist="38100" dir="2700000" algn="tl">
                    <a:srgbClr val="000000">
                      <a:alpha val="43137"/>
                    </a:srgbClr>
                  </a:outerShdw>
                </a:effectLst>
                <a:latin typeface="+mj-lt"/>
                <a:ea typeface="+mj-ea"/>
                <a:cs typeface="+mj-cs"/>
              </a:rPr>
              <a:t>The Syntax for Session Storage</a:t>
            </a:r>
          </a:p>
        </p:txBody>
      </p:sp>
      <p:sp>
        <p:nvSpPr>
          <p:cNvPr id="11" name="Rectangle 10"/>
          <p:cNvSpPr/>
          <p:nvPr/>
        </p:nvSpPr>
        <p:spPr>
          <a:xfrm>
            <a:off x="366713" y="3154439"/>
            <a:ext cx="8410574" cy="1077218"/>
          </a:xfrm>
          <a:prstGeom prst="rect">
            <a:avLst/>
          </a:prstGeom>
        </p:spPr>
        <p:txBody>
          <a:bodyPr wrap="square">
            <a:spAutoFit/>
          </a:bodyPr>
          <a:lstStyle/>
          <a:p>
            <a:r>
              <a:rPr lang="en-US" sz="1600" b="1" dirty="0" err="1">
                <a:latin typeface="Courier New" panose="02070309020205020404" pitchFamily="49" charset="0"/>
                <a:cs typeface="Courier New" panose="02070309020205020404" pitchFamily="49" charset="0"/>
              </a:rPr>
              <a:t>sessionStorage.setItem</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itemname</a:t>
            </a:r>
            <a:r>
              <a:rPr lang="en-US" sz="1600" b="1" dirty="0">
                <a:latin typeface="Courier New" panose="02070309020205020404" pitchFamily="49" charset="0"/>
                <a:cs typeface="Courier New" panose="02070309020205020404" pitchFamily="49" charset="0"/>
              </a:rPr>
              <a:t>" "value") 	</a:t>
            </a:r>
            <a:r>
              <a:rPr lang="en-US" sz="1600" b="1" dirty="0"/>
              <a:t>// saves the data in the item</a:t>
            </a:r>
          </a:p>
          <a:p>
            <a:r>
              <a:rPr lang="en-US" sz="1600" b="1" dirty="0" err="1">
                <a:latin typeface="Courier New" panose="02070309020205020404" pitchFamily="49" charset="0"/>
                <a:cs typeface="Courier New" panose="02070309020205020404" pitchFamily="49" charset="0"/>
              </a:rPr>
              <a:t>sessionStorage.getItem</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itemname</a:t>
            </a:r>
            <a:r>
              <a:rPr lang="en-US" sz="1600" b="1" dirty="0">
                <a:latin typeface="Courier New" panose="02070309020205020404" pitchFamily="49" charset="0"/>
                <a:cs typeface="Courier New" panose="02070309020205020404" pitchFamily="49" charset="0"/>
              </a:rPr>
              <a:t>") 	</a:t>
            </a:r>
            <a:r>
              <a:rPr lang="en-US" sz="1600" b="1" dirty="0"/>
              <a:t>	// gets the data in the item</a:t>
            </a:r>
          </a:p>
          <a:p>
            <a:r>
              <a:rPr lang="en-US" sz="1600" b="1" dirty="0" err="1">
                <a:latin typeface="Courier New" panose="02070309020205020404" pitchFamily="49" charset="0"/>
                <a:cs typeface="Courier New" panose="02070309020205020404" pitchFamily="49" charset="0"/>
              </a:rPr>
              <a:t>sessionStorage.removeItem</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itemname</a:t>
            </a:r>
            <a:r>
              <a:rPr lang="en-US" sz="1600" b="1" dirty="0">
                <a:latin typeface="Courier New" panose="02070309020205020404" pitchFamily="49" charset="0"/>
                <a:cs typeface="Courier New" panose="02070309020205020404" pitchFamily="49" charset="0"/>
              </a:rPr>
              <a:t>") </a:t>
            </a:r>
            <a:r>
              <a:rPr lang="en-US" sz="1600" b="1" dirty="0"/>
              <a:t>	// removes the item</a:t>
            </a:r>
          </a:p>
          <a:p>
            <a:r>
              <a:rPr lang="en-US" sz="1600" b="1" dirty="0" err="1">
                <a:latin typeface="Courier New" panose="02070309020205020404" pitchFamily="49" charset="0"/>
                <a:cs typeface="Courier New" panose="02070309020205020404" pitchFamily="49" charset="0"/>
              </a:rPr>
              <a:t>sessionStorage.clear</a:t>
            </a:r>
            <a:r>
              <a:rPr lang="en-US" sz="1600" b="1" dirty="0">
                <a:latin typeface="Courier New" panose="02070309020205020404" pitchFamily="49" charset="0"/>
                <a:cs typeface="Courier New" panose="02070309020205020404" pitchFamily="49" charset="0"/>
              </a:rPr>
              <a:t>() </a:t>
            </a:r>
            <a:r>
              <a:rPr lang="en-US" sz="1600" b="1" dirty="0"/>
              <a:t>			// removes all items</a:t>
            </a:r>
          </a:p>
        </p:txBody>
      </p:sp>
    </p:spTree>
    <p:extLst>
      <p:ext uri="{BB962C8B-B14F-4D97-AF65-F5344CB8AC3E}">
        <p14:creationId xmlns:p14="http://schemas.microsoft.com/office/powerpoint/2010/main" val="2286455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595884"/>
          </a:xfrm>
        </p:spPr>
        <p:txBody>
          <a:bodyPr>
            <a:noAutofit/>
          </a:bodyPr>
          <a:lstStyle/>
          <a:p>
            <a:r>
              <a:rPr lang="en-US" sz="4400" b="1" dirty="0">
                <a:effectLst>
                  <a:outerShdw blurRad="38100" dist="38100" dir="2700000" algn="tl">
                    <a:srgbClr val="000000">
                      <a:alpha val="43137"/>
                    </a:srgbClr>
                  </a:outerShdw>
                </a:effectLst>
              </a:rPr>
              <a:t>Web Storage Examples</a:t>
            </a:r>
          </a:p>
        </p:txBody>
      </p:sp>
      <p:sp>
        <p:nvSpPr>
          <p:cNvPr id="4" name="Date Placeholder 3"/>
          <p:cNvSpPr>
            <a:spLocks noGrp="1"/>
          </p:cNvSpPr>
          <p:nvPr>
            <p:ph type="dt" sz="half" idx="10"/>
          </p:nvPr>
        </p:nvSpPr>
        <p:spPr/>
        <p:txBody>
          <a:bodyPr/>
          <a:lstStyle/>
          <a:p>
            <a:fld id="{17F5B6A0-51FF-4621-8BBE-E89FE9C4022B}" type="datetime1">
              <a:rPr lang="en-US" smtClean="0"/>
              <a:t>6/5/2017</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6</a:t>
            </a:fld>
            <a:endParaRPr lang="en-US"/>
          </a:p>
        </p:txBody>
      </p:sp>
      <p:sp>
        <p:nvSpPr>
          <p:cNvPr id="7" name="Rectangle 6"/>
          <p:cNvSpPr/>
          <p:nvPr/>
        </p:nvSpPr>
        <p:spPr>
          <a:xfrm>
            <a:off x="238125" y="1175693"/>
            <a:ext cx="8629650" cy="1015663"/>
          </a:xfrm>
          <a:prstGeom prst="rect">
            <a:avLst/>
          </a:prstGeom>
        </p:spPr>
        <p:txBody>
          <a:bodyPr wrap="square">
            <a:spAutoFit/>
          </a:bodyPr>
          <a:lstStyle/>
          <a:p>
            <a:r>
              <a:rPr lang="en-US" sz="1200" b="1" dirty="0" err="1">
                <a:latin typeface="Courier New" panose="02070309020205020404" pitchFamily="49" charset="0"/>
                <a:cs typeface="Courier New" panose="02070309020205020404" pitchFamily="49" charset="0"/>
              </a:rPr>
              <a:t>localStorage.setItem</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name_in_the_storage</a:t>
            </a:r>
            <a:r>
              <a:rPr lang="en-US" sz="1200" b="1" dirty="0">
                <a:latin typeface="Courier New" panose="02070309020205020404" pitchFamily="49" charset="0"/>
                <a:cs typeface="Courier New" panose="02070309020205020404" pitchFamily="49" charset="0"/>
              </a:rPr>
              <a:t>", 	</a:t>
            </a:r>
            <a:r>
              <a:rPr lang="en-US" sz="1200" b="1" dirty="0">
                <a:latin typeface="+mn-lt"/>
                <a:cs typeface="Courier New" panose="02070309020205020404" pitchFamily="49" charset="0"/>
              </a:rPr>
              <a:t>// Save an object or variable in the store </a:t>
            </a:r>
            <a:br>
              <a:rPr lang="en-US" sz="1200" b="1" dirty="0">
                <a:latin typeface="+mn-lt"/>
                <a:cs typeface="Courier New" panose="02070309020205020404" pitchFamily="49" charset="0"/>
              </a:rPr>
            </a:b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object_to_store</a:t>
            </a:r>
            <a:r>
              <a:rPr lang="en-US" sz="1200" b="1" dirty="0">
                <a:latin typeface="Courier New" panose="02070309020205020404" pitchFamily="49" charset="0"/>
                <a:cs typeface="Courier New" panose="02070309020205020404" pitchFamily="49" charset="0"/>
              </a:rPr>
              <a:t>); </a:t>
            </a:r>
            <a:br>
              <a:rPr lang="en-US" sz="1200" b="1" dirty="0">
                <a:latin typeface="Courier New" panose="02070309020205020404" pitchFamily="49" charset="0"/>
                <a:cs typeface="Courier New" panose="02070309020205020404" pitchFamily="49" charset="0"/>
              </a:rPr>
            </a:br>
            <a:r>
              <a:rPr lang="en-US" sz="1200" b="1" dirty="0" err="1">
                <a:latin typeface="Courier New" panose="02070309020205020404" pitchFamily="49" charset="0"/>
                <a:cs typeface="Courier New" panose="02070309020205020404" pitchFamily="49" charset="0"/>
              </a:rPr>
              <a:t>localStorage.getItem</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name_in_the_storage</a:t>
            </a:r>
            <a:r>
              <a:rPr lang="en-US" sz="1200" b="1" dirty="0">
                <a:latin typeface="Courier New" panose="02070309020205020404" pitchFamily="49" charset="0"/>
                <a:cs typeface="Courier New" panose="02070309020205020404" pitchFamily="49" charset="0"/>
              </a:rPr>
              <a:t>"); 	</a:t>
            </a:r>
            <a:r>
              <a:rPr lang="en-US" sz="1200" b="1" dirty="0">
                <a:latin typeface="+mn-lt"/>
                <a:cs typeface="Courier New" panose="02070309020205020404" pitchFamily="49" charset="0"/>
              </a:rPr>
              <a:t>// Read an object from the store </a:t>
            </a:r>
            <a:r>
              <a:rPr lang="en-US" sz="1200" b="1" dirty="0" err="1">
                <a:latin typeface="+mn-lt"/>
                <a:cs typeface="Courier New" panose="02070309020205020404" pitchFamily="49" charset="0"/>
              </a:rPr>
              <a:t>var</a:t>
            </a:r>
            <a:r>
              <a:rPr lang="en-US" sz="1200" b="1" dirty="0">
                <a:latin typeface="+mn-lt"/>
                <a:cs typeface="Courier New" panose="02070309020205020404" pitchFamily="49" charset="0"/>
              </a:rPr>
              <a:t> object = </a:t>
            </a:r>
            <a:endParaRPr lang="en-US" sz="1200" b="1" dirty="0">
              <a:latin typeface="Courier New" panose="02070309020205020404" pitchFamily="49" charset="0"/>
              <a:cs typeface="Courier New" panose="02070309020205020404" pitchFamily="49" charset="0"/>
            </a:endParaRPr>
          </a:p>
          <a:p>
            <a:r>
              <a:rPr lang="en-US" sz="1200" b="1" dirty="0" err="1">
                <a:latin typeface="Courier New" panose="02070309020205020404" pitchFamily="49" charset="0"/>
                <a:cs typeface="Courier New" panose="02070309020205020404" pitchFamily="49" charset="0"/>
              </a:rPr>
              <a:t>localStorage.itemname</a:t>
            </a:r>
            <a:r>
              <a:rPr lang="en-US" sz="1200" b="1" dirty="0">
                <a:latin typeface="Courier New" panose="02070309020205020404" pitchFamily="49" charset="0"/>
                <a:cs typeface="Courier New" panose="02070309020205020404" pitchFamily="49" charset="0"/>
              </a:rPr>
              <a:t> 			</a:t>
            </a:r>
            <a:r>
              <a:rPr lang="en-US" sz="1200" b="1" dirty="0">
                <a:latin typeface="+mn-lt"/>
                <a:cs typeface="Courier New" panose="02070309020205020404" pitchFamily="49" charset="0"/>
              </a:rPr>
              <a:t>// Saves or gets the data in the local storage item</a:t>
            </a:r>
            <a:endParaRPr lang="en-US" sz="1200" b="1" dirty="0">
              <a:latin typeface="Courier New" panose="02070309020205020404" pitchFamily="49" charset="0"/>
              <a:cs typeface="Courier New" panose="02070309020205020404" pitchFamily="49" charset="0"/>
            </a:endParaRPr>
          </a:p>
          <a:p>
            <a:r>
              <a:rPr lang="en-US" sz="1200" b="1" dirty="0" err="1">
                <a:latin typeface="Courier New" panose="02070309020205020404" pitchFamily="49" charset="0"/>
                <a:cs typeface="Courier New" panose="02070309020205020404" pitchFamily="49" charset="0"/>
              </a:rPr>
              <a:t>sessionStorage.itemname</a:t>
            </a:r>
            <a:r>
              <a:rPr lang="en-US" sz="1200" b="1" dirty="0">
                <a:latin typeface="Courier New" panose="02070309020205020404" pitchFamily="49" charset="0"/>
                <a:cs typeface="Courier New" panose="02070309020205020404" pitchFamily="49" charset="0"/>
              </a:rPr>
              <a:t> 			</a:t>
            </a:r>
            <a:r>
              <a:rPr lang="en-US" sz="1200" b="1" dirty="0">
                <a:latin typeface="+mn-lt"/>
                <a:cs typeface="Courier New" panose="02070309020205020404" pitchFamily="49" charset="0"/>
              </a:rPr>
              <a:t>// Saves or gets the data in the session storage item</a:t>
            </a:r>
          </a:p>
        </p:txBody>
      </p:sp>
      <p:sp>
        <p:nvSpPr>
          <p:cNvPr id="10" name="Rectangle 9"/>
          <p:cNvSpPr/>
          <p:nvPr/>
        </p:nvSpPr>
        <p:spPr>
          <a:xfrm>
            <a:off x="238126" y="2439950"/>
            <a:ext cx="4981575" cy="2462213"/>
          </a:xfrm>
          <a:prstGeom prst="rect">
            <a:avLst/>
          </a:prstGeom>
        </p:spPr>
        <p:txBody>
          <a:bodyPr wrap="square">
            <a:spAutoFit/>
          </a:bodyPr>
          <a:lstStyle/>
          <a:p>
            <a:r>
              <a:rPr lang="en-US" sz="1400" b="1" dirty="0">
                <a:latin typeface="Courier New" panose="02070309020205020404" pitchFamily="49" charset="0"/>
                <a:cs typeface="Courier New" panose="02070309020205020404" pitchFamily="49" charset="0"/>
              </a:rPr>
              <a:t>&lt;p&gt;You have visited this page &lt;output&gt;</a:t>
            </a:r>
          </a:p>
          <a:p>
            <a:r>
              <a:rPr lang="en-US" sz="1400" b="1" dirty="0">
                <a:latin typeface="Courier New" panose="02070309020205020404" pitchFamily="49" charset="0"/>
                <a:cs typeface="Courier New" panose="02070309020205020404" pitchFamily="49" charset="0"/>
              </a:rPr>
              <a:t>    &lt;script&gt;</a:t>
            </a:r>
          </a:p>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localStorage.hits</a:t>
            </a:r>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localStorage.hits</a:t>
            </a:r>
            <a:r>
              <a:rPr lang="en-US" sz="1400" b="1" dirty="0">
                <a:latin typeface="Courier New" panose="02070309020205020404" pitchFamily="49" charset="0"/>
                <a:cs typeface="Courier New" panose="02070309020205020404" pitchFamily="49" charset="0"/>
              </a:rPr>
              <a:t> = </a:t>
            </a:r>
          </a:p>
          <a:p>
            <a:r>
              <a:rPr lang="en-US" sz="1400" b="1" dirty="0">
                <a:latin typeface="Courier New" panose="02070309020205020404" pitchFamily="49" charset="0"/>
                <a:cs typeface="Courier New" panose="02070309020205020404" pitchFamily="49" charset="0"/>
              </a:rPr>
              <a:t>            Number(</a:t>
            </a:r>
            <a:r>
              <a:rPr lang="en-US" sz="1400" b="1" dirty="0" err="1">
                <a:latin typeface="Courier New" panose="02070309020205020404" pitchFamily="49" charset="0"/>
                <a:cs typeface="Courier New" panose="02070309020205020404" pitchFamily="49" charset="0"/>
              </a:rPr>
              <a:t>localStorage.hits</a:t>
            </a:r>
            <a:r>
              <a:rPr lang="en-US" sz="1400" b="1" dirty="0">
                <a:latin typeface="Courier New" panose="02070309020205020404" pitchFamily="49" charset="0"/>
                <a:cs typeface="Courier New" panose="02070309020205020404" pitchFamily="49" charset="0"/>
              </a:rPr>
              <a:t>) + 1;</a:t>
            </a:r>
          </a:p>
          <a:p>
            <a:r>
              <a:rPr lang="en-US" sz="1400" b="1" dirty="0">
                <a:latin typeface="Courier New" panose="02070309020205020404" pitchFamily="49" charset="0"/>
                <a:cs typeface="Courier New" panose="02070309020205020404" pitchFamily="49" charset="0"/>
              </a:rPr>
              <a:t>        } else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localStorage.hits</a:t>
            </a:r>
            <a:r>
              <a:rPr lang="en-US" sz="1400" b="1" dirty="0">
                <a:latin typeface="Courier New" panose="02070309020205020404" pitchFamily="49" charset="0"/>
                <a:cs typeface="Courier New" panose="02070309020205020404" pitchFamily="49" charset="0"/>
              </a:rPr>
              <a:t> = 1;</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document.write</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localStorage.hits</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&lt;/script&gt;</a:t>
            </a:r>
          </a:p>
          <a:p>
            <a:r>
              <a:rPr lang="en-US" sz="1400" b="1" dirty="0">
                <a:latin typeface="Courier New" panose="02070309020205020404" pitchFamily="49" charset="0"/>
                <a:cs typeface="Courier New" panose="02070309020205020404" pitchFamily="49" charset="0"/>
              </a:rPr>
              <a:t>&lt;/output&gt; time(s).&lt;/p&gt;</a:t>
            </a:r>
          </a:p>
        </p:txBody>
      </p:sp>
      <p:sp>
        <p:nvSpPr>
          <p:cNvPr id="11" name="Rectangle 10"/>
          <p:cNvSpPr/>
          <p:nvPr/>
        </p:nvSpPr>
        <p:spPr>
          <a:xfrm>
            <a:off x="238125" y="2107551"/>
            <a:ext cx="6896100" cy="400110"/>
          </a:xfrm>
          <a:prstGeom prst="rect">
            <a:avLst/>
          </a:prstGeom>
        </p:spPr>
        <p:txBody>
          <a:bodyPr wrap="square">
            <a:spAutoFit/>
          </a:bodyPr>
          <a:lstStyle/>
          <a:p>
            <a:pPr>
              <a:spcBef>
                <a:spcPct val="0"/>
              </a:spcBef>
            </a:pPr>
            <a:r>
              <a:rPr lang="en-US" sz="2000" b="1" dirty="0">
                <a:solidFill>
                  <a:schemeClr val="tx2"/>
                </a:solidFill>
                <a:effectLst>
                  <a:outerShdw blurRad="38100" dist="38100" dir="2700000" algn="tl">
                    <a:srgbClr val="000000">
                      <a:alpha val="43137"/>
                    </a:srgbClr>
                  </a:outerShdw>
                </a:effectLst>
                <a:latin typeface="+mj-lt"/>
                <a:ea typeface="+mj-ea"/>
                <a:cs typeface="+mj-cs"/>
              </a:rPr>
              <a:t>JavaScript that uses local storage for a hit counter</a:t>
            </a:r>
          </a:p>
        </p:txBody>
      </p:sp>
      <p:sp>
        <p:nvSpPr>
          <p:cNvPr id="13" name="Rounded Rectangle 12">
            <a:hlinkClick r:id="rId2"/>
          </p:cNvPr>
          <p:cNvSpPr/>
          <p:nvPr/>
        </p:nvSpPr>
        <p:spPr>
          <a:xfrm>
            <a:off x="6604409" y="4194882"/>
            <a:ext cx="2263366" cy="461059"/>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Example</a:t>
            </a:r>
          </a:p>
        </p:txBody>
      </p:sp>
    </p:spTree>
    <p:extLst>
      <p:ext uri="{BB962C8B-B14F-4D97-AF65-F5344CB8AC3E}">
        <p14:creationId xmlns:p14="http://schemas.microsoft.com/office/powerpoint/2010/main" val="3251902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Web SQL Database API Outline</a:t>
            </a:r>
          </a:p>
        </p:txBody>
      </p:sp>
      <p:sp>
        <p:nvSpPr>
          <p:cNvPr id="3" name="Content Placeholder 2"/>
          <p:cNvSpPr>
            <a:spLocks noGrp="1"/>
          </p:cNvSpPr>
          <p:nvPr>
            <p:ph idx="1"/>
          </p:nvPr>
        </p:nvSpPr>
        <p:spPr/>
        <p:txBody>
          <a:bodyPr/>
          <a:lstStyle/>
          <a:p>
            <a:r>
              <a:rPr lang="en-US" sz="2400" dirty="0"/>
              <a:t>Overview</a:t>
            </a:r>
          </a:p>
          <a:p>
            <a:r>
              <a:rPr lang="en-US" sz="2400" dirty="0"/>
              <a:t>Creating the database and its tables</a:t>
            </a:r>
          </a:p>
          <a:p>
            <a:r>
              <a:rPr lang="en-US" sz="2400" dirty="0"/>
              <a:t>Adding values to a table</a:t>
            </a:r>
          </a:p>
          <a:p>
            <a:r>
              <a:rPr lang="en-US" sz="2400" dirty="0"/>
              <a:t>Building the manage page</a:t>
            </a:r>
          </a:p>
          <a:p>
            <a:r>
              <a:rPr lang="en-US" sz="2400" dirty="0"/>
              <a:t>Description and Options</a:t>
            </a:r>
          </a:p>
          <a:p>
            <a:r>
              <a:rPr lang="en-US" sz="2400" dirty="0"/>
              <a:t>Validation</a:t>
            </a:r>
          </a:p>
          <a:p>
            <a:r>
              <a:rPr lang="en-US" sz="2400" dirty="0"/>
              <a:t>Inserting Date into the database</a:t>
            </a:r>
          </a:p>
        </p:txBody>
      </p:sp>
      <p:sp>
        <p:nvSpPr>
          <p:cNvPr id="4" name="Date Placeholder 3"/>
          <p:cNvSpPr>
            <a:spLocks noGrp="1"/>
          </p:cNvSpPr>
          <p:nvPr>
            <p:ph type="dt" sz="half" idx="10"/>
          </p:nvPr>
        </p:nvSpPr>
        <p:spPr/>
        <p:txBody>
          <a:bodyPr/>
          <a:lstStyle/>
          <a:p>
            <a:fld id="{36A70832-1AEE-46B3-8025-7E4412BE9413}"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7</a:t>
            </a:fld>
            <a:endParaRPr lang="en-US"/>
          </a:p>
        </p:txBody>
      </p:sp>
    </p:spTree>
    <p:extLst>
      <p:ext uri="{BB962C8B-B14F-4D97-AF65-F5344CB8AC3E}">
        <p14:creationId xmlns:p14="http://schemas.microsoft.com/office/powerpoint/2010/main" val="2834709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Web SQL Database API</a:t>
            </a:r>
          </a:p>
        </p:txBody>
      </p:sp>
      <p:sp>
        <p:nvSpPr>
          <p:cNvPr id="3" name="Content Placeholder 2"/>
          <p:cNvSpPr>
            <a:spLocks noGrp="1"/>
          </p:cNvSpPr>
          <p:nvPr>
            <p:ph idx="1"/>
          </p:nvPr>
        </p:nvSpPr>
        <p:spPr/>
        <p:txBody>
          <a:bodyPr/>
          <a:lstStyle/>
          <a:p>
            <a:r>
              <a:rPr lang="en-US" sz="1800" dirty="0"/>
              <a:t>Web SQL DB implements using the open source SQLite. </a:t>
            </a:r>
          </a:p>
          <a:p>
            <a:r>
              <a:rPr lang="en-US" sz="1800" dirty="0"/>
              <a:t>Abandoned by W3C</a:t>
            </a:r>
          </a:p>
          <a:p>
            <a:r>
              <a:rPr lang="en-US" sz="1800" dirty="0"/>
              <a:t>Web SQL Database used in: </a:t>
            </a:r>
          </a:p>
          <a:p>
            <a:pPr lvl="1"/>
            <a:r>
              <a:rPr lang="en-US" sz="1400" dirty="0"/>
              <a:t>Safari</a:t>
            </a:r>
          </a:p>
          <a:p>
            <a:pPr lvl="1"/>
            <a:r>
              <a:rPr lang="en-US" sz="1400" dirty="0"/>
              <a:t>Chrome</a:t>
            </a:r>
          </a:p>
          <a:p>
            <a:pPr lvl="1"/>
            <a:r>
              <a:rPr lang="en-US" sz="1400" dirty="0"/>
              <a:t>Android </a:t>
            </a:r>
          </a:p>
          <a:p>
            <a:pPr lvl="1"/>
            <a:r>
              <a:rPr lang="en-US" sz="1400" dirty="0"/>
              <a:t>BlackBerry</a:t>
            </a:r>
          </a:p>
          <a:p>
            <a:pPr lvl="1"/>
            <a:r>
              <a:rPr lang="en-US" sz="1400" dirty="0"/>
              <a:t>Opera Mobile</a:t>
            </a:r>
          </a:p>
          <a:p>
            <a:r>
              <a:rPr lang="en-US" sz="1800" dirty="0"/>
              <a:t>Not used in Mozilla and Microsoft</a:t>
            </a:r>
          </a:p>
          <a:p>
            <a:r>
              <a:rPr lang="en-US" sz="1800" dirty="0"/>
              <a:t>Apache Cordova/</a:t>
            </a:r>
            <a:r>
              <a:rPr lang="en-US" sz="1800" dirty="0" err="1"/>
              <a:t>PhoneGap</a:t>
            </a:r>
            <a:r>
              <a:rPr lang="en-US" sz="1800" dirty="0"/>
              <a:t> supports it in Windows Phone native web app emulating the SQL Server engine.</a:t>
            </a:r>
            <a:endParaRPr lang="en-US" sz="1800" dirty="0">
              <a:effectLst/>
            </a:endParaRPr>
          </a:p>
        </p:txBody>
      </p:sp>
      <p:sp>
        <p:nvSpPr>
          <p:cNvPr id="4" name="Date Placeholder 3"/>
          <p:cNvSpPr>
            <a:spLocks noGrp="1"/>
          </p:cNvSpPr>
          <p:nvPr>
            <p:ph type="dt" sz="half" idx="10"/>
          </p:nvPr>
        </p:nvSpPr>
        <p:spPr/>
        <p:txBody>
          <a:bodyPr/>
          <a:lstStyle/>
          <a:p>
            <a:fld id="{8AF43E3C-FF92-4B05-9FBF-BF4734D87DDE}" type="datetime1">
              <a:rPr lang="en-US" smtClean="0"/>
              <a:t>6/5/2017</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8</a:t>
            </a:fld>
            <a:endParaRPr lang="en-US"/>
          </a:p>
        </p:txBody>
      </p:sp>
    </p:spTree>
    <p:extLst>
      <p:ext uri="{BB962C8B-B14F-4D97-AF65-F5344CB8AC3E}">
        <p14:creationId xmlns:p14="http://schemas.microsoft.com/office/powerpoint/2010/main" val="2602643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effectLst>
                  <a:outerShdw blurRad="38100" dist="38100" dir="2700000" algn="tl">
                    <a:srgbClr val="000000">
                      <a:alpha val="43137"/>
                    </a:srgbClr>
                  </a:outerShdw>
                </a:effectLst>
              </a:rPr>
              <a:t>Creating the database and its tables</a:t>
            </a:r>
          </a:p>
        </p:txBody>
      </p:sp>
      <p:sp>
        <p:nvSpPr>
          <p:cNvPr id="4" name="Date Placeholder 3"/>
          <p:cNvSpPr>
            <a:spLocks noGrp="1"/>
          </p:cNvSpPr>
          <p:nvPr>
            <p:ph type="dt" sz="half" idx="10"/>
          </p:nvPr>
        </p:nvSpPr>
        <p:spPr/>
        <p:txBody>
          <a:bodyPr/>
          <a:lstStyle/>
          <a:p>
            <a:fld id="{7B2AA786-DBFD-42D0-A8FF-64657FCA997B}" type="datetime1">
              <a:rPr lang="en-US" smtClean="0"/>
              <a:t>6/5/2017</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9</a:t>
            </a:fld>
            <a:endParaRPr lang="en-US"/>
          </a:p>
        </p:txBody>
      </p:sp>
      <p:sp>
        <p:nvSpPr>
          <p:cNvPr id="7" name="Rectangle 2"/>
          <p:cNvSpPr>
            <a:spLocks noChangeArrowheads="1"/>
          </p:cNvSpPr>
          <p:nvPr/>
        </p:nvSpPr>
        <p:spPr bwMode="auto">
          <a:xfrm>
            <a:off x="152401" y="10108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3"/>
          <p:cNvSpPr>
            <a:spLocks noChangeArrowheads="1"/>
          </p:cNvSpPr>
          <p:nvPr/>
        </p:nvSpPr>
        <p:spPr bwMode="auto">
          <a:xfrm>
            <a:off x="1181101" y="2567316"/>
            <a:ext cx="31550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&lt;script type=”text/javascript” language=”Javascript”&gt;</a:t>
            </a:r>
            <a:endParaRPr kumimoji="0" lang="en-US" altLang="en-US" sz="1000" b="0" i="0" u="none" strike="noStrike" cap="none" normalizeH="0" baseline="0">
              <a:ln>
                <a:noFill/>
              </a:ln>
              <a:solidFill>
                <a:srgbClr val="FFFFFF"/>
              </a:solidFill>
              <a:effectLst/>
              <a:latin typeface="DIN mediu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4"/>
          <p:cNvSpPr>
            <a:spLocks noChangeArrowheads="1"/>
          </p:cNvSpPr>
          <p:nvPr/>
        </p:nvSpPr>
        <p:spPr bwMode="auto">
          <a:xfrm>
            <a:off x="1181100" y="2567316"/>
            <a:ext cx="5741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var db;</a:t>
            </a:r>
            <a:endParaRPr kumimoji="0" lang="en-US" altLang="en-US" sz="1000" b="0" i="0" u="none" strike="noStrike" cap="none" normalizeH="0" baseline="0">
              <a:ln>
                <a:noFill/>
              </a:ln>
              <a:solidFill>
                <a:srgbClr val="FFFFFF"/>
              </a:solidFill>
              <a:effectLst/>
              <a:latin typeface="DIN mediu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0" name="Rectangle 5"/>
          <p:cNvSpPr>
            <a:spLocks noChangeArrowheads="1"/>
          </p:cNvSpPr>
          <p:nvPr/>
        </p:nvSpPr>
        <p:spPr bwMode="auto">
          <a:xfrm>
            <a:off x="1181101" y="2567316"/>
            <a:ext cx="18742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$(document).ready(function(){</a:t>
            </a:r>
            <a:endParaRPr kumimoji="0" lang="en-US" altLang="en-US" sz="1000" b="0" i="0" u="none" strike="noStrike" cap="none" normalizeH="0" baseline="0">
              <a:ln>
                <a:noFill/>
              </a:ln>
              <a:solidFill>
                <a:srgbClr val="FFFFFF"/>
              </a:solidFill>
              <a:effectLst/>
              <a:latin typeface="DIN mediu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1" name="Rectangle 6"/>
          <p:cNvSpPr>
            <a:spLocks noChangeArrowheads="1"/>
          </p:cNvSpPr>
          <p:nvPr/>
        </p:nvSpPr>
        <p:spPr bwMode="auto">
          <a:xfrm>
            <a:off x="1181101" y="264426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7"/>
          <p:cNvSpPr>
            <a:spLocks noChangeArrowheads="1"/>
          </p:cNvSpPr>
          <p:nvPr/>
        </p:nvSpPr>
        <p:spPr bwMode="auto">
          <a:xfrm>
            <a:off x="1181100" y="2567316"/>
            <a:ext cx="3064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a:t>
            </a:r>
            <a:endParaRPr kumimoji="0" lang="en-US" altLang="en-US" sz="1000" b="0" i="0" u="none" strike="noStrike" cap="none" normalizeH="0" baseline="0">
              <a:ln>
                <a:noFill/>
              </a:ln>
              <a:solidFill>
                <a:srgbClr val="FFFFFF"/>
              </a:solidFill>
              <a:effectLst/>
              <a:latin typeface="DIN mediu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3" name="Rectangle 8"/>
          <p:cNvSpPr>
            <a:spLocks noChangeArrowheads="1"/>
          </p:cNvSpPr>
          <p:nvPr/>
        </p:nvSpPr>
        <p:spPr bwMode="auto">
          <a:xfrm>
            <a:off x="1181100" y="2705815"/>
            <a:ext cx="67678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&lt;/script&gt;</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4" name="Rectangle 9"/>
          <p:cNvSpPr>
            <a:spLocks noChangeArrowheads="1"/>
          </p:cNvSpPr>
          <p:nvPr/>
        </p:nvSpPr>
        <p:spPr bwMode="auto">
          <a:xfrm>
            <a:off x="152401" y="10108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10"/>
          <p:cNvSpPr>
            <a:spLocks noChangeArrowheads="1"/>
          </p:cNvSpPr>
          <p:nvPr/>
        </p:nvSpPr>
        <p:spPr bwMode="auto">
          <a:xfrm>
            <a:off x="1181101" y="2567316"/>
            <a:ext cx="31550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&lt;script type=”text/javascript” language=”Javascript”&gt;</a:t>
            </a:r>
            <a:endParaRPr kumimoji="0" lang="en-US" altLang="en-US" sz="1000" b="0" i="0" u="none" strike="noStrike" cap="none" normalizeH="0" baseline="0">
              <a:ln>
                <a:noFill/>
              </a:ln>
              <a:solidFill>
                <a:srgbClr val="FFFFFF"/>
              </a:solidFill>
              <a:effectLst/>
              <a:latin typeface="DIN mediu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6" name="Rectangle 11"/>
          <p:cNvSpPr>
            <a:spLocks noChangeArrowheads="1"/>
          </p:cNvSpPr>
          <p:nvPr/>
        </p:nvSpPr>
        <p:spPr bwMode="auto">
          <a:xfrm>
            <a:off x="1181100" y="2567316"/>
            <a:ext cx="5741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var db;</a:t>
            </a:r>
            <a:endParaRPr kumimoji="0" lang="en-US" altLang="en-US" sz="1000" b="0" i="0" u="none" strike="noStrike" cap="none" normalizeH="0" baseline="0">
              <a:ln>
                <a:noFill/>
              </a:ln>
              <a:solidFill>
                <a:srgbClr val="FFFFFF"/>
              </a:solidFill>
              <a:effectLst/>
              <a:latin typeface="DIN mediu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7" name="Rectangle 12"/>
          <p:cNvSpPr>
            <a:spLocks noChangeArrowheads="1"/>
          </p:cNvSpPr>
          <p:nvPr/>
        </p:nvSpPr>
        <p:spPr bwMode="auto">
          <a:xfrm>
            <a:off x="1181101" y="2567316"/>
            <a:ext cx="18742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$(document).ready(function(){</a:t>
            </a:r>
            <a:endParaRPr kumimoji="0" lang="en-US" altLang="en-US" sz="1000" b="0" i="0" u="none" strike="noStrike" cap="none" normalizeH="0" baseline="0">
              <a:ln>
                <a:noFill/>
              </a:ln>
              <a:solidFill>
                <a:srgbClr val="FFFFFF"/>
              </a:solidFill>
              <a:effectLst/>
              <a:latin typeface="DIN mediu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8" name="Rectangle 13"/>
          <p:cNvSpPr>
            <a:spLocks noChangeArrowheads="1"/>
          </p:cNvSpPr>
          <p:nvPr/>
        </p:nvSpPr>
        <p:spPr bwMode="auto">
          <a:xfrm>
            <a:off x="1181101" y="264426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14"/>
          <p:cNvSpPr>
            <a:spLocks noChangeArrowheads="1"/>
          </p:cNvSpPr>
          <p:nvPr/>
        </p:nvSpPr>
        <p:spPr bwMode="auto">
          <a:xfrm>
            <a:off x="1181100" y="2567316"/>
            <a:ext cx="3064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a:t>
            </a:r>
            <a:endParaRPr kumimoji="0" lang="en-US" altLang="en-US" sz="1000" b="0" i="0" u="none" strike="noStrike" cap="none" normalizeH="0" baseline="0">
              <a:ln>
                <a:noFill/>
              </a:ln>
              <a:solidFill>
                <a:srgbClr val="FFFFFF"/>
              </a:solidFill>
              <a:effectLst/>
              <a:latin typeface="DIN medium"/>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0" name="Rectangle 15"/>
          <p:cNvSpPr>
            <a:spLocks noChangeArrowheads="1"/>
          </p:cNvSpPr>
          <p:nvPr/>
        </p:nvSpPr>
        <p:spPr bwMode="auto">
          <a:xfrm>
            <a:off x="1181100" y="2705815"/>
            <a:ext cx="67678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rial Unicode MS" pitchFamily="34" charset="-128"/>
                <a:cs typeface="Arial" pitchFamily="34" charset="0"/>
              </a:rPr>
              <a:t>&lt;/script&gt;</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1" name="Rectangle 20"/>
          <p:cNvSpPr/>
          <p:nvPr/>
        </p:nvSpPr>
        <p:spPr>
          <a:xfrm>
            <a:off x="320040" y="1547806"/>
            <a:ext cx="8503920" cy="1169551"/>
          </a:xfrm>
          <a:prstGeom prst="rect">
            <a:avLst/>
          </a:prstGeom>
        </p:spPr>
        <p:txBody>
          <a:bodyPr wrap="square">
            <a:spAutoFit/>
          </a:bodyPr>
          <a:lstStyle/>
          <a:p>
            <a:r>
              <a:rPr lang="en-US" sz="1400" b="1" dirty="0">
                <a:latin typeface="Courier New" panose="02070309020205020404" pitchFamily="49" charset="0"/>
                <a:cs typeface="Courier New" panose="02070309020205020404" pitchFamily="49" charset="0"/>
              </a:rPr>
              <a:t>&lt;script type=”text/</a:t>
            </a:r>
            <a:r>
              <a:rPr lang="en-US" sz="1400" b="1" dirty="0" err="1">
                <a:latin typeface="Courier New" panose="02070309020205020404" pitchFamily="49" charset="0"/>
                <a:cs typeface="Courier New" panose="02070309020205020404" pitchFamily="49" charset="0"/>
              </a:rPr>
              <a:t>javascript</a:t>
            </a:r>
            <a:r>
              <a:rPr lang="en-US" sz="1400" b="1" dirty="0">
                <a:latin typeface="Courier New" panose="02070309020205020404" pitchFamily="49" charset="0"/>
                <a:cs typeface="Courier New" panose="02070309020205020404" pitchFamily="49" charset="0"/>
              </a:rPr>
              <a:t>” language=”</a:t>
            </a:r>
            <a:r>
              <a:rPr lang="en-US" sz="1400" b="1" dirty="0" err="1">
                <a:latin typeface="Courier New" panose="02070309020205020404" pitchFamily="49" charset="0"/>
                <a:cs typeface="Courier New" panose="02070309020205020404" pitchFamily="49" charset="0"/>
              </a:rPr>
              <a:t>Javascript</a:t>
            </a:r>
            <a:r>
              <a:rPr lang="en-US" sz="1400" b="1" dirty="0">
                <a:latin typeface="Courier New" panose="02070309020205020404" pitchFamily="49" charset="0"/>
                <a:cs typeface="Courier New" panose="02070309020205020404" pitchFamily="49" charset="0"/>
              </a:rPr>
              <a:t>”&gt;</a:t>
            </a:r>
          </a:p>
          <a:p>
            <a:r>
              <a:rPr lang="en-US" sz="1400" b="1" dirty="0" err="1">
                <a:latin typeface="Courier New" panose="02070309020205020404" pitchFamily="49" charset="0"/>
                <a:cs typeface="Courier New" panose="02070309020205020404" pitchFamily="49" charset="0"/>
              </a:rPr>
              <a:t>var</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db</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$(document).ready(function(){</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&lt;/script&gt;</a:t>
            </a:r>
          </a:p>
        </p:txBody>
      </p:sp>
      <p:sp>
        <p:nvSpPr>
          <p:cNvPr id="22" name="Rectangle 21"/>
          <p:cNvSpPr/>
          <p:nvPr/>
        </p:nvSpPr>
        <p:spPr>
          <a:xfrm>
            <a:off x="240030" y="2705271"/>
            <a:ext cx="8275320" cy="1600438"/>
          </a:xfrm>
          <a:prstGeom prst="rect">
            <a:avLst/>
          </a:prstGeom>
        </p:spPr>
        <p:txBody>
          <a:bodyPr wrap="square">
            <a:spAutoFit/>
          </a:bodyPr>
          <a:lstStyle/>
          <a:p>
            <a:r>
              <a:rPr lang="en-US" sz="1400" b="1" dirty="0" err="1">
                <a:latin typeface="Courier New" panose="02070309020205020404" pitchFamily="49" charset="0"/>
                <a:cs typeface="Courier New" panose="02070309020205020404" pitchFamily="49" charset="0"/>
              </a:rPr>
              <a:t>var</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db</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window.openDatabase</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internalName</a:t>
            </a:r>
            <a:r>
              <a:rPr lang="en-US" sz="1400" b="1" dirty="0">
                <a:latin typeface="Courier New" panose="02070309020205020404" pitchFamily="49" charset="0"/>
                <a:cs typeface="Courier New" panose="02070309020205020404" pitchFamily="49" charset="0"/>
              </a:rPr>
              <a:t>, version, </a:t>
            </a:r>
            <a:r>
              <a:rPr lang="en-US" sz="1400" b="1" dirty="0" err="1">
                <a:latin typeface="Courier New" panose="02070309020205020404" pitchFamily="49" charset="0"/>
                <a:cs typeface="Courier New" panose="02070309020205020404" pitchFamily="49" charset="0"/>
              </a:rPr>
              <a:t>displayName</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sizeExpectable</a:t>
            </a:r>
            <a:r>
              <a:rPr lang="en-US" sz="1400" b="1" dirty="0">
                <a:latin typeface="Courier New" panose="02070309020205020404" pitchFamily="49" charset="0"/>
                <a:cs typeface="Courier New" panose="02070309020205020404" pitchFamily="49" charset="0"/>
              </a:rPr>
              <a:t>, [callback]);</a:t>
            </a:r>
          </a:p>
          <a:p>
            <a:endParaRPr lang="en-US" sz="1400" b="1" dirty="0">
              <a:latin typeface="Courier New" panose="02070309020205020404" pitchFamily="49" charset="0"/>
              <a:cs typeface="Courier New" panose="02070309020205020404" pitchFamily="49" charset="0"/>
            </a:endParaRPr>
          </a:p>
          <a:p>
            <a:r>
              <a:rPr lang="en-US" sz="1400" b="1" dirty="0" err="1">
                <a:latin typeface="Courier New" panose="02070309020205020404" pitchFamily="49" charset="0"/>
                <a:cs typeface="Courier New" panose="02070309020205020404" pitchFamily="49" charset="0"/>
              </a:rPr>
              <a:t>var</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db</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$(document).ready(function(){</a:t>
            </a:r>
          </a:p>
          <a:p>
            <a:r>
              <a:rPr lang="en-US" sz="1400" b="1" dirty="0" err="1">
                <a:latin typeface="Courier New" panose="02070309020205020404" pitchFamily="49" charset="0"/>
                <a:cs typeface="Courier New" panose="02070309020205020404" pitchFamily="49" charset="0"/>
              </a:rPr>
              <a:t>db</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openDatabase</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myMusic</a:t>
            </a:r>
            <a:r>
              <a:rPr lang="en-US" sz="1400" b="1" dirty="0">
                <a:latin typeface="Courier New" panose="02070309020205020404" pitchFamily="49" charset="0"/>
                <a:cs typeface="Courier New" panose="02070309020205020404" pitchFamily="49" charset="0"/>
              </a:rPr>
              <a:t>’, ‘1.0’, ‘My Music Database’, 2 * 1024 * 1024);</a:t>
            </a:r>
          </a:p>
          <a:p>
            <a:r>
              <a:rPr lang="en-US" sz="14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40449233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fBurnet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ProfBurnett</Template>
  <TotalTime>88</TotalTime>
  <Words>3374</Words>
  <Application>Microsoft Office PowerPoint</Application>
  <PresentationFormat>On-screen Show (16:9)</PresentationFormat>
  <Paragraphs>650</Paragraphs>
  <Slides>32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 Unicode MS</vt:lpstr>
      <vt:lpstr>Arial</vt:lpstr>
      <vt:lpstr>Calibri</vt:lpstr>
      <vt:lpstr>Constantia</vt:lpstr>
      <vt:lpstr>Courier New</vt:lpstr>
      <vt:lpstr>DIN medium</vt:lpstr>
      <vt:lpstr>Verdana</vt:lpstr>
      <vt:lpstr>Wingdings 2</vt:lpstr>
      <vt:lpstr>ProfBurnett</vt:lpstr>
      <vt:lpstr>HTML Level II</vt:lpstr>
      <vt:lpstr>Outline</vt:lpstr>
      <vt:lpstr>Web Storage</vt:lpstr>
      <vt:lpstr>Web Storage Limits</vt:lpstr>
      <vt:lpstr>The Syntax for Storage</vt:lpstr>
      <vt:lpstr>Web Storage Examples</vt:lpstr>
      <vt:lpstr>Web SQL Database API Outline</vt:lpstr>
      <vt:lpstr>Web SQL Database API</vt:lpstr>
      <vt:lpstr>Creating the database and its tables</vt:lpstr>
      <vt:lpstr>Web SQL HTML5 Database Creation Variables</vt:lpstr>
      <vt:lpstr>Building the Tables in “MyMusic” DB</vt:lpstr>
      <vt:lpstr>sR and fR callback </vt:lpstr>
      <vt:lpstr>Adding values to a song table</vt:lpstr>
      <vt:lpstr>Building the Manage Page</vt:lpstr>
      <vt:lpstr>Drop-down list to show all the Genres</vt:lpstr>
      <vt:lpstr>Concerts, Options, and Submit</vt:lpstr>
      <vt:lpstr>Function that will support showing or hiding the div</vt:lpstr>
      <vt:lpstr>Validation</vt:lpstr>
      <vt:lpstr>Validation</vt:lpstr>
      <vt:lpstr>Validation</vt:lpstr>
      <vt:lpstr>Inserting Data into the database</vt:lpstr>
      <vt:lpstr>Inserting Data into the database</vt:lpstr>
      <vt:lpstr>Inserting Data into the database</vt:lpstr>
      <vt:lpstr>Inserting Data into the database</vt:lpstr>
      <vt:lpstr>Inserting Data into the database</vt:lpstr>
      <vt:lpstr>IndexedDB API</vt:lpstr>
      <vt:lpstr>IndexedDB API</vt:lpstr>
      <vt:lpstr>IndexedDB API</vt:lpstr>
      <vt:lpstr>IndexedDB API</vt:lpstr>
      <vt:lpstr>FileSystem API</vt:lpstr>
      <vt:lpstr>FileSystem API</vt:lpstr>
      <vt:lpstr>FileSystem API</vt:lpstr>
    </vt:vector>
  </TitlesOfParts>
  <Company>BWGM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Professor Burnett</dc:creator>
  <cp:lastModifiedBy>Prof Burnett</cp:lastModifiedBy>
  <cp:revision>11</cp:revision>
  <dcterms:created xsi:type="dcterms:W3CDTF">2015-01-18T18:07:14Z</dcterms:created>
  <dcterms:modified xsi:type="dcterms:W3CDTF">2017-06-05T15:18:03Z</dcterms:modified>
</cp:coreProperties>
</file>