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82" r:id="rId12"/>
    <p:sldId id="283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4" d="100"/>
          <a:sy n="114" d="100"/>
        </p:scale>
        <p:origin x="636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6A8F1-AB1F-4996-B18D-92DD1EF51F4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9C417-88E9-4CC8-825F-1ACBDEE8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72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8864D0-3CBE-4737-8223-73678754424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643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3/4/2014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3/4/2014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Copyright © Carl M. Burnett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.shayhowe.com/advanced-html-css/responsive-web-design/#flexible-media" TargetMode="External"/><Relationship Id="rId2" Type="http://schemas.openxmlformats.org/officeDocument/2006/relationships/hyperlink" Target="http://learn.shayhowe.com/advanced-html-css/responsive-web-design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.shayhowe.com/advanced-html-css/responsive-web-design/#media-queries" TargetMode="External"/><Relationship Id="rId2" Type="http://schemas.openxmlformats.org/officeDocument/2006/relationships/hyperlink" Target="http://learn.shayhowe.com/advanced-html-css/responsive-web-desig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.shayhowe.com/advanced-html-css/responsive-web-design/#mobile-first" TargetMode="External"/><Relationship Id="rId2" Type="http://schemas.openxmlformats.org/officeDocument/2006/relationships/hyperlink" Target="http://learn.shayhowe.com/advanced-html-css/responsive-web-design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.shayhowe.com/advanced-html-css/responsive-web-design/" TargetMode="External"/><Relationship Id="rId2" Type="http://schemas.openxmlformats.org/officeDocument/2006/relationships/hyperlink" Target="http://learn.shayhowe.com/advanced-html-css/responsive-web-design/#viewpor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006" y="3266710"/>
            <a:ext cx="8438794" cy="106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V </a:t>
            </a:r>
          </a:p>
          <a:p>
            <a:r>
              <a:rPr lang="en-US" sz="1800" dirty="0"/>
              <a:t>Chapter 8 - How to Use Responsive Web Design (RWD)</a:t>
            </a:r>
          </a:p>
          <a:p>
            <a:r>
              <a:rPr lang="en-US" sz="1800" kern="0" dirty="0"/>
              <a:t>www.profburnett.com</a:t>
            </a:r>
          </a:p>
          <a:p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3" y="514350"/>
            <a:ext cx="8610598" cy="2590800"/>
          </a:xfrm>
        </p:spPr>
        <p:txBody>
          <a:bodyPr/>
          <a:lstStyle/>
          <a:p>
            <a:pPr>
              <a:defRPr/>
            </a:pPr>
            <a:r>
              <a:rPr lang="en-US" sz="5400"/>
              <a:t>HTML5 Level </a:t>
            </a:r>
            <a:r>
              <a:rPr lang="en-US" sz="5400" dirty="0"/>
              <a:t>II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85750" y="4311967"/>
            <a:ext cx="8572500" cy="44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Font typeface="Wingdings" pitchFamily="2" charset="2"/>
              <a:buNone/>
              <a:defRPr sz="2800" b="1" i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Font typeface="Wingdings" pitchFamily="2" charset="2"/>
              <a:buNone/>
              <a:defRPr sz="2400" b="1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Font typeface="Wingdings" pitchFamily="2" charset="2"/>
              <a:buNone/>
              <a:defRPr sz="2000" b="1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Font typeface="Wingdings" pitchFamily="2" charset="2"/>
              <a:buNone/>
              <a:defRPr sz="1800" b="1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Font typeface="Wingdings" pitchFamily="2" charset="2"/>
              <a:buNone/>
              <a:defRPr sz="1800" b="1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endParaRPr lang="en-US" sz="24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4584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Flexible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610"/>
            <a:ext cx="8229600" cy="2948940"/>
          </a:xfrm>
        </p:spPr>
        <p:txBody>
          <a:bodyPr/>
          <a:lstStyle/>
          <a:p>
            <a:r>
              <a:rPr lang="en-US" dirty="0">
                <a:hlinkClick r:id="rId2"/>
              </a:rPr>
              <a:t>Flexible Media Demo </a:t>
            </a:r>
            <a:endParaRPr lang="en-US" dirty="0"/>
          </a:p>
          <a:p>
            <a:r>
              <a:rPr lang="en-US" dirty="0"/>
              <a:t>Flexible Embedded Media</a:t>
            </a:r>
          </a:p>
          <a:p>
            <a:r>
              <a:rPr lang="en-US" dirty="0"/>
              <a:t>Flexible Embedded Media Demo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8/31/2015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Rectangle 5"/>
          <p:cNvSpPr/>
          <p:nvPr/>
        </p:nvSpPr>
        <p:spPr>
          <a:xfrm>
            <a:off x="876300" y="4501967"/>
            <a:ext cx="7391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Ref: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http://learn.shayhowe.com/advanced-html-css/responsive-web-design/#flexible-media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3899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Student Exercise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Exercise 8-1 on page 315 using Dreamweaver.</a:t>
            </a:r>
          </a:p>
          <a:p>
            <a:r>
              <a:rPr lang="en-US" dirty="0"/>
              <a:t>Upload your HTML pages and CSS files to the live site to preview.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3/4/2014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938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Class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Introduction to Responsive Web Design (RWD)</a:t>
            </a:r>
          </a:p>
          <a:p>
            <a:r>
              <a:rPr lang="en-US" sz="2400" dirty="0"/>
              <a:t>Fluid Design</a:t>
            </a:r>
          </a:p>
          <a:p>
            <a:r>
              <a:rPr lang="en-US" sz="2400" dirty="0"/>
              <a:t>CSS3 Media Queries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3/4/2014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Copyright © Carl M. Burnett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12251" y="3409950"/>
            <a:ext cx="47194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That’s All Folks!</a:t>
            </a:r>
          </a:p>
        </p:txBody>
      </p:sp>
    </p:spTree>
    <p:extLst>
      <p:ext uri="{BB962C8B-B14F-4D97-AF65-F5344CB8AC3E}">
        <p14:creationId xmlns:p14="http://schemas.microsoft.com/office/powerpoint/2010/main" val="88015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Class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Introduction to Responsive Web Design (RWD)</a:t>
            </a:r>
          </a:p>
          <a:p>
            <a:r>
              <a:rPr lang="en-US" sz="2400" dirty="0"/>
              <a:t>Fluid Design</a:t>
            </a:r>
          </a:p>
          <a:p>
            <a:r>
              <a:rPr lang="en-US" sz="2400" dirty="0"/>
              <a:t>CSS3 Media Queries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3/4/2014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Copyright © Carl M. Burnett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399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Responsive Web Design (RWD)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51610"/>
            <a:ext cx="8610600" cy="6629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dirty="0"/>
              <a:t>Media queries allow the page to use different CSS style rules based on characteristics of the device the site is being displayed on, most commonly the width of the browser.</a:t>
            </a:r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190750"/>
            <a:ext cx="2134455" cy="13590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6" y="2724150"/>
            <a:ext cx="3155469" cy="19669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075" y="3745669"/>
            <a:ext cx="953850" cy="715387"/>
          </a:xfrm>
          <a:prstGeom prst="rect">
            <a:avLst/>
          </a:prstGeom>
        </p:spPr>
      </p:pic>
      <p:pic>
        <p:nvPicPr>
          <p:cNvPr id="7" name="Picture 2" descr="C:\IE\Temp\Temporary Internet Files\Content.IE5\UOM504YM\unnamed[1]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09" t="4910" r="19005" b="5693"/>
          <a:stretch/>
        </p:blipFill>
        <p:spPr bwMode="auto">
          <a:xfrm>
            <a:off x="6019800" y="2266950"/>
            <a:ext cx="2555635" cy="2194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8/31/2015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</p:spTree>
    <p:extLst>
      <p:ext uri="{BB962C8B-B14F-4D97-AF65-F5344CB8AC3E}">
        <p14:creationId xmlns:p14="http://schemas.microsoft.com/office/powerpoint/2010/main" val="3610332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Flexible Layouts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Relative Viewport Lengths</a:t>
            </a:r>
          </a:p>
          <a:p>
            <a:pPr lvl="1"/>
            <a:r>
              <a:rPr lang="en-US" dirty="0" err="1"/>
              <a:t>vw</a:t>
            </a:r>
            <a:r>
              <a:rPr lang="en-US" dirty="0"/>
              <a:t> - Viewports width </a:t>
            </a:r>
          </a:p>
          <a:p>
            <a:pPr lvl="1"/>
            <a:r>
              <a:rPr lang="en-US" dirty="0" err="1"/>
              <a:t>vh</a:t>
            </a:r>
            <a:r>
              <a:rPr lang="en-US" dirty="0"/>
              <a:t> - Viewports height </a:t>
            </a:r>
          </a:p>
          <a:p>
            <a:pPr lvl="1"/>
            <a:r>
              <a:rPr lang="en-US" dirty="0" err="1"/>
              <a:t>vmin</a:t>
            </a:r>
            <a:r>
              <a:rPr lang="en-US" dirty="0"/>
              <a:t> - Minimum of the viewport’s height and width </a:t>
            </a:r>
          </a:p>
          <a:p>
            <a:pPr lvl="1"/>
            <a:r>
              <a:rPr lang="en-US" dirty="0" err="1"/>
              <a:t>vmax</a:t>
            </a:r>
            <a:r>
              <a:rPr lang="en-US" dirty="0"/>
              <a:t> - Maximum of the viewport’s height and width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8/31/2015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</p:spTree>
    <p:extLst>
      <p:ext uri="{BB962C8B-B14F-4D97-AF65-F5344CB8AC3E}">
        <p14:creationId xmlns:p14="http://schemas.microsoft.com/office/powerpoint/2010/main" val="31572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Flexible Grid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5950"/>
            <a:ext cx="2895600" cy="11201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0" dirty="0">
                <a:latin typeface="Source Code Pro" panose="020B0509030403020204" pitchFamily="49" charset="0"/>
              </a:rPr>
              <a:t>&lt;div class="container"&gt; </a:t>
            </a:r>
          </a:p>
          <a:p>
            <a:pPr marL="393192" lvl="1" indent="0">
              <a:buNone/>
            </a:pPr>
            <a:r>
              <a:rPr lang="en-US" sz="1200" b="0" dirty="0">
                <a:latin typeface="Source Code Pro" panose="020B0509030403020204" pitchFamily="49" charset="0"/>
              </a:rPr>
              <a:t>&lt;section&gt;...&lt;/section&gt; </a:t>
            </a:r>
          </a:p>
          <a:p>
            <a:pPr marL="393192" lvl="1" indent="0">
              <a:buNone/>
            </a:pPr>
            <a:r>
              <a:rPr lang="en-US" sz="1200" b="0" dirty="0">
                <a:latin typeface="Source Code Pro" panose="020B0509030403020204" pitchFamily="49" charset="0"/>
              </a:rPr>
              <a:t>&lt;aside&gt;...&lt;/aside&gt; </a:t>
            </a:r>
          </a:p>
          <a:p>
            <a:pPr marL="27432" indent="0">
              <a:buNone/>
            </a:pPr>
            <a:r>
              <a:rPr lang="en-US" sz="1400" b="0" dirty="0">
                <a:latin typeface="Source Code Pro" panose="020B0509030403020204" pitchFamily="49" charset="0"/>
              </a:rPr>
              <a:t>&lt;/div&gt;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8/31/2015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2846" y="1385316"/>
            <a:ext cx="930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+mj-lt"/>
              </a:rPr>
              <a:t>HTML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00600" y="1276350"/>
            <a:ext cx="639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+mj-lt"/>
              </a:rPr>
              <a:t>CSS</a:t>
            </a:r>
          </a:p>
        </p:txBody>
      </p:sp>
      <p:sp>
        <p:nvSpPr>
          <p:cNvPr id="9" name="Rectangle 8"/>
          <p:cNvSpPr/>
          <p:nvPr/>
        </p:nvSpPr>
        <p:spPr>
          <a:xfrm>
            <a:off x="5735018" y="1385316"/>
            <a:ext cx="218149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Source Code Pro" panose="020B0509030403020204" pitchFamily="49" charset="0"/>
              </a:rPr>
              <a:t>.container {</a:t>
            </a:r>
          </a:p>
          <a:p>
            <a:r>
              <a:rPr lang="en-US" sz="1400" dirty="0">
                <a:latin typeface="Source Code Pro" panose="020B0509030403020204" pitchFamily="49" charset="0"/>
              </a:rPr>
              <a:t>  width: 538px;</a:t>
            </a:r>
          </a:p>
          <a:p>
            <a:r>
              <a:rPr lang="en-US" sz="1400" dirty="0">
                <a:latin typeface="Source Code Pro" panose="020B0509030403020204" pitchFamily="49" charset="0"/>
              </a:rPr>
              <a:t>}</a:t>
            </a:r>
          </a:p>
          <a:p>
            <a:r>
              <a:rPr lang="en-US" sz="1400" dirty="0">
                <a:latin typeface="Source Code Pro" panose="020B0509030403020204" pitchFamily="49" charset="0"/>
              </a:rPr>
              <a:t>section,</a:t>
            </a:r>
          </a:p>
          <a:p>
            <a:r>
              <a:rPr lang="en-US" sz="1400" dirty="0">
                <a:latin typeface="Source Code Pro" panose="020B0509030403020204" pitchFamily="49" charset="0"/>
              </a:rPr>
              <a:t>aside {</a:t>
            </a:r>
          </a:p>
          <a:p>
            <a:r>
              <a:rPr lang="en-US" sz="1400" dirty="0">
                <a:latin typeface="Source Code Pro" panose="020B0509030403020204" pitchFamily="49" charset="0"/>
              </a:rPr>
              <a:t>  margin: 10px;</a:t>
            </a:r>
          </a:p>
          <a:p>
            <a:r>
              <a:rPr lang="en-US" sz="1400" dirty="0">
                <a:latin typeface="Source Code Pro" panose="020B0509030403020204" pitchFamily="49" charset="0"/>
              </a:rPr>
              <a:t>}</a:t>
            </a:r>
          </a:p>
          <a:p>
            <a:r>
              <a:rPr lang="en-US" sz="1400" dirty="0">
                <a:latin typeface="Source Code Pro" panose="020B0509030403020204" pitchFamily="49" charset="0"/>
              </a:rPr>
              <a:t>section {</a:t>
            </a:r>
          </a:p>
          <a:p>
            <a:r>
              <a:rPr lang="en-US" sz="1400" dirty="0">
                <a:latin typeface="Source Code Pro" panose="020B0509030403020204" pitchFamily="49" charset="0"/>
              </a:rPr>
              <a:t>  float: left;</a:t>
            </a:r>
          </a:p>
          <a:p>
            <a:r>
              <a:rPr lang="en-US" sz="1400" dirty="0">
                <a:latin typeface="Source Code Pro" panose="020B0509030403020204" pitchFamily="49" charset="0"/>
              </a:rPr>
              <a:t>  width: 340px;</a:t>
            </a:r>
          </a:p>
          <a:p>
            <a:r>
              <a:rPr lang="en-US" sz="1400" dirty="0">
                <a:latin typeface="Source Code Pro" panose="020B0509030403020204" pitchFamily="49" charset="0"/>
              </a:rPr>
              <a:t>}</a:t>
            </a:r>
          </a:p>
          <a:p>
            <a:r>
              <a:rPr lang="en-US" sz="1400" dirty="0">
                <a:latin typeface="Source Code Pro" panose="020B0509030403020204" pitchFamily="49" charset="0"/>
              </a:rPr>
              <a:t>aside {</a:t>
            </a:r>
          </a:p>
          <a:p>
            <a:r>
              <a:rPr lang="en-US" sz="1400" dirty="0">
                <a:latin typeface="Source Code Pro" panose="020B0509030403020204" pitchFamily="49" charset="0"/>
              </a:rPr>
              <a:t>  float: right;</a:t>
            </a:r>
          </a:p>
          <a:p>
            <a:r>
              <a:rPr lang="en-US" sz="1400" dirty="0">
                <a:latin typeface="Source Code Pro" panose="020B0509030403020204" pitchFamily="49" charset="0"/>
              </a:rPr>
              <a:t>  width: 158px;</a:t>
            </a:r>
          </a:p>
          <a:p>
            <a:r>
              <a:rPr lang="en-US" sz="1400" dirty="0">
                <a:latin typeface="Source Code Pro" panose="020B0509030403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84372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Flexible Grid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8/31/2015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4543" y="1223618"/>
            <a:ext cx="639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+mj-lt"/>
              </a:rPr>
              <a:t>CSS</a:t>
            </a:r>
          </a:p>
        </p:txBody>
      </p:sp>
      <p:sp>
        <p:nvSpPr>
          <p:cNvPr id="7" name="Rectangle 6"/>
          <p:cNvSpPr/>
          <p:nvPr/>
        </p:nvSpPr>
        <p:spPr>
          <a:xfrm>
            <a:off x="372292" y="1795112"/>
            <a:ext cx="218149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Source Code Pro" panose="020B0509030403020204" pitchFamily="49" charset="0"/>
              </a:rPr>
              <a:t>.container {</a:t>
            </a:r>
          </a:p>
          <a:p>
            <a:r>
              <a:rPr lang="en-US" sz="1200" dirty="0">
                <a:latin typeface="Source Code Pro" panose="020B0509030403020204" pitchFamily="49" charset="0"/>
              </a:rPr>
              <a:t>  width: 538px;</a:t>
            </a:r>
          </a:p>
          <a:p>
            <a:r>
              <a:rPr lang="en-US" sz="1200" dirty="0">
                <a:latin typeface="Source Code Pro" panose="020B0509030403020204" pitchFamily="49" charset="0"/>
              </a:rPr>
              <a:t>}</a:t>
            </a:r>
          </a:p>
          <a:p>
            <a:r>
              <a:rPr lang="en-US" sz="1200" dirty="0">
                <a:latin typeface="Source Code Pro" panose="020B0509030403020204" pitchFamily="49" charset="0"/>
              </a:rPr>
              <a:t>section,</a:t>
            </a:r>
          </a:p>
          <a:p>
            <a:r>
              <a:rPr lang="en-US" sz="1200" dirty="0">
                <a:latin typeface="Source Code Pro" panose="020B0509030403020204" pitchFamily="49" charset="0"/>
              </a:rPr>
              <a:t>aside {</a:t>
            </a:r>
          </a:p>
          <a:p>
            <a:r>
              <a:rPr lang="en-US" sz="1200" dirty="0">
                <a:latin typeface="Source Code Pro" panose="020B0509030403020204" pitchFamily="49" charset="0"/>
              </a:rPr>
              <a:t>  margin: 10px;</a:t>
            </a:r>
          </a:p>
          <a:p>
            <a:r>
              <a:rPr lang="en-US" sz="1200" dirty="0">
                <a:latin typeface="Source Code Pro" panose="020B0509030403020204" pitchFamily="49" charset="0"/>
              </a:rPr>
              <a:t>}</a:t>
            </a:r>
          </a:p>
          <a:p>
            <a:r>
              <a:rPr lang="en-US" sz="1200" dirty="0">
                <a:latin typeface="Source Code Pro" panose="020B0509030403020204" pitchFamily="49" charset="0"/>
              </a:rPr>
              <a:t>section {</a:t>
            </a:r>
          </a:p>
          <a:p>
            <a:r>
              <a:rPr lang="en-US" sz="1200" dirty="0">
                <a:latin typeface="Source Code Pro" panose="020B0509030403020204" pitchFamily="49" charset="0"/>
              </a:rPr>
              <a:t>  float: left;</a:t>
            </a:r>
          </a:p>
          <a:p>
            <a:r>
              <a:rPr lang="en-US" sz="1200" dirty="0">
                <a:latin typeface="Source Code Pro" panose="020B0509030403020204" pitchFamily="49" charset="0"/>
              </a:rPr>
              <a:t>  width: 340px;</a:t>
            </a:r>
          </a:p>
          <a:p>
            <a:r>
              <a:rPr lang="en-US" sz="1200" dirty="0">
                <a:latin typeface="Source Code Pro" panose="020B0509030403020204" pitchFamily="49" charset="0"/>
              </a:rPr>
              <a:t>}</a:t>
            </a:r>
          </a:p>
          <a:p>
            <a:r>
              <a:rPr lang="en-US" sz="1200" dirty="0">
                <a:latin typeface="Source Code Pro" panose="020B0509030403020204" pitchFamily="49" charset="0"/>
              </a:rPr>
              <a:t>aside {</a:t>
            </a:r>
          </a:p>
          <a:p>
            <a:r>
              <a:rPr lang="en-US" sz="1200" dirty="0">
                <a:latin typeface="Source Code Pro" panose="020B0509030403020204" pitchFamily="49" charset="0"/>
              </a:rPr>
              <a:t>  float: right;</a:t>
            </a:r>
          </a:p>
          <a:p>
            <a:r>
              <a:rPr lang="en-US" sz="1200" dirty="0">
                <a:latin typeface="Source Code Pro" panose="020B0509030403020204" pitchFamily="49" charset="0"/>
              </a:rPr>
              <a:t>  width: 158px;</a:t>
            </a:r>
          </a:p>
          <a:p>
            <a:r>
              <a:rPr lang="en-US" sz="1200" dirty="0">
                <a:latin typeface="Source Code Pro" panose="020B0509030403020204" pitchFamily="49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2699657" y="2266950"/>
            <a:ext cx="635269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Source Code Pro" panose="020B0509030403020204" pitchFamily="49" charset="0"/>
              </a:rPr>
              <a:t>section,</a:t>
            </a:r>
          </a:p>
          <a:p>
            <a:r>
              <a:rPr lang="en-US" sz="1200" dirty="0">
                <a:latin typeface="Source Code Pro" panose="020B0509030403020204" pitchFamily="49" charset="0"/>
              </a:rPr>
              <a:t>aside {</a:t>
            </a:r>
          </a:p>
          <a:p>
            <a:r>
              <a:rPr lang="en-US" sz="1200" dirty="0">
                <a:latin typeface="Source Code Pro" panose="020B0509030403020204" pitchFamily="49" charset="0"/>
              </a:rPr>
              <a:t>  </a:t>
            </a:r>
            <a:r>
              <a:rPr lang="en-US" sz="12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Source Code Pro" panose="020B0509030403020204" pitchFamily="49" charset="0"/>
              </a:rPr>
              <a:t>margin: 1.858736059%;</a:t>
            </a:r>
            <a:r>
              <a:rPr lang="en-US" sz="1200" dirty="0">
                <a:latin typeface="Source Code Pro" panose="020B0509030403020204" pitchFamily="49" charset="0"/>
              </a:rPr>
              <a:t> /*  10px ÷ 538px = .018587361 */</a:t>
            </a:r>
          </a:p>
          <a:p>
            <a:r>
              <a:rPr lang="en-US" sz="1200" dirty="0">
                <a:latin typeface="Source Code Pro" panose="020B0509030403020204" pitchFamily="49" charset="0"/>
              </a:rPr>
              <a:t>}</a:t>
            </a:r>
          </a:p>
          <a:p>
            <a:r>
              <a:rPr lang="en-US" sz="1200" dirty="0">
                <a:latin typeface="Source Code Pro" panose="020B0509030403020204" pitchFamily="49" charset="0"/>
              </a:rPr>
              <a:t>section {</a:t>
            </a:r>
          </a:p>
          <a:p>
            <a:r>
              <a:rPr lang="en-US" sz="1200" dirty="0">
                <a:latin typeface="Source Code Pro" panose="020B0509030403020204" pitchFamily="49" charset="0"/>
              </a:rPr>
              <a:t>  float: left;</a:t>
            </a:r>
          </a:p>
          <a:p>
            <a:r>
              <a:rPr lang="en-US" sz="1200" dirty="0">
                <a:latin typeface="Source Code Pro" panose="020B0509030403020204" pitchFamily="49" charset="0"/>
              </a:rPr>
              <a:t>  </a:t>
            </a:r>
            <a:r>
              <a:rPr lang="en-US" sz="12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Source Code Pro" panose="020B0509030403020204" pitchFamily="49" charset="0"/>
              </a:rPr>
              <a:t>width: 63.197026%;    </a:t>
            </a:r>
            <a:r>
              <a:rPr lang="en-US" sz="1200" dirty="0">
                <a:latin typeface="Source Code Pro" panose="020B0509030403020204" pitchFamily="49" charset="0"/>
              </a:rPr>
              <a:t>/* 340px ÷ 538px = .63197026 */   </a:t>
            </a:r>
          </a:p>
          <a:p>
            <a:r>
              <a:rPr lang="en-US" sz="1200" dirty="0">
                <a:latin typeface="Source Code Pro" panose="020B0509030403020204" pitchFamily="49" charset="0"/>
              </a:rPr>
              <a:t>}</a:t>
            </a:r>
          </a:p>
          <a:p>
            <a:r>
              <a:rPr lang="en-US" sz="1200" dirty="0">
                <a:latin typeface="Source Code Pro" panose="020B0509030403020204" pitchFamily="49" charset="0"/>
              </a:rPr>
              <a:t>aside {</a:t>
            </a:r>
          </a:p>
          <a:p>
            <a:r>
              <a:rPr lang="en-US" sz="1200" dirty="0">
                <a:latin typeface="Source Code Pro" panose="020B0509030403020204" pitchFamily="49" charset="0"/>
              </a:rPr>
              <a:t>  float: right;</a:t>
            </a:r>
          </a:p>
          <a:p>
            <a:r>
              <a:rPr lang="en-US" sz="1200" dirty="0">
                <a:latin typeface="Source Code Pro" panose="020B0509030403020204" pitchFamily="49" charset="0"/>
              </a:rPr>
              <a:t>  </a:t>
            </a:r>
            <a:r>
              <a:rPr lang="en-US" sz="12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Source Code Pro" panose="020B0509030403020204" pitchFamily="49" charset="0"/>
              </a:rPr>
              <a:t>width: 29.3680297%;  </a:t>
            </a:r>
            <a:r>
              <a:rPr lang="en-US" sz="1200" dirty="0">
                <a:latin typeface="Source Code Pro" panose="020B0509030403020204" pitchFamily="49" charset="0"/>
              </a:rPr>
              <a:t>/* 158px ÷ 538px = .293680297 */</a:t>
            </a:r>
          </a:p>
          <a:p>
            <a:r>
              <a:rPr lang="en-US" sz="1200" dirty="0">
                <a:latin typeface="Source Code Pro" panose="020B0509030403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58766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Media Queries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610"/>
            <a:ext cx="7543800" cy="2796540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Initializing Media Queries</a:t>
            </a:r>
            <a:endParaRPr lang="en-US" dirty="0"/>
          </a:p>
          <a:p>
            <a:r>
              <a:rPr lang="en-US" dirty="0"/>
              <a:t>Logical Operators in Media Queries</a:t>
            </a:r>
          </a:p>
          <a:p>
            <a:r>
              <a:rPr lang="en-US" dirty="0"/>
              <a:t>Media Features in Media Queries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8/31/2015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Rectangle 5"/>
          <p:cNvSpPr/>
          <p:nvPr/>
        </p:nvSpPr>
        <p:spPr>
          <a:xfrm>
            <a:off x="895350" y="4422722"/>
            <a:ext cx="73533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Ref: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http://learn.shayhowe.com/advanced-html-css/responsive-web-design/#media-queries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1604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Mobile First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610"/>
            <a:ext cx="8229600" cy="2948940"/>
          </a:xfrm>
        </p:spPr>
        <p:txBody>
          <a:bodyPr/>
          <a:lstStyle/>
          <a:p>
            <a:r>
              <a:rPr lang="en-US" dirty="0">
                <a:hlinkClick r:id="rId2"/>
              </a:rPr>
              <a:t>Mobile First Demo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8/31/2015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Rectangle 5"/>
          <p:cNvSpPr/>
          <p:nvPr/>
        </p:nvSpPr>
        <p:spPr>
          <a:xfrm>
            <a:off x="1028700" y="4447579"/>
            <a:ext cx="7086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Ref: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http://learn.shayhowe.com/advanced-html-css/responsive-web-design/#mobile-first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2803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Viewport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8/31/2015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Rectangle 6"/>
          <p:cNvSpPr/>
          <p:nvPr/>
        </p:nvSpPr>
        <p:spPr>
          <a:xfrm>
            <a:off x="1295400" y="4324350"/>
            <a:ext cx="6934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Ref: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http://learn.shayhowe.com/advanced-html-css/responsive-web-design/#viewport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Viewport Height &amp; Width</a:t>
            </a:r>
            <a:endParaRPr lang="en-US" dirty="0"/>
          </a:p>
          <a:p>
            <a:r>
              <a:rPr lang="en-US" dirty="0"/>
              <a:t>Viewport Scale</a:t>
            </a:r>
          </a:p>
          <a:p>
            <a:r>
              <a:rPr lang="en-US" dirty="0"/>
              <a:t>Viewport Resolution</a:t>
            </a:r>
          </a:p>
          <a:p>
            <a:r>
              <a:rPr lang="en-US" dirty="0"/>
              <a:t>Combining Viewport Values</a:t>
            </a:r>
          </a:p>
        </p:txBody>
      </p:sp>
    </p:spTree>
    <p:extLst>
      <p:ext uri="{BB962C8B-B14F-4D97-AF65-F5344CB8AC3E}">
        <p14:creationId xmlns:p14="http://schemas.microsoft.com/office/powerpoint/2010/main" val="41925892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36</TotalTime>
  <Words>476</Words>
  <Application>Microsoft Office PowerPoint</Application>
  <PresentationFormat>On-screen Show (16:9)</PresentationFormat>
  <Paragraphs>120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Constantia</vt:lpstr>
      <vt:lpstr>Source Code Pro</vt:lpstr>
      <vt:lpstr>Verdana</vt:lpstr>
      <vt:lpstr>Wingdings</vt:lpstr>
      <vt:lpstr>Wingdings 2</vt:lpstr>
      <vt:lpstr>ProfBurnett</vt:lpstr>
      <vt:lpstr>HTML5 Level II</vt:lpstr>
      <vt:lpstr>Class Outline</vt:lpstr>
      <vt:lpstr>Responsive Web Design (RWD)</vt:lpstr>
      <vt:lpstr>Flexible Layouts</vt:lpstr>
      <vt:lpstr>Flexible Grid</vt:lpstr>
      <vt:lpstr>Flexible Grid</vt:lpstr>
      <vt:lpstr>Media Queries </vt:lpstr>
      <vt:lpstr>Mobile First </vt:lpstr>
      <vt:lpstr>Viewport</vt:lpstr>
      <vt:lpstr>Flexible Media</vt:lpstr>
      <vt:lpstr>Student Exercise 1</vt:lpstr>
      <vt:lpstr>Class Review</vt:lpstr>
    </vt:vector>
  </TitlesOfParts>
  <Company>BWGM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Professor Burnett</dc:creator>
  <cp:lastModifiedBy>Prof Burnett</cp:lastModifiedBy>
  <cp:revision>8</cp:revision>
  <dcterms:created xsi:type="dcterms:W3CDTF">2015-01-18T18:06:13Z</dcterms:created>
  <dcterms:modified xsi:type="dcterms:W3CDTF">2016-10-03T12:31:41Z</dcterms:modified>
</cp:coreProperties>
</file>