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290" r:id="rId4"/>
    <p:sldId id="261" r:id="rId5"/>
    <p:sldId id="284" r:id="rId6"/>
    <p:sldId id="285" r:id="rId7"/>
    <p:sldId id="286" r:id="rId8"/>
    <p:sldId id="287" r:id="rId9"/>
    <p:sldId id="288" r:id="rId10"/>
    <p:sldId id="289" r:id="rId11"/>
    <p:sldId id="291"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328" r:id="rId28"/>
    <p:sldId id="293" r:id="rId29"/>
    <p:sldId id="294" r:id="rId30"/>
    <p:sldId id="295"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282" r:id="rId58"/>
    <p:sldId id="283"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6" autoAdjust="0"/>
    <p:restoredTop sz="94660"/>
  </p:normalViewPr>
  <p:slideViewPr>
    <p:cSldViewPr showGuides="1">
      <p:cViewPr varScale="1">
        <p:scale>
          <a:sx n="114" d="100"/>
          <a:sy n="114" d="100"/>
        </p:scale>
        <p:origin x="67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B6101-0B46-46C9-9858-7DE7D63DCE4E}" type="datetimeFigureOut">
              <a:rPr lang="en-US" smtClean="0"/>
              <a:t>10/3/2016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88D1B-7A35-481C-BC72-06C56126FE76}" type="slidenum">
              <a:rPr lang="en-US" smtClean="0"/>
              <a:t>‹#›</a:t>
            </a:fld>
            <a:endParaRPr lang="en-US"/>
          </a:p>
        </p:txBody>
      </p:sp>
    </p:spTree>
    <p:extLst>
      <p:ext uri="{BB962C8B-B14F-4D97-AF65-F5344CB8AC3E}">
        <p14:creationId xmlns:p14="http://schemas.microsoft.com/office/powerpoint/2010/main" val="57116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381000" y="685800"/>
            <a:ext cx="6096000" cy="3429000"/>
          </a:xfrm>
          <a:ln/>
        </p:spPr>
      </p:sp>
      <p:sp>
        <p:nvSpPr>
          <p:cNvPr id="77826"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dirty="0"/>
          </a:p>
        </p:txBody>
      </p:sp>
    </p:spTree>
    <p:extLst>
      <p:ext uri="{BB962C8B-B14F-4D97-AF65-F5344CB8AC3E}">
        <p14:creationId xmlns:p14="http://schemas.microsoft.com/office/powerpoint/2010/main" val="188438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381000" y="685800"/>
            <a:ext cx="6096000" cy="3429000"/>
          </a:xfrm>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8994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381000" y="685800"/>
            <a:ext cx="6096000" cy="3429000"/>
          </a:xfrm>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744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6550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381000" y="685800"/>
            <a:ext cx="6096000" cy="3429000"/>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6279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381000" y="685800"/>
            <a:ext cx="6096000" cy="34290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4783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381000" y="685800"/>
            <a:ext cx="6096000" cy="3429000"/>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0507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web architecture is based on client devices, a web server and the cloud. </a:t>
            </a:r>
          </a:p>
          <a:p>
            <a:endParaRPr lang="en-US" baseline="0" dirty="0"/>
          </a:p>
          <a:p>
            <a:r>
              <a:rPr lang="en-US" baseline="0" dirty="0"/>
              <a:t>When a client device request a web page from a web server the server processes this request. </a:t>
            </a:r>
          </a:p>
          <a:p>
            <a:endParaRPr lang="en-US" baseline="0" dirty="0"/>
          </a:p>
          <a:p>
            <a:r>
              <a:rPr lang="en-US" baseline="0" dirty="0"/>
              <a:t>If the request include some actionable events to happen in the web page, like a image swap or form validation, to take some of this processing demand off the server the web page designer will embed in the web page, some scripting programming code or attach a external file with the scripting programming code.  This is then send to the client for processing on the client. </a:t>
            </a:r>
          </a:p>
          <a:p>
            <a:endParaRPr lang="en-US" baseline="0" dirty="0"/>
          </a:p>
          <a:p>
            <a:r>
              <a:rPr lang="en-US" baseline="0" dirty="0"/>
              <a:t>The preferred scripting language to be used under based on the new foundation of HTML5, is JavaScript. All browsers today include a JavaScript interpreter that runs the JavaScript language to interpret the code. </a:t>
            </a:r>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3</a:t>
            </a:fld>
            <a:endParaRPr lang="en-US" dirty="0"/>
          </a:p>
        </p:txBody>
      </p:sp>
    </p:spTree>
    <p:extLst>
      <p:ext uri="{BB962C8B-B14F-4D97-AF65-F5344CB8AC3E}">
        <p14:creationId xmlns:p14="http://schemas.microsoft.com/office/powerpoint/2010/main" val="368930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4848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important to understand is the Document Object Model.</a:t>
            </a:r>
            <a:r>
              <a:rPr lang="en-US" baseline="0" dirty="0"/>
              <a:t> </a:t>
            </a:r>
          </a:p>
          <a:p>
            <a:endParaRPr lang="en-US" baseline="0" dirty="0"/>
          </a:p>
          <a:p>
            <a:r>
              <a:rPr lang="en-US" baseline="0" dirty="0"/>
              <a:t>But first let review what makes up an object. In Chapter 1 we covered what a object is and what characteristics a object possess. </a:t>
            </a:r>
          </a:p>
          <a:p>
            <a:endParaRPr lang="en-US" baseline="0" dirty="0"/>
          </a:p>
          <a:p>
            <a:r>
              <a:rPr lang="en-US" baseline="0" dirty="0"/>
              <a:t>1. Object posses properties. These can be such things as size, color, and shape. </a:t>
            </a:r>
          </a:p>
          <a:p>
            <a:endParaRPr lang="en-US" baseline="0" dirty="0"/>
          </a:p>
          <a:p>
            <a:r>
              <a:rPr lang="en-US" baseline="0" dirty="0"/>
              <a:t>2. Object posses methods. These can be move, pour, open and close. </a:t>
            </a:r>
          </a:p>
          <a:p>
            <a:endParaRPr lang="en-US" baseline="0" dirty="0"/>
          </a:p>
          <a:p>
            <a:r>
              <a:rPr lang="en-US" baseline="0" dirty="0"/>
              <a:t>3. Objects can inherit properties, method and data from a parent object. </a:t>
            </a:r>
          </a:p>
          <a:p>
            <a:endParaRPr lang="en-US" baseline="0" dirty="0"/>
          </a:p>
          <a:p>
            <a:r>
              <a:rPr lang="en-US" baseline="0" dirty="0"/>
              <a:t>4. And objects can encapsulated data by using metadata. </a:t>
            </a:r>
          </a:p>
          <a:p>
            <a:endParaRPr lang="en-US" baseline="0" dirty="0"/>
          </a:p>
          <a:p>
            <a:r>
              <a:rPr lang="en-US" baseline="0" dirty="0"/>
              <a:t>With this understanding about the characteristics about an object we can apply this same understanding to the objects that make up a web page. </a:t>
            </a:r>
          </a:p>
          <a:p>
            <a:endParaRPr lang="en-US" baseline="0" dirty="0"/>
          </a:p>
          <a:p>
            <a:r>
              <a:rPr lang="en-US" baseline="0" dirty="0"/>
              <a:t>In this case, the overarching parent object of a web page is the HTML declaration.  This object is created with the html opening and closing tags. The tags create the HTML object and all object oriented characteristics of the HTML object can be changed based on triggering events. In order  for these characteristics to be changed on the client side, a scripting language must be used. In the case, the standard is JavaScript and this language is interpreted through the JavaScript interpreter engine that is part of all browsers. </a:t>
            </a:r>
          </a:p>
          <a:p>
            <a:endParaRPr lang="en-US" baseline="0" dirty="0"/>
          </a:p>
          <a:p>
            <a:r>
              <a:rPr lang="en-US" baseline="0" dirty="0"/>
              <a:t>The next object in the web page document object model is the head. This object is created by the head opening and closing tags. It can inherit any characteristics from its parent object, the HTML object.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next object is the body. This object is created by the body opening and closing tags. It can inherit any characteristics from its parent object, the HTML object.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 child object of the Head object is the Title object. This object is created by the title opening and closing tags. It can inherit any characteristics from its parent object, the Head object.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next object is the new HTML5 document object called a section. This object is created by the section opening and closing tags. It can inherit any characteristics from its parent object, the body object.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next objects can be many objects to define the content of body or section or any other object container. These objects </a:t>
            </a:r>
            <a:r>
              <a:rPr lang="en-US" baseline="0" dirty="0" err="1"/>
              <a:t>inlcude</a:t>
            </a:r>
            <a:r>
              <a:rPr lang="en-US" baseline="0" dirty="0"/>
              <a:t> the h1 object, the </a:t>
            </a:r>
            <a:r>
              <a:rPr lang="en-US" baseline="0" dirty="0" err="1"/>
              <a:t>ul</a:t>
            </a:r>
            <a:r>
              <a:rPr lang="en-US" baseline="0" dirty="0"/>
              <a:t> object and the p object. These objects are created by the h1, </a:t>
            </a:r>
            <a:r>
              <a:rPr lang="en-US" baseline="0" dirty="0" err="1"/>
              <a:t>ul</a:t>
            </a:r>
            <a:r>
              <a:rPr lang="en-US" baseline="0" dirty="0"/>
              <a:t>, and p opening and closing tags. That can inherit any characteristics from its parent object, the body object.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last objects are the li objects that are created with the li tags. They can inherit any characteristics from its parent object, the </a:t>
            </a:r>
            <a:r>
              <a:rPr lang="en-US" baseline="0" dirty="0" err="1"/>
              <a:t>ul</a:t>
            </a:r>
            <a:r>
              <a:rPr lang="en-US" baseline="0" dirty="0"/>
              <a:t> object.</a:t>
            </a:r>
          </a:p>
          <a:p>
            <a:r>
              <a:rPr lang="en-US" baseline="0" dirty="0"/>
              <a:t> </a:t>
            </a:r>
          </a:p>
          <a:p>
            <a:r>
              <a:rPr lang="en-US" baseline="0" dirty="0"/>
              <a:t>Each of these object can contain data and for the h1 object, the </a:t>
            </a:r>
            <a:r>
              <a:rPr lang="en-US" baseline="0" dirty="0" err="1"/>
              <a:t>ul</a:t>
            </a:r>
            <a:r>
              <a:rPr lang="en-US" baseline="0" dirty="0"/>
              <a:t> li objects and p object all contain textual data that can be changed with the JavaScript language. </a:t>
            </a:r>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11</a:t>
            </a:fld>
            <a:endParaRPr lang="en-US" dirty="0"/>
          </a:p>
        </p:txBody>
      </p:sp>
    </p:spTree>
    <p:extLst>
      <p:ext uri="{BB962C8B-B14F-4D97-AF65-F5344CB8AC3E}">
        <p14:creationId xmlns:p14="http://schemas.microsoft.com/office/powerpoint/2010/main" val="263947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5057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652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81000" y="685800"/>
            <a:ext cx="6096000" cy="3429000"/>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2561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381000" y="685800"/>
            <a:ext cx="6096000" cy="342900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9049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8789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601FCC1C-C3CF-49A9-88DF-1C528072DA7A}" type="datetimeFigureOut">
              <a:rPr lang="en-US" smtClean="0"/>
              <a:t>10/3/2016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1FCC1C-C3CF-49A9-88DF-1C528072DA7A}"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1FCC1C-C3CF-49A9-88DF-1C528072DA7A}"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1FCC1C-C3CF-49A9-88DF-1C528072DA7A}"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01FCC1C-C3CF-49A9-88DF-1C528072DA7A}"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01FCC1C-C3CF-49A9-88DF-1C528072DA7A}"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01FCC1C-C3CF-49A9-88DF-1C528072DA7A}"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01FCC1C-C3CF-49A9-88DF-1C528072DA7A}"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FCC1C-C3CF-49A9-88DF-1C528072DA7A}"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01FCC1C-C3CF-49A9-88DF-1C528072DA7A}"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01FCC1C-C3CF-49A9-88DF-1C528072DA7A}"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1FCC1C-C3CF-49A9-88DF-1C528072DA7A}" type="datetimeFigureOut">
              <a:rPr lang="en-US" smtClean="0"/>
              <a:t>10/3/2016</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13/03_toc/index.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profburnett.com/applications/ITI_134_HTML5_Desktop_and_Mobile_II/ch13/05_popup_window/index.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profburnett.com/applications/ITI_134_HTML5_Desktop_and_Mobile_II/ch13/06_rollover/index.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profburnett.com/applications/ITI_134_HTML5_Desktop_and_Mobile_II/ch13/07_image_swap/index.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profburnett.com/applications/ITI_134_HTML5_Desktop_and_Mobile_II/ch13/08_slide_show/index.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13/09_tabs/index.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13/13_forms/member_css3.txt" TargetMode="External"/><Relationship Id="rId2" Type="http://schemas.openxmlformats.org/officeDocument/2006/relationships/hyperlink" Target="http://profburnett.com/applications/ITI_134_HTML5_Desktop_and_Mobile_II/ch13/13_forms/member_html5.txt" TargetMode="External"/><Relationship Id="rId1" Type="http://schemas.openxmlformats.org/officeDocument/2006/relationships/slideLayout" Target="../slideLayouts/slideLayout2.xml"/><Relationship Id="rId6" Type="http://schemas.openxmlformats.org/officeDocument/2006/relationships/hyperlink" Target="http://profburnett.com/applications/ITI_134_HTML5_Desktop_and_Mobile_II/ch13/13_forms/member.html" TargetMode="External"/><Relationship Id="rId5" Type="http://schemas.openxmlformats.org/officeDocument/2006/relationships/hyperlink" Target="http://profburnett.com/applications/ITI_134_HTML5_Desktop_and_Mobile_II/ch13/13_forms/member_register_library_js.txt" TargetMode="External"/><Relationship Id="rId4" Type="http://schemas.openxmlformats.org/officeDocument/2006/relationships/hyperlink" Target="http://profburnett.com/applications/ITI_134_HTML5_Desktop_and_Mobile_II/ch13/13_forms/member_register_js.tx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Comparison_of_JavaScript_framework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jquery.com/"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jquery.co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3schools.com/jquery/exercise.asp?filename=exercise_selectors2" TargetMode="External"/><Relationship Id="rId7" Type="http://schemas.openxmlformats.org/officeDocument/2006/relationships/hyperlink" Target="http://www.w3schools.com/jquery/exercise.asp?filename=exercise_selectors6" TargetMode="External"/><Relationship Id="rId2" Type="http://schemas.openxmlformats.org/officeDocument/2006/relationships/hyperlink" Target="http://www.w3schools.com/jquery/exercise.asp?filename=exercise_selectors1" TargetMode="External"/><Relationship Id="rId1" Type="http://schemas.openxmlformats.org/officeDocument/2006/relationships/slideLayout" Target="../slideLayouts/slideLayout2.xml"/><Relationship Id="rId6" Type="http://schemas.openxmlformats.org/officeDocument/2006/relationships/hyperlink" Target="http://www.w3schools.com/jquery/exercise.asp?filename=exercise_selectors5" TargetMode="External"/><Relationship Id="rId5" Type="http://schemas.openxmlformats.org/officeDocument/2006/relationships/hyperlink" Target="http://www.w3schools.com/jquery/exercise.asp?filename=exercise_selectors4" TargetMode="External"/><Relationship Id="rId4" Type="http://schemas.openxmlformats.org/officeDocument/2006/relationships/hyperlink" Target="http://www.w3schools.com/jquery/exercise.asp?filename=exercise_selectors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profburnett.com/years/2016/Spring/HTML_Level_II_Cyber/Session_2_mouse_leave_event.html" TargetMode="External"/><Relationship Id="rId3" Type="http://schemas.openxmlformats.org/officeDocument/2006/relationships/hyperlink" Target="http://www.profburnett.com/years/2016/Spring/HTML_Level_II_Cyber/Session_2_doubleclick_event.html" TargetMode="External"/><Relationship Id="rId7" Type="http://schemas.openxmlformats.org/officeDocument/2006/relationships/hyperlink" Target="http://www.profburnett.com/years/2016/Spring/HTML_Level_II_Cyber/Session_2_mouse_enter_event.html" TargetMode="External"/><Relationship Id="rId2" Type="http://schemas.openxmlformats.org/officeDocument/2006/relationships/hyperlink" Target="http://www.profburnett.com/years/2016/Spring/HTML_Level_II_Cyber/Session_2_click_event.html" TargetMode="External"/><Relationship Id="rId1" Type="http://schemas.openxmlformats.org/officeDocument/2006/relationships/slideLayout" Target="../slideLayouts/slideLayout2.xml"/><Relationship Id="rId6" Type="http://schemas.openxmlformats.org/officeDocument/2006/relationships/hyperlink" Target="http://www.profburnett.com/years/2016/Spring/HTML_Level_II_Cyber/Session_2_mouse_down_event.html" TargetMode="External"/><Relationship Id="rId5" Type="http://schemas.openxmlformats.org/officeDocument/2006/relationships/hyperlink" Target="http://www.profburnett.com/years/2016/Spring/HTML_Level_II_Cyber/Session_2_hover_event.html" TargetMode="External"/><Relationship Id="rId10" Type="http://schemas.openxmlformats.org/officeDocument/2006/relationships/hyperlink" Target="http://www.profburnett.com/years/2016/Spring/HTML_Level_II_Cyber/Session_2_on_multiple_event.html" TargetMode="External"/><Relationship Id="rId4" Type="http://schemas.openxmlformats.org/officeDocument/2006/relationships/hyperlink" Target="http://www.profburnett.com/years/2016/Spring/HTML_Level_II_Cyber/Session_2_focus_blur_event.html" TargetMode="External"/><Relationship Id="rId9" Type="http://schemas.openxmlformats.org/officeDocument/2006/relationships/hyperlink" Target="http://www.profburnett.com/years/2016/Spring/HTML_Level_II_Cyber/Session_2_mouse_up_event.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w3schools.com/jquery/exercise.asp?filename=exercise_events2" TargetMode="External"/><Relationship Id="rId2" Type="http://schemas.openxmlformats.org/officeDocument/2006/relationships/hyperlink" Target="http://www.w3schools.com/jquery/exercise.asp?filename=exercise_events1" TargetMode="External"/><Relationship Id="rId1" Type="http://schemas.openxmlformats.org/officeDocument/2006/relationships/slideLayout" Target="../slideLayouts/slideLayout2.xml"/><Relationship Id="rId6" Type="http://schemas.openxmlformats.org/officeDocument/2006/relationships/hyperlink" Target="http://www.w3schools.com/jquery/exercise.asp?filename=exercise_events5" TargetMode="External"/><Relationship Id="rId5" Type="http://schemas.openxmlformats.org/officeDocument/2006/relationships/hyperlink" Target="http://www.w3schools.com/jquery/exercise.asp?filename=exercise_events4" TargetMode="External"/><Relationship Id="rId4" Type="http://schemas.openxmlformats.org/officeDocument/2006/relationships/hyperlink" Target="http://www.w3schools.com/jquery/exercise.asp?filename=exercise_events3"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w3schools.com/jquery/eff_fadeto.asp" TargetMode="External"/><Relationship Id="rId3" Type="http://schemas.openxmlformats.org/officeDocument/2006/relationships/hyperlink" Target="http://www.w3schools.com/jquery/eff_clearqueue.asp" TargetMode="External"/><Relationship Id="rId7" Type="http://schemas.openxmlformats.org/officeDocument/2006/relationships/hyperlink" Target="http://www.w3schools.com/jquery/eff_fadeout.asp" TargetMode="External"/><Relationship Id="rId2" Type="http://schemas.openxmlformats.org/officeDocument/2006/relationships/hyperlink" Target="http://www.w3schools.com/jquery/eff_animate.asp" TargetMode="External"/><Relationship Id="rId1" Type="http://schemas.openxmlformats.org/officeDocument/2006/relationships/slideLayout" Target="../slideLayouts/slideLayout2.xml"/><Relationship Id="rId6" Type="http://schemas.openxmlformats.org/officeDocument/2006/relationships/hyperlink" Target="http://www.w3schools.com/jquery/eff_fadein.asp" TargetMode="External"/><Relationship Id="rId5" Type="http://schemas.openxmlformats.org/officeDocument/2006/relationships/hyperlink" Target="http://www.w3schools.com/jquery/eff_dequeue.asp" TargetMode="External"/><Relationship Id="rId4" Type="http://schemas.openxmlformats.org/officeDocument/2006/relationships/hyperlink" Target="http://www.w3schools.com/jquery/eff_delay.asp" TargetMode="External"/><Relationship Id="rId9" Type="http://schemas.openxmlformats.org/officeDocument/2006/relationships/hyperlink" Target="http://www.w3schools.com/jquery/eff_fadetoggle.as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13/01_current_date_and_year/index.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www.w3schools.com/jquery/eff_slideup.asp" TargetMode="External"/><Relationship Id="rId3" Type="http://schemas.openxmlformats.org/officeDocument/2006/relationships/hyperlink" Target="http://www.w3schools.com/jquery/eff_hide.asp" TargetMode="External"/><Relationship Id="rId7" Type="http://schemas.openxmlformats.org/officeDocument/2006/relationships/hyperlink" Target="http://www.w3schools.com/jquery/eff_slidetoggle.asp" TargetMode="External"/><Relationship Id="rId2" Type="http://schemas.openxmlformats.org/officeDocument/2006/relationships/hyperlink" Target="http://www.w3schools.com/jquery/eff_finish.asp" TargetMode="External"/><Relationship Id="rId1" Type="http://schemas.openxmlformats.org/officeDocument/2006/relationships/slideLayout" Target="../slideLayouts/slideLayout2.xml"/><Relationship Id="rId6" Type="http://schemas.openxmlformats.org/officeDocument/2006/relationships/hyperlink" Target="http://www.w3schools.com/jquery/eff_slidedown.asp" TargetMode="External"/><Relationship Id="rId5" Type="http://schemas.openxmlformats.org/officeDocument/2006/relationships/hyperlink" Target="http://www.w3schools.com/jquery/eff_show.asp" TargetMode="External"/><Relationship Id="rId10" Type="http://schemas.openxmlformats.org/officeDocument/2006/relationships/hyperlink" Target="http://www.w3schools.com/jquery/eff_toggle.asp" TargetMode="External"/><Relationship Id="rId4" Type="http://schemas.openxmlformats.org/officeDocument/2006/relationships/hyperlink" Target="http://www.w3schools.com/jquery/eff_queue.asp" TargetMode="External"/><Relationship Id="rId9" Type="http://schemas.openxmlformats.org/officeDocument/2006/relationships/hyperlink" Target="http://www.w3schools.com/jquery/eff_stop.as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3schools.com/jquery/exercise.asp?filename=exercise_fade4" TargetMode="External"/><Relationship Id="rId2" Type="http://schemas.openxmlformats.org/officeDocument/2006/relationships/hyperlink" Target="http://www.w3schools.com/jquery/exercise.asp?filename=exercise_hide4" TargetMode="External"/><Relationship Id="rId1" Type="http://schemas.openxmlformats.org/officeDocument/2006/relationships/slideLayout" Target="../slideLayouts/slideLayout2.xml"/><Relationship Id="rId5" Type="http://schemas.openxmlformats.org/officeDocument/2006/relationships/hyperlink" Target="http://www.w3schools.com/jquery/exercise.asp?filename=exercise_animate4" TargetMode="External"/><Relationship Id="rId4" Type="http://schemas.openxmlformats.org/officeDocument/2006/relationships/hyperlink" Target="http://www.w3schools.com/jquery/exercise.asp?filename=exercise_slide3"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w3schools.com/jquery/html_clone.asp" TargetMode="External"/><Relationship Id="rId3" Type="http://schemas.openxmlformats.org/officeDocument/2006/relationships/hyperlink" Target="http://www.w3schools.com/jquery/html_after.asp" TargetMode="External"/><Relationship Id="rId7" Type="http://schemas.openxmlformats.org/officeDocument/2006/relationships/hyperlink" Target="http://www.w3schools.com/jquery/html_before.asp" TargetMode="External"/><Relationship Id="rId2" Type="http://schemas.openxmlformats.org/officeDocument/2006/relationships/hyperlink" Target="http://www.w3schools.com/jquery/html_addclass.asp" TargetMode="External"/><Relationship Id="rId1" Type="http://schemas.openxmlformats.org/officeDocument/2006/relationships/slideLayout" Target="../slideLayouts/slideLayout2.xml"/><Relationship Id="rId6" Type="http://schemas.openxmlformats.org/officeDocument/2006/relationships/hyperlink" Target="http://www.w3schools.com/jquery/html_attr.asp" TargetMode="External"/><Relationship Id="rId5" Type="http://schemas.openxmlformats.org/officeDocument/2006/relationships/hyperlink" Target="http://www.w3schools.com/jquery/html_appendto.asp" TargetMode="External"/><Relationship Id="rId10" Type="http://schemas.openxmlformats.org/officeDocument/2006/relationships/hyperlink" Target="http://www.w3schools.com/jquery/html_detach.asp" TargetMode="External"/><Relationship Id="rId4" Type="http://schemas.openxmlformats.org/officeDocument/2006/relationships/hyperlink" Target="http://www.w3schools.com/jquery/html_append.asp" TargetMode="External"/><Relationship Id="rId9" Type="http://schemas.openxmlformats.org/officeDocument/2006/relationships/hyperlink" Target="http://www.w3schools.com/jquery/css_css.asp"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w3schools.com/jquery/html_insertafter.asp" TargetMode="External"/><Relationship Id="rId3" Type="http://schemas.openxmlformats.org/officeDocument/2006/relationships/hyperlink" Target="http://www.w3schools.com/jquery/html_hasclass.asp" TargetMode="External"/><Relationship Id="rId7" Type="http://schemas.openxmlformats.org/officeDocument/2006/relationships/hyperlink" Target="http://www.w3schools.com/jquery/html_innerwidth.asp" TargetMode="External"/><Relationship Id="rId2" Type="http://schemas.openxmlformats.org/officeDocument/2006/relationships/hyperlink" Target="http://www.w3schools.com/jquery/html_empty.asp" TargetMode="External"/><Relationship Id="rId1" Type="http://schemas.openxmlformats.org/officeDocument/2006/relationships/slideLayout" Target="../slideLayouts/slideLayout2.xml"/><Relationship Id="rId6" Type="http://schemas.openxmlformats.org/officeDocument/2006/relationships/hyperlink" Target="http://www.w3schools.com/jquery/html_innerheight.asp" TargetMode="External"/><Relationship Id="rId5" Type="http://schemas.openxmlformats.org/officeDocument/2006/relationships/hyperlink" Target="http://www.w3schools.com/jquery/html_html.asp" TargetMode="External"/><Relationship Id="rId10" Type="http://schemas.openxmlformats.org/officeDocument/2006/relationships/hyperlink" Target="http://www.w3schools.com/jquery/css_offset.asp" TargetMode="External"/><Relationship Id="rId4" Type="http://schemas.openxmlformats.org/officeDocument/2006/relationships/hyperlink" Target="http://www.w3schools.com/jquery/css_height.asp" TargetMode="External"/><Relationship Id="rId9" Type="http://schemas.openxmlformats.org/officeDocument/2006/relationships/hyperlink" Target="http://www.w3schools.com/jquery/html_insertbefore.asp"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w3schools.com/jquery/html_prop.asp" TargetMode="External"/><Relationship Id="rId3" Type="http://schemas.openxmlformats.org/officeDocument/2006/relationships/hyperlink" Target="http://www.w3schools.com/jquery/html_outerheight.asp" TargetMode="External"/><Relationship Id="rId7" Type="http://schemas.openxmlformats.org/officeDocument/2006/relationships/hyperlink" Target="http://www.w3schools.com/jquery/html_prependto.asp" TargetMode="External"/><Relationship Id="rId2" Type="http://schemas.openxmlformats.org/officeDocument/2006/relationships/hyperlink" Target="http://www.w3schools.com/jquery/css_offsetparent.asp" TargetMode="External"/><Relationship Id="rId1" Type="http://schemas.openxmlformats.org/officeDocument/2006/relationships/slideLayout" Target="../slideLayouts/slideLayout2.xml"/><Relationship Id="rId6" Type="http://schemas.openxmlformats.org/officeDocument/2006/relationships/hyperlink" Target="http://www.w3schools.com/jquery/html_prepend.asp" TargetMode="External"/><Relationship Id="rId5" Type="http://schemas.openxmlformats.org/officeDocument/2006/relationships/hyperlink" Target="http://www.w3schools.com/jquery/css_position.asp" TargetMode="External"/><Relationship Id="rId10" Type="http://schemas.openxmlformats.org/officeDocument/2006/relationships/hyperlink" Target="http://www.w3schools.com/jquery/html_removeattr.asp" TargetMode="External"/><Relationship Id="rId4" Type="http://schemas.openxmlformats.org/officeDocument/2006/relationships/hyperlink" Target="http://www.w3schools.com/jquery/html_outerwidth.asp" TargetMode="External"/><Relationship Id="rId9" Type="http://schemas.openxmlformats.org/officeDocument/2006/relationships/hyperlink" Target="http://www.w3schools.com/jquery/html_remove.asp"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w3schools.com/jquery/html_text.asp" TargetMode="External"/><Relationship Id="rId3" Type="http://schemas.openxmlformats.org/officeDocument/2006/relationships/hyperlink" Target="http://www.w3schools.com/jquery/html_removeprop.asp" TargetMode="External"/><Relationship Id="rId7" Type="http://schemas.openxmlformats.org/officeDocument/2006/relationships/hyperlink" Target="http://www.w3schools.com/jquery/css_scrolltop.asp" TargetMode="External"/><Relationship Id="rId2" Type="http://schemas.openxmlformats.org/officeDocument/2006/relationships/hyperlink" Target="http://www.w3schools.com/jquery/html_removeclass.asp" TargetMode="External"/><Relationship Id="rId1" Type="http://schemas.openxmlformats.org/officeDocument/2006/relationships/slideLayout" Target="../slideLayouts/slideLayout2.xml"/><Relationship Id="rId6" Type="http://schemas.openxmlformats.org/officeDocument/2006/relationships/hyperlink" Target="http://www.w3schools.com/jquery/css_scrollleft.asp" TargetMode="External"/><Relationship Id="rId5" Type="http://schemas.openxmlformats.org/officeDocument/2006/relationships/hyperlink" Target="http://www.w3schools.com/jquery/html_replacewith.asp" TargetMode="External"/><Relationship Id="rId10" Type="http://schemas.openxmlformats.org/officeDocument/2006/relationships/hyperlink" Target="http://www.w3schools.com/jquery/html_unwrap.asp" TargetMode="External"/><Relationship Id="rId4" Type="http://schemas.openxmlformats.org/officeDocument/2006/relationships/hyperlink" Target="http://www.w3schools.com/jquery/html_replaceall.asp" TargetMode="External"/><Relationship Id="rId9" Type="http://schemas.openxmlformats.org/officeDocument/2006/relationships/hyperlink" Target="http://www.w3schools.com/jquery/html_toggleclass.as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w3schools.com/jquery/css_width.asp" TargetMode="External"/><Relationship Id="rId2" Type="http://schemas.openxmlformats.org/officeDocument/2006/relationships/hyperlink" Target="http://www.w3schools.com/jquery/html_val.asp" TargetMode="External"/><Relationship Id="rId1" Type="http://schemas.openxmlformats.org/officeDocument/2006/relationships/slideLayout" Target="../slideLayouts/slideLayout2.xml"/><Relationship Id="rId6" Type="http://schemas.openxmlformats.org/officeDocument/2006/relationships/hyperlink" Target="http://www.w3schools.com/jquery/html_wrapinner.asp" TargetMode="External"/><Relationship Id="rId5" Type="http://schemas.openxmlformats.org/officeDocument/2006/relationships/hyperlink" Target="http://www.w3schools.com/jquery/html_wrapall.asp" TargetMode="External"/><Relationship Id="rId4" Type="http://schemas.openxmlformats.org/officeDocument/2006/relationships/hyperlink" Target="http://www.w3schools.com/jquery/html_wrap.asp"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w3schools.com/jquery/exercise.asp?filename=exercise_dimensions5" TargetMode="External"/><Relationship Id="rId3" Type="http://schemas.openxmlformats.org/officeDocument/2006/relationships/hyperlink" Target="http://www.w3schools.com/jquery/exercise.asp?filename=exercise_set5" TargetMode="External"/><Relationship Id="rId7" Type="http://schemas.openxmlformats.org/officeDocument/2006/relationships/hyperlink" Target="http://www.w3schools.com/jquery/exercise.asp?filename=exercise_css4" TargetMode="External"/><Relationship Id="rId2" Type="http://schemas.openxmlformats.org/officeDocument/2006/relationships/hyperlink" Target="http://www.w3schools.com/jquery/exercise.asp?filename=exercise_get4" TargetMode="External"/><Relationship Id="rId1" Type="http://schemas.openxmlformats.org/officeDocument/2006/relationships/slideLayout" Target="../slideLayouts/slideLayout2.xml"/><Relationship Id="rId6" Type="http://schemas.openxmlformats.org/officeDocument/2006/relationships/hyperlink" Target="http://www.w3schools.com/jquery/exercise.asp?filename=exercise_cssclasses4" TargetMode="External"/><Relationship Id="rId5" Type="http://schemas.openxmlformats.org/officeDocument/2006/relationships/hyperlink" Target="http://www.w3schools.com/jquery/exercise.asp?filename=exercise_remove4" TargetMode="External"/><Relationship Id="rId4" Type="http://schemas.openxmlformats.org/officeDocument/2006/relationships/hyperlink" Target="http://www.w3schools.com/jquery/exercise.asp?filename=exercise_add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w3schools.com/jquery/traversing_children.asp" TargetMode="External"/><Relationship Id="rId2" Type="http://schemas.openxmlformats.org/officeDocument/2006/relationships/hyperlink" Target="http://www.w3schools.com/jquery/traversing_add.asp" TargetMode="External"/><Relationship Id="rId1" Type="http://schemas.openxmlformats.org/officeDocument/2006/relationships/slideLayout" Target="../slideLayouts/slideLayout2.xml"/><Relationship Id="rId6" Type="http://schemas.openxmlformats.org/officeDocument/2006/relationships/hyperlink" Target="http://www.w3schools.com/jquery/traversing_each.asp" TargetMode="External"/><Relationship Id="rId5" Type="http://schemas.openxmlformats.org/officeDocument/2006/relationships/hyperlink" Target="http://www.w3schools.com/jquery/traversing_contents.asp" TargetMode="External"/><Relationship Id="rId4" Type="http://schemas.openxmlformats.org/officeDocument/2006/relationships/hyperlink" Target="http://www.w3schools.com/jquery/traversing_closest.asp"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w3schools.com/jquery/traversing_last.asp" TargetMode="External"/><Relationship Id="rId3" Type="http://schemas.openxmlformats.org/officeDocument/2006/relationships/hyperlink" Target="http://www.w3schools.com/jquery/traversing_filter.asp" TargetMode="External"/><Relationship Id="rId7" Type="http://schemas.openxmlformats.org/officeDocument/2006/relationships/hyperlink" Target="http://www.w3schools.com/jquery/traversing_is.asp" TargetMode="External"/><Relationship Id="rId2" Type="http://schemas.openxmlformats.org/officeDocument/2006/relationships/hyperlink" Target="http://www.w3schools.com/jquery/traversing_eq.asp" TargetMode="External"/><Relationship Id="rId1" Type="http://schemas.openxmlformats.org/officeDocument/2006/relationships/slideLayout" Target="../slideLayouts/slideLayout2.xml"/><Relationship Id="rId6" Type="http://schemas.openxmlformats.org/officeDocument/2006/relationships/hyperlink" Target="http://www.w3schools.com/jquery/traversing_has.asp" TargetMode="External"/><Relationship Id="rId5" Type="http://schemas.openxmlformats.org/officeDocument/2006/relationships/hyperlink" Target="http://www.w3schools.com/jquery/traversing_first.asp" TargetMode="External"/><Relationship Id="rId4" Type="http://schemas.openxmlformats.org/officeDocument/2006/relationships/hyperlink" Target="http://www.w3schools.com/jquery/traversing_find.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w3schools.com/jquery/traversing_parents.asp" TargetMode="External"/><Relationship Id="rId3" Type="http://schemas.openxmlformats.org/officeDocument/2006/relationships/hyperlink" Target="http://www.w3schools.com/jquery/traversing_nextall.asp" TargetMode="External"/><Relationship Id="rId7" Type="http://schemas.openxmlformats.org/officeDocument/2006/relationships/hyperlink" Target="http://www.w3schools.com/jquery/traversing_parent.asp" TargetMode="External"/><Relationship Id="rId2" Type="http://schemas.openxmlformats.org/officeDocument/2006/relationships/hyperlink" Target="http://www.w3schools.com/jquery/traversing_next.asp" TargetMode="External"/><Relationship Id="rId1" Type="http://schemas.openxmlformats.org/officeDocument/2006/relationships/slideLayout" Target="../slideLayouts/slideLayout2.xml"/><Relationship Id="rId6" Type="http://schemas.openxmlformats.org/officeDocument/2006/relationships/hyperlink" Target="http://www.w3schools.com/jquery/traversing_offsetparent.asp" TargetMode="External"/><Relationship Id="rId5" Type="http://schemas.openxmlformats.org/officeDocument/2006/relationships/hyperlink" Target="http://www.w3schools.com/jquery/traversing_not.asp" TargetMode="External"/><Relationship Id="rId4" Type="http://schemas.openxmlformats.org/officeDocument/2006/relationships/hyperlink" Target="http://www.w3schools.com/jquery/traversing_nextuntil.asp" TargetMode="External"/><Relationship Id="rId9" Type="http://schemas.openxmlformats.org/officeDocument/2006/relationships/hyperlink" Target="http://www.w3schools.com/jquery/traversing_parentsuntil.asp"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w3schools.com/jquery/traversing_prevall.asp" TargetMode="External"/><Relationship Id="rId2" Type="http://schemas.openxmlformats.org/officeDocument/2006/relationships/hyperlink" Target="http://www.w3schools.com/jquery/traversing_prev.asp" TargetMode="External"/><Relationship Id="rId1" Type="http://schemas.openxmlformats.org/officeDocument/2006/relationships/slideLayout" Target="../slideLayouts/slideLayout2.xml"/><Relationship Id="rId6" Type="http://schemas.openxmlformats.org/officeDocument/2006/relationships/hyperlink" Target="http://www.w3schools.com/jquery/traversing_slice.asp" TargetMode="External"/><Relationship Id="rId5" Type="http://schemas.openxmlformats.org/officeDocument/2006/relationships/hyperlink" Target="http://www.w3schools.com/jquery/traversing_siblings.asp" TargetMode="External"/><Relationship Id="rId4" Type="http://schemas.openxmlformats.org/officeDocument/2006/relationships/hyperlink" Target="http://www.w3schools.com/jquery/traversing_prevuntil.asp"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w3schools.com/jquery/exercise.asp?filename=exercise_descendants4" TargetMode="External"/><Relationship Id="rId2" Type="http://schemas.openxmlformats.org/officeDocument/2006/relationships/hyperlink" Target="http://www.w3schools.com/jquery/exercise.asp?filename=exercise_ancestors4" TargetMode="External"/><Relationship Id="rId1" Type="http://schemas.openxmlformats.org/officeDocument/2006/relationships/slideLayout" Target="../slideLayouts/slideLayout2.xml"/><Relationship Id="rId5" Type="http://schemas.openxmlformats.org/officeDocument/2006/relationships/hyperlink" Target="http://www.w3schools.com/jquery/exercise.asp?filename=exercise_filtering6" TargetMode="External"/><Relationship Id="rId4" Type="http://schemas.openxmlformats.org/officeDocument/2006/relationships/hyperlink" Target="http://www.w3schools.com/jquery/exercise.asp?filename=exercise_siblings6"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w3schools.com/jquery/ajax_ajaxsetup.asp" TargetMode="External"/><Relationship Id="rId7" Type="http://schemas.openxmlformats.org/officeDocument/2006/relationships/hyperlink" Target="http://www.w3schools.com/jquery/ajax_param.asp" TargetMode="External"/><Relationship Id="rId2" Type="http://schemas.openxmlformats.org/officeDocument/2006/relationships/hyperlink" Target="http://www.w3schools.com/jquery/ajax_ajax.asp" TargetMode="External"/><Relationship Id="rId1" Type="http://schemas.openxmlformats.org/officeDocument/2006/relationships/slideLayout" Target="../slideLayouts/slideLayout2.xml"/><Relationship Id="rId6" Type="http://schemas.openxmlformats.org/officeDocument/2006/relationships/hyperlink" Target="http://www.w3schools.com/jquery/ajax_getscript.asp" TargetMode="External"/><Relationship Id="rId5" Type="http://schemas.openxmlformats.org/officeDocument/2006/relationships/hyperlink" Target="http://www.w3schools.com/jquery/ajax_getjson.asp" TargetMode="External"/><Relationship Id="rId4" Type="http://schemas.openxmlformats.org/officeDocument/2006/relationships/hyperlink" Target="http://www.w3schools.com/jquery/ajax_get.asp"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w3schools.com/jquery/ajax_ajaxsuccess.asp" TargetMode="External"/><Relationship Id="rId3" Type="http://schemas.openxmlformats.org/officeDocument/2006/relationships/hyperlink" Target="http://www.w3schools.com/jquery/ajax_ajaxcomplete.asp" TargetMode="External"/><Relationship Id="rId7" Type="http://schemas.openxmlformats.org/officeDocument/2006/relationships/hyperlink" Target="http://www.w3schools.com/jquery/ajax_ajaxstop.asp" TargetMode="External"/><Relationship Id="rId2" Type="http://schemas.openxmlformats.org/officeDocument/2006/relationships/hyperlink" Target="http://www.w3schools.com/jquery/ajax_post.asp" TargetMode="External"/><Relationship Id="rId1" Type="http://schemas.openxmlformats.org/officeDocument/2006/relationships/slideLayout" Target="../slideLayouts/slideLayout2.xml"/><Relationship Id="rId6" Type="http://schemas.openxmlformats.org/officeDocument/2006/relationships/hyperlink" Target="http://www.w3schools.com/jquery/ajax_ajaxstart.asp" TargetMode="External"/><Relationship Id="rId5" Type="http://schemas.openxmlformats.org/officeDocument/2006/relationships/hyperlink" Target="http://www.w3schools.com/jquery/ajax_ajaxsend.asp" TargetMode="External"/><Relationship Id="rId4" Type="http://schemas.openxmlformats.org/officeDocument/2006/relationships/hyperlink" Target="http://www.w3schools.com/jquery/ajax_ajaxerror.asp" TargetMode="External"/><Relationship Id="rId9" Type="http://schemas.openxmlformats.org/officeDocument/2006/relationships/hyperlink" Target="http://www.w3schools.com/jquery/ajax_load.asp"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w3schools.com/jquery/ajax_serializearray.asp" TargetMode="External"/><Relationship Id="rId2" Type="http://schemas.openxmlformats.org/officeDocument/2006/relationships/hyperlink" Target="http://www.w3schools.com/jquery/ajax_serialize.asp"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w3schools.com/jquery/misc_removedata.asp" TargetMode="External"/><Relationship Id="rId3" Type="http://schemas.openxmlformats.org/officeDocument/2006/relationships/hyperlink" Target="http://www.w3schools.com/jquery/misc_each.asp" TargetMode="External"/><Relationship Id="rId7" Type="http://schemas.openxmlformats.org/officeDocument/2006/relationships/hyperlink" Target="http://www.w3schools.com/jquery/misc_param.asp" TargetMode="External"/><Relationship Id="rId2" Type="http://schemas.openxmlformats.org/officeDocument/2006/relationships/hyperlink" Target="http://www.w3schools.com/jquery/misc_data.asp" TargetMode="External"/><Relationship Id="rId1" Type="http://schemas.openxmlformats.org/officeDocument/2006/relationships/slideLayout" Target="../slideLayouts/slideLayout2.xml"/><Relationship Id="rId6" Type="http://schemas.openxmlformats.org/officeDocument/2006/relationships/hyperlink" Target="http://www.w3schools.com/jquery/misc_noconflict.asp" TargetMode="External"/><Relationship Id="rId5" Type="http://schemas.openxmlformats.org/officeDocument/2006/relationships/hyperlink" Target="http://www.w3schools.com/jquery/misc_index.asp" TargetMode="External"/><Relationship Id="rId10" Type="http://schemas.openxmlformats.org/officeDocument/2006/relationships/hyperlink" Target="http://www.w3schools.com/jquery/misc_toarray.asp" TargetMode="External"/><Relationship Id="rId4" Type="http://schemas.openxmlformats.org/officeDocument/2006/relationships/hyperlink" Target="http://www.w3schools.com/jquery/misc_get.asp" TargetMode="External"/><Relationship Id="rId9" Type="http://schemas.openxmlformats.org/officeDocument/2006/relationships/hyperlink" Target="http://www.w3schools.com/jquery/misc_size.asp"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85750" y="3181350"/>
            <a:ext cx="8324850" cy="1163820"/>
          </a:xfrm>
        </p:spPr>
        <p:txBody>
          <a:bodyPr>
            <a:noAutofit/>
          </a:bodyPr>
          <a:lstStyle/>
          <a:p>
            <a:pPr>
              <a:defRPr/>
            </a:pPr>
            <a:r>
              <a:rPr lang="en-US" sz="1800">
                <a:effectLst>
                  <a:outerShdw blurRad="38100" dist="38100" dir="2700000" algn="tl">
                    <a:srgbClr val="000000">
                      <a:alpha val="43137"/>
                    </a:srgbClr>
                  </a:outerShdw>
                </a:effectLst>
              </a:rPr>
              <a:t>Session III </a:t>
            </a:r>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Chapter 15 - How to Use JavaScript and jQuery to Enhance Your Web Pages</a:t>
            </a:r>
          </a:p>
          <a:p>
            <a:r>
              <a:rPr lang="en-US" sz="1800" kern="0" dirty="0"/>
              <a:t>www.profburnett.com</a:t>
            </a:r>
          </a:p>
          <a:p>
            <a:endParaRPr lang="en-US" sz="1800" dirty="0">
              <a:effectLst>
                <a:outerShdw blurRad="38100" dist="38100" dir="2700000" algn="tl">
                  <a:srgbClr val="000000">
                    <a:alpha val="43137"/>
                  </a:srgbClr>
                </a:outerShdw>
              </a:effectLst>
            </a:endParaRPr>
          </a:p>
        </p:txBody>
      </p:sp>
      <p:sp>
        <p:nvSpPr>
          <p:cNvPr id="2054" name="Rectangle 6"/>
          <p:cNvSpPr>
            <a:spLocks noGrp="1" noChangeArrowheads="1"/>
          </p:cNvSpPr>
          <p:nvPr>
            <p:ph type="title"/>
          </p:nvPr>
        </p:nvSpPr>
        <p:spPr>
          <a:xfrm>
            <a:off x="3" y="590550"/>
            <a:ext cx="8610598" cy="2514600"/>
          </a:xfrm>
        </p:spPr>
        <p:txBody>
          <a:bodyPr/>
          <a:lstStyle/>
          <a:p>
            <a:pPr>
              <a:defRPr/>
            </a:pPr>
            <a:r>
              <a:rPr lang="en-US" dirty="0"/>
              <a:t>HTML5 Level II</a:t>
            </a:r>
          </a:p>
        </p:txBody>
      </p:sp>
      <p:sp>
        <p:nvSpPr>
          <p:cNvPr id="4" name="Rectangle 3"/>
          <p:cNvSpPr txBox="1">
            <a:spLocks noChangeArrowheads="1"/>
          </p:cNvSpPr>
          <p:nvPr/>
        </p:nvSpPr>
        <p:spPr bwMode="auto">
          <a:xfrm>
            <a:off x="361950" y="4296863"/>
            <a:ext cx="8572500" cy="46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8E3B81"/>
              </a:buClr>
              <a:buFont typeface="Wingdings" pitchFamily="2" charset="2"/>
              <a:buNone/>
              <a:defRPr sz="2800" b="1" i="1">
                <a:solidFill>
                  <a:schemeClr val="tx1"/>
                </a:solidFill>
                <a:latin typeface="+mn-lt"/>
                <a:ea typeface="+mn-ea"/>
                <a:cs typeface="+mn-cs"/>
              </a:defRPr>
            </a:lvl1pPr>
            <a:lvl2pPr marL="457200" indent="0" algn="ctr" rtl="0" eaLnBrk="1" fontAlgn="base" hangingPunct="1">
              <a:spcBef>
                <a:spcPct val="20000"/>
              </a:spcBef>
              <a:spcAft>
                <a:spcPct val="0"/>
              </a:spcAft>
              <a:buClr>
                <a:srgbClr val="8E3B81"/>
              </a:buClr>
              <a:buFont typeface="Wingdings" pitchFamily="2" charset="2"/>
              <a:buNone/>
              <a:defRPr sz="2400" b="1">
                <a:solidFill>
                  <a:schemeClr val="tx1"/>
                </a:solidFill>
                <a:latin typeface="+mn-lt"/>
              </a:defRPr>
            </a:lvl2pPr>
            <a:lvl3pPr marL="914400" indent="0" algn="ctr" rtl="0" eaLnBrk="1" fontAlgn="base" hangingPunct="1">
              <a:spcBef>
                <a:spcPct val="20000"/>
              </a:spcBef>
              <a:spcAft>
                <a:spcPct val="0"/>
              </a:spcAft>
              <a:buClr>
                <a:srgbClr val="8E3B81"/>
              </a:buClr>
              <a:buFont typeface="Wingdings" pitchFamily="2" charset="2"/>
              <a:buNone/>
              <a:defRPr sz="2000" b="1">
                <a:solidFill>
                  <a:schemeClr val="tx1"/>
                </a:solidFill>
                <a:latin typeface="+mn-lt"/>
              </a:defRPr>
            </a:lvl3pPr>
            <a:lvl4pPr marL="1371600" indent="0" algn="ctr" rtl="0" eaLnBrk="1" fontAlgn="base" hangingPunct="1">
              <a:spcBef>
                <a:spcPct val="20000"/>
              </a:spcBef>
              <a:spcAft>
                <a:spcPct val="0"/>
              </a:spcAft>
              <a:buClr>
                <a:srgbClr val="8E3B81"/>
              </a:buClr>
              <a:buFont typeface="Wingdings" pitchFamily="2" charset="2"/>
              <a:buNone/>
              <a:defRPr sz="1800" b="1">
                <a:solidFill>
                  <a:schemeClr val="tx1"/>
                </a:solidFill>
                <a:latin typeface="+mn-lt"/>
              </a:defRPr>
            </a:lvl4pPr>
            <a:lvl5pPr marL="1828800" indent="0" algn="ctr" rtl="0" eaLnBrk="1" fontAlgn="base" hangingPunct="1">
              <a:spcBef>
                <a:spcPct val="20000"/>
              </a:spcBef>
              <a:spcAft>
                <a:spcPct val="0"/>
              </a:spcAft>
              <a:buClr>
                <a:srgbClr val="8E3B81"/>
              </a:buClr>
              <a:buFont typeface="Wingdings" pitchFamily="2" charset="2"/>
              <a:buNone/>
              <a:defRPr sz="1800" b="1">
                <a:solidFill>
                  <a:schemeClr val="tx1"/>
                </a:solidFill>
                <a:latin typeface="+mn-lt"/>
              </a:defRPr>
            </a:lvl5pPr>
            <a:lvl6pPr marL="2286000" indent="0" algn="ctr" rtl="0" eaLnBrk="1" fontAlgn="base" hangingPunct="1">
              <a:spcBef>
                <a:spcPct val="20000"/>
              </a:spcBef>
              <a:spcAft>
                <a:spcPct val="0"/>
              </a:spcAft>
              <a:buClr>
                <a:srgbClr val="8E3B81"/>
              </a:buClr>
              <a:buNone/>
              <a:defRPr sz="2000">
                <a:solidFill>
                  <a:schemeClr val="tx1"/>
                </a:solidFill>
                <a:latin typeface="+mn-lt"/>
              </a:defRPr>
            </a:lvl6pPr>
            <a:lvl7pPr marL="2743200" indent="0" algn="ctr" rtl="0" eaLnBrk="1" fontAlgn="base" hangingPunct="1">
              <a:spcBef>
                <a:spcPct val="20000"/>
              </a:spcBef>
              <a:spcAft>
                <a:spcPct val="0"/>
              </a:spcAft>
              <a:buClr>
                <a:srgbClr val="8E3B81"/>
              </a:buClr>
              <a:buNone/>
              <a:defRPr sz="2000">
                <a:solidFill>
                  <a:schemeClr val="tx1"/>
                </a:solidFill>
                <a:latin typeface="+mn-lt"/>
              </a:defRPr>
            </a:lvl7pPr>
            <a:lvl8pPr marL="3200400" indent="0" algn="ctr" rtl="0" eaLnBrk="1" fontAlgn="base" hangingPunct="1">
              <a:spcBef>
                <a:spcPct val="20000"/>
              </a:spcBef>
              <a:spcAft>
                <a:spcPct val="0"/>
              </a:spcAft>
              <a:buClr>
                <a:srgbClr val="8E3B81"/>
              </a:buClr>
              <a:buNone/>
              <a:defRPr sz="2000">
                <a:solidFill>
                  <a:schemeClr val="tx1"/>
                </a:solidFill>
                <a:latin typeface="+mn-lt"/>
              </a:defRPr>
            </a:lvl8pPr>
            <a:lvl9pPr marL="3657600" indent="0" algn="ctr" rtl="0" eaLnBrk="1" fontAlgn="base" hangingPunct="1">
              <a:spcBef>
                <a:spcPct val="20000"/>
              </a:spcBef>
              <a:spcAft>
                <a:spcPct val="0"/>
              </a:spcAft>
              <a:buClr>
                <a:srgbClr val="8E3B81"/>
              </a:buClr>
              <a:buNone/>
              <a:defRPr sz="2000">
                <a:solidFill>
                  <a:schemeClr val="tx1"/>
                </a:solidFill>
                <a:latin typeface="+mn-lt"/>
              </a:defRPr>
            </a:lvl9pPr>
          </a:lstStyle>
          <a:p>
            <a:pPr>
              <a:defRPr/>
            </a:pPr>
            <a:endParaRPr lang="en-US" sz="24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837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Polymorphism</a:t>
            </a:r>
            <a:endParaRPr lang="en-US" dirty="0"/>
          </a:p>
        </p:txBody>
      </p:sp>
      <p:pic>
        <p:nvPicPr>
          <p:cNvPr id="4"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66950"/>
            <a:ext cx="20828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428750"/>
            <a:ext cx="7162800" cy="400110"/>
          </a:xfrm>
          <a:prstGeom prst="rect">
            <a:avLst/>
          </a:prstGeom>
        </p:spPr>
        <p:txBody>
          <a:bodyPr wrap="square">
            <a:spAutoFit/>
          </a:bodyPr>
          <a:lstStyle/>
          <a:p>
            <a:r>
              <a:rPr lang="en-US" sz="2000" b="1" dirty="0">
                <a:effectLst>
                  <a:outerShdw blurRad="38100" dist="38100" dir="2700000" algn="tl">
                    <a:srgbClr val="000000">
                      <a:alpha val="43137"/>
                    </a:srgbClr>
                  </a:outerShdw>
                </a:effectLst>
                <a:latin typeface="+mj-lt"/>
              </a:rPr>
              <a:t>Polymorphism lets methods react to system behaviors at runtime.</a:t>
            </a:r>
          </a:p>
        </p:txBody>
      </p:sp>
      <p:pic>
        <p:nvPicPr>
          <p:cNvPr id="5123" name="Picture 3" descr="C:\Users\ProfBurnett.Carl-PC\AppData\Local\Microsoft\Windows\Temporary Internet Files\Content.IE5\MKUEEON2\Samsung-Omnia-M-Windows-Phone-Mango-Smartphone-UK-Launc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606" y="1922028"/>
            <a:ext cx="985394" cy="11920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rofBurnett.Carl-PC\AppData\Local\Microsoft\Windows\Temporary Internet Files\Content.IE5\8FJSNUHI\windows-8-tabl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606" y="3513992"/>
            <a:ext cx="1300606" cy="13254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2438401" y="2046206"/>
            <a:ext cx="4196205" cy="754144"/>
            <a:chOff x="2438401" y="2046206"/>
            <a:chExt cx="4196205" cy="754144"/>
          </a:xfrm>
        </p:grpSpPr>
        <p:sp>
          <p:nvSpPr>
            <p:cNvPr id="7" name="TextBox 6"/>
            <p:cNvSpPr txBox="1"/>
            <p:nvPr/>
          </p:nvSpPr>
          <p:spPr>
            <a:xfrm rot="21108598">
              <a:off x="3479656" y="2046206"/>
              <a:ext cx="2276329"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Where Can I buy you?</a:t>
              </a:r>
            </a:p>
          </p:txBody>
        </p:sp>
        <p:cxnSp>
          <p:nvCxnSpPr>
            <p:cNvPr id="9" name="Straight Arrow Connector 8"/>
            <p:cNvCxnSpPr/>
            <p:nvPr/>
          </p:nvCxnSpPr>
          <p:spPr>
            <a:xfrm flipH="1">
              <a:off x="2438401" y="2151105"/>
              <a:ext cx="4196205" cy="64924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438401" y="3409950"/>
            <a:ext cx="4050568" cy="673074"/>
            <a:chOff x="2438401" y="3409950"/>
            <a:chExt cx="4050568" cy="673074"/>
          </a:xfrm>
        </p:grpSpPr>
        <p:sp>
          <p:nvSpPr>
            <p:cNvPr id="15" name="TextBox 14"/>
            <p:cNvSpPr txBox="1"/>
            <p:nvPr/>
          </p:nvSpPr>
          <p:spPr>
            <a:xfrm rot="560793">
              <a:off x="3702547" y="3447951"/>
              <a:ext cx="2521075"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How Much Do You Cost?</a:t>
              </a:r>
            </a:p>
          </p:txBody>
        </p:sp>
        <p:cxnSp>
          <p:nvCxnSpPr>
            <p:cNvPr id="18" name="Straight Arrow Connector 17"/>
            <p:cNvCxnSpPr/>
            <p:nvPr/>
          </p:nvCxnSpPr>
          <p:spPr>
            <a:xfrm flipH="1" flipV="1">
              <a:off x="2438401" y="3409950"/>
              <a:ext cx="4050568" cy="67307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417886" y="2611872"/>
            <a:ext cx="4071083" cy="699124"/>
            <a:chOff x="2417886" y="2611872"/>
            <a:chExt cx="4071083" cy="699124"/>
          </a:xfrm>
        </p:grpSpPr>
        <p:sp>
          <p:nvSpPr>
            <p:cNvPr id="14" name="TextBox 13"/>
            <p:cNvSpPr txBox="1"/>
            <p:nvPr/>
          </p:nvSpPr>
          <p:spPr>
            <a:xfrm rot="20987686">
              <a:off x="2508464" y="2632728"/>
              <a:ext cx="379514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At the Target Store around the corner.</a:t>
              </a:r>
            </a:p>
          </p:txBody>
        </p:sp>
        <p:cxnSp>
          <p:nvCxnSpPr>
            <p:cNvPr id="21" name="Straight Arrow Connector 20"/>
            <p:cNvCxnSpPr/>
            <p:nvPr/>
          </p:nvCxnSpPr>
          <p:spPr>
            <a:xfrm flipH="1">
              <a:off x="2417886" y="2611872"/>
              <a:ext cx="4071083" cy="69912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358199" y="3765500"/>
            <a:ext cx="4042601" cy="787450"/>
            <a:chOff x="2358199" y="3765500"/>
            <a:chExt cx="4042601" cy="787450"/>
          </a:xfrm>
        </p:grpSpPr>
        <p:sp>
          <p:nvSpPr>
            <p:cNvPr id="13" name="TextBox 12"/>
            <p:cNvSpPr txBox="1"/>
            <p:nvPr/>
          </p:nvSpPr>
          <p:spPr>
            <a:xfrm rot="711924">
              <a:off x="4349958" y="3797616"/>
              <a:ext cx="535724"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$12</a:t>
              </a:r>
            </a:p>
          </p:txBody>
        </p:sp>
        <p:cxnSp>
          <p:nvCxnSpPr>
            <p:cNvPr id="22" name="Straight Arrow Connector 21"/>
            <p:cNvCxnSpPr/>
            <p:nvPr/>
          </p:nvCxnSpPr>
          <p:spPr>
            <a:xfrm flipH="1" flipV="1">
              <a:off x="2358199" y="3765500"/>
              <a:ext cx="4042601" cy="78745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67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500"/>
                                        <p:tgtEl>
                                          <p:spTgt spid="5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95884"/>
          </a:xfrm>
        </p:spPr>
        <p:txBody>
          <a:bodyPr/>
          <a:lstStyle/>
          <a:p>
            <a:r>
              <a:rPr lang="en-US" sz="2800" b="1" dirty="0">
                <a:effectLst>
                  <a:outerShdw blurRad="38100" dist="38100" dir="2700000" algn="tl">
                    <a:srgbClr val="000000">
                      <a:alpha val="43137"/>
                    </a:srgbClr>
                  </a:outerShdw>
                </a:effectLst>
              </a:rPr>
              <a:t>The Document Object Model (DOM) for a Web Page</a:t>
            </a:r>
          </a:p>
        </p:txBody>
      </p:sp>
      <p:sp>
        <p:nvSpPr>
          <p:cNvPr id="3" name="Date Placeholder 2"/>
          <p:cNvSpPr>
            <a:spLocks noGrp="1"/>
          </p:cNvSpPr>
          <p:nvPr>
            <p:ph type="dt" sz="half" idx="10"/>
          </p:nvPr>
        </p:nvSpPr>
        <p:spPr/>
        <p:txBody>
          <a:bodyPr/>
          <a:lstStyle/>
          <a:p>
            <a:fld id="{73882835-2569-47AD-8338-7F23E53CFD86}" type="datetime1">
              <a:rPr lang="en-US" smtClean="0"/>
              <a:t>10/3/2016</a:t>
            </a:fld>
            <a:endParaRPr lang="en-US" dirty="0"/>
          </a:p>
        </p:txBody>
      </p:sp>
      <p:sp>
        <p:nvSpPr>
          <p:cNvPr id="5" name="Footer Placeholder 4"/>
          <p:cNvSpPr>
            <a:spLocks noGrp="1"/>
          </p:cNvSpPr>
          <p:nvPr>
            <p:ph type="ftr" sz="quarter" idx="11"/>
          </p:nvPr>
        </p:nvSpPr>
        <p:spPr/>
        <p:txBody>
          <a:bodyPr/>
          <a:lstStyle/>
          <a:p>
            <a:r>
              <a:rPr lang="en-US"/>
              <a:t>Copyright ©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11</a:t>
            </a:fld>
            <a:endParaRPr lang="en-US" dirty="0"/>
          </a:p>
        </p:txBody>
      </p:sp>
      <p:grpSp>
        <p:nvGrpSpPr>
          <p:cNvPr id="73" name="Group 72"/>
          <p:cNvGrpSpPr/>
          <p:nvPr/>
        </p:nvGrpSpPr>
        <p:grpSpPr>
          <a:xfrm>
            <a:off x="1882878" y="1442391"/>
            <a:ext cx="3299469" cy="382045"/>
            <a:chOff x="1882877" y="1602658"/>
            <a:chExt cx="3299469" cy="424495"/>
          </a:xfrm>
        </p:grpSpPr>
        <p:sp>
          <p:nvSpPr>
            <p:cNvPr id="6" name="Rounded Rectangle 5"/>
            <p:cNvSpPr/>
            <p:nvPr/>
          </p:nvSpPr>
          <p:spPr>
            <a:xfrm>
              <a:off x="1882877" y="1602658"/>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HTML</a:t>
              </a:r>
            </a:p>
          </p:txBody>
        </p:sp>
        <p:sp>
          <p:nvSpPr>
            <p:cNvPr id="7" name="TextBox 6"/>
            <p:cNvSpPr txBox="1"/>
            <p:nvPr/>
          </p:nvSpPr>
          <p:spPr>
            <a:xfrm>
              <a:off x="3067665" y="1616784"/>
              <a:ext cx="2114681"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&lt;html&gt; &lt;/html&gt;</a:t>
              </a:r>
            </a:p>
          </p:txBody>
        </p:sp>
      </p:grpSp>
      <p:grpSp>
        <p:nvGrpSpPr>
          <p:cNvPr id="74" name="Group 73"/>
          <p:cNvGrpSpPr/>
          <p:nvPr/>
        </p:nvGrpSpPr>
        <p:grpSpPr>
          <a:xfrm>
            <a:off x="412956" y="1787504"/>
            <a:ext cx="3240475" cy="665776"/>
            <a:chOff x="412955" y="1986115"/>
            <a:chExt cx="3240475" cy="739751"/>
          </a:xfrm>
        </p:grpSpPr>
        <p:sp>
          <p:nvSpPr>
            <p:cNvPr id="8" name="Rounded Rectangle 7"/>
            <p:cNvSpPr/>
            <p:nvPr/>
          </p:nvSpPr>
          <p:spPr>
            <a:xfrm>
              <a:off x="412955" y="2315497"/>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Head</a:t>
              </a:r>
            </a:p>
          </p:txBody>
        </p:sp>
        <p:sp>
          <p:nvSpPr>
            <p:cNvPr id="9" name="TextBox 8"/>
            <p:cNvSpPr txBox="1"/>
            <p:nvPr/>
          </p:nvSpPr>
          <p:spPr>
            <a:xfrm>
              <a:off x="1538749" y="2315497"/>
              <a:ext cx="2114681"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&lt;head&gt; &lt;/head&gt;</a:t>
              </a:r>
            </a:p>
          </p:txBody>
        </p:sp>
        <p:cxnSp>
          <p:nvCxnSpPr>
            <p:cNvPr id="32" name="Elbow Connector 31"/>
            <p:cNvCxnSpPr>
              <a:stCxn id="6" idx="2"/>
              <a:endCxn id="8" idx="0"/>
            </p:cNvCxnSpPr>
            <p:nvPr/>
          </p:nvCxnSpPr>
          <p:spPr>
            <a:xfrm rot="5400000">
              <a:off x="1479755" y="1415845"/>
              <a:ext cx="329381" cy="1469922"/>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379405" y="1787504"/>
            <a:ext cx="5226594" cy="992909"/>
            <a:chOff x="2379405" y="1986116"/>
            <a:chExt cx="5226594" cy="1103232"/>
          </a:xfrm>
        </p:grpSpPr>
        <p:sp>
          <p:nvSpPr>
            <p:cNvPr id="10" name="Rounded Rectangle 9"/>
            <p:cNvSpPr/>
            <p:nvPr/>
          </p:nvSpPr>
          <p:spPr>
            <a:xfrm>
              <a:off x="4262284" y="2644878"/>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Body</a:t>
              </a:r>
            </a:p>
          </p:txBody>
        </p:sp>
        <p:sp>
          <p:nvSpPr>
            <p:cNvPr id="11" name="TextBox 10"/>
            <p:cNvSpPr txBox="1"/>
            <p:nvPr/>
          </p:nvSpPr>
          <p:spPr>
            <a:xfrm>
              <a:off x="5491318" y="2678979"/>
              <a:ext cx="2114681"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&lt;body&gt; &lt;/body&gt;</a:t>
              </a:r>
            </a:p>
          </p:txBody>
        </p:sp>
        <p:cxnSp>
          <p:nvCxnSpPr>
            <p:cNvPr id="33" name="Elbow Connector 32"/>
            <p:cNvCxnSpPr>
              <a:stCxn id="6" idx="2"/>
              <a:endCxn id="10" idx="0"/>
            </p:cNvCxnSpPr>
            <p:nvPr/>
          </p:nvCxnSpPr>
          <p:spPr>
            <a:xfrm rot="16200000" flipH="1">
              <a:off x="3239728" y="1125793"/>
              <a:ext cx="658762" cy="2379407"/>
            </a:xfrm>
            <a:prstGeom prst="bentConnector3">
              <a:avLst>
                <a:gd name="adj1" fmla="val 2550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388374" y="2725502"/>
            <a:ext cx="4370440" cy="909345"/>
            <a:chOff x="388374" y="3028336"/>
            <a:chExt cx="4370440" cy="1010384"/>
          </a:xfrm>
        </p:grpSpPr>
        <p:sp>
          <p:nvSpPr>
            <p:cNvPr id="17" name="Rounded Rectangle 16"/>
            <p:cNvSpPr/>
            <p:nvPr/>
          </p:nvSpPr>
          <p:spPr>
            <a:xfrm>
              <a:off x="388374" y="3686905"/>
              <a:ext cx="914399" cy="307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latin typeface="+mj-lt"/>
                </a:rPr>
                <a:t>section</a:t>
              </a:r>
            </a:p>
          </p:txBody>
        </p:sp>
        <p:sp>
          <p:nvSpPr>
            <p:cNvPr id="19" name="TextBox 18"/>
            <p:cNvSpPr txBox="1"/>
            <p:nvPr/>
          </p:nvSpPr>
          <p:spPr>
            <a:xfrm>
              <a:off x="1320740" y="3696745"/>
              <a:ext cx="2332690" cy="34197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&lt;section&gt; &lt;/section&gt;</a:t>
              </a:r>
            </a:p>
          </p:txBody>
        </p:sp>
        <p:cxnSp>
          <p:nvCxnSpPr>
            <p:cNvPr id="39" name="Elbow Connector 38"/>
            <p:cNvCxnSpPr>
              <a:stCxn id="10" idx="2"/>
              <a:endCxn id="17" idx="0"/>
            </p:cNvCxnSpPr>
            <p:nvPr/>
          </p:nvCxnSpPr>
          <p:spPr>
            <a:xfrm rot="5400000">
              <a:off x="2472910" y="1401001"/>
              <a:ext cx="658569" cy="3913239"/>
            </a:xfrm>
            <a:prstGeom prst="bentConnector3">
              <a:avLst>
                <a:gd name="adj1" fmla="val 7450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620178" y="2725501"/>
            <a:ext cx="1813413" cy="888094"/>
            <a:chOff x="3620177" y="3028336"/>
            <a:chExt cx="1813413" cy="986771"/>
          </a:xfrm>
        </p:grpSpPr>
        <p:sp>
          <p:nvSpPr>
            <p:cNvPr id="13" name="Rounded Rectangle 12"/>
            <p:cNvSpPr/>
            <p:nvPr/>
          </p:nvSpPr>
          <p:spPr>
            <a:xfrm>
              <a:off x="3620177" y="3696745"/>
              <a:ext cx="467033" cy="260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latin typeface="+mj-lt"/>
                </a:rPr>
                <a:t>h1</a:t>
              </a:r>
            </a:p>
          </p:txBody>
        </p:sp>
        <p:sp>
          <p:nvSpPr>
            <p:cNvPr id="20" name="TextBox 19"/>
            <p:cNvSpPr txBox="1"/>
            <p:nvPr/>
          </p:nvSpPr>
          <p:spPr>
            <a:xfrm>
              <a:off x="4174912" y="3673133"/>
              <a:ext cx="1258678" cy="3419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&lt;h1&gt; &lt;/h1&gt;</a:t>
              </a:r>
            </a:p>
          </p:txBody>
        </p:sp>
        <p:cxnSp>
          <p:nvCxnSpPr>
            <p:cNvPr id="43" name="Elbow Connector 42"/>
            <p:cNvCxnSpPr>
              <a:stCxn id="10" idx="2"/>
              <a:endCxn id="13" idx="0"/>
            </p:cNvCxnSpPr>
            <p:nvPr/>
          </p:nvCxnSpPr>
          <p:spPr>
            <a:xfrm rot="5400000">
              <a:off x="3972050" y="2909981"/>
              <a:ext cx="668409" cy="905119"/>
            </a:xfrm>
            <a:prstGeom prst="bentConnector3">
              <a:avLst>
                <a:gd name="adj1" fmla="val 728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758814" y="2725503"/>
            <a:ext cx="2419185" cy="878567"/>
            <a:chOff x="4758813" y="3028336"/>
            <a:chExt cx="2419185" cy="976186"/>
          </a:xfrm>
        </p:grpSpPr>
        <p:sp>
          <p:nvSpPr>
            <p:cNvPr id="14" name="Rounded Rectangle 13"/>
            <p:cNvSpPr/>
            <p:nvPr/>
          </p:nvSpPr>
          <p:spPr>
            <a:xfrm>
              <a:off x="5433590" y="3621064"/>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effectLst>
                    <a:outerShdw blurRad="38100" dist="38100" dir="2700000" algn="tl">
                      <a:srgbClr val="000000">
                        <a:alpha val="43137"/>
                      </a:srgbClr>
                    </a:outerShdw>
                  </a:effectLst>
                  <a:latin typeface="+mj-lt"/>
                </a:rPr>
                <a:t>ul</a:t>
              </a:r>
              <a:endParaRPr lang="en-US" sz="1600" b="1" dirty="0">
                <a:solidFill>
                  <a:schemeClr val="tx1"/>
                </a:solidFill>
                <a:effectLst>
                  <a:outerShdw blurRad="38100" dist="38100" dir="2700000" algn="tl">
                    <a:srgbClr val="000000">
                      <a:alpha val="43137"/>
                    </a:srgbClr>
                  </a:outerShdw>
                </a:effectLst>
                <a:latin typeface="+mj-lt"/>
              </a:endParaRPr>
            </a:p>
          </p:txBody>
        </p:sp>
        <p:sp>
          <p:nvSpPr>
            <p:cNvPr id="21" name="TextBox 20"/>
            <p:cNvSpPr txBox="1"/>
            <p:nvPr/>
          </p:nvSpPr>
          <p:spPr>
            <a:xfrm>
              <a:off x="5919320" y="3658201"/>
              <a:ext cx="1258678" cy="34197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ul</a:t>
              </a:r>
              <a:r>
                <a:rPr lang="en-US" sz="1400" b="1" dirty="0">
                  <a:latin typeface="Courier New" panose="02070309020205020404" pitchFamily="49" charset="0"/>
                  <a:cs typeface="Courier New" panose="02070309020205020404" pitchFamily="49" charset="0"/>
                </a:rPr>
                <a:t>&gt; &lt;/</a:t>
              </a:r>
              <a:r>
                <a:rPr lang="en-US" sz="1400" b="1" dirty="0" err="1">
                  <a:latin typeface="Courier New" panose="02070309020205020404" pitchFamily="49" charset="0"/>
                  <a:cs typeface="Courier New" panose="02070309020205020404" pitchFamily="49" charset="0"/>
                </a:rPr>
                <a:t>ul</a:t>
              </a:r>
              <a:r>
                <a:rPr lang="en-US" sz="1400" b="1" dirty="0">
                  <a:latin typeface="Courier New" panose="02070309020205020404" pitchFamily="49" charset="0"/>
                  <a:cs typeface="Courier New" panose="02070309020205020404" pitchFamily="49" charset="0"/>
                </a:rPr>
                <a:t>&gt;</a:t>
              </a:r>
            </a:p>
          </p:txBody>
        </p:sp>
        <p:cxnSp>
          <p:nvCxnSpPr>
            <p:cNvPr id="47" name="Elbow Connector 46"/>
            <p:cNvCxnSpPr>
              <a:stCxn id="10" idx="2"/>
              <a:endCxn id="14" idx="0"/>
            </p:cNvCxnSpPr>
            <p:nvPr/>
          </p:nvCxnSpPr>
          <p:spPr>
            <a:xfrm rot="16200000" flipH="1">
              <a:off x="4916596" y="2870553"/>
              <a:ext cx="592728" cy="908294"/>
            </a:xfrm>
            <a:prstGeom prst="bentConnector3">
              <a:avLst>
                <a:gd name="adj1" fmla="val 8176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4758813" y="2725504"/>
            <a:ext cx="4068042" cy="910051"/>
            <a:chOff x="4758813" y="3028336"/>
            <a:chExt cx="4068042" cy="1011168"/>
          </a:xfrm>
        </p:grpSpPr>
        <p:sp>
          <p:nvSpPr>
            <p:cNvPr id="16" name="Rounded Rectangle 15"/>
            <p:cNvSpPr/>
            <p:nvPr/>
          </p:nvSpPr>
          <p:spPr>
            <a:xfrm>
              <a:off x="7298812" y="3649064"/>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p</a:t>
              </a:r>
            </a:p>
          </p:txBody>
        </p:sp>
        <p:sp>
          <p:nvSpPr>
            <p:cNvPr id="22" name="TextBox 21"/>
            <p:cNvSpPr txBox="1"/>
            <p:nvPr/>
          </p:nvSpPr>
          <p:spPr>
            <a:xfrm>
              <a:off x="7782979" y="3697529"/>
              <a:ext cx="1043876" cy="34197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&lt;p&gt; &lt;/p&gt;</a:t>
              </a:r>
            </a:p>
          </p:txBody>
        </p:sp>
        <p:cxnSp>
          <p:nvCxnSpPr>
            <p:cNvPr id="51" name="Elbow Connector 50"/>
            <p:cNvCxnSpPr>
              <a:stCxn id="10" idx="2"/>
              <a:endCxn id="16" idx="0"/>
            </p:cNvCxnSpPr>
            <p:nvPr/>
          </p:nvCxnSpPr>
          <p:spPr>
            <a:xfrm rot="16200000" flipH="1">
              <a:off x="5835207" y="1951942"/>
              <a:ext cx="620728" cy="2773516"/>
            </a:xfrm>
            <a:prstGeom prst="bentConnector3">
              <a:avLst>
                <a:gd name="adj1" fmla="val 7888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788309" y="3604069"/>
            <a:ext cx="3820654" cy="832648"/>
            <a:chOff x="4788309" y="4004521"/>
            <a:chExt cx="3820654" cy="925164"/>
          </a:xfrm>
        </p:grpSpPr>
        <p:sp>
          <p:nvSpPr>
            <p:cNvPr id="24" name="Rounded Rectangle 23"/>
            <p:cNvSpPr/>
            <p:nvPr/>
          </p:nvSpPr>
          <p:spPr>
            <a:xfrm>
              <a:off x="4788309" y="4541163"/>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li</a:t>
              </a:r>
            </a:p>
          </p:txBody>
        </p:sp>
        <p:sp>
          <p:nvSpPr>
            <p:cNvPr id="25" name="TextBox 24"/>
            <p:cNvSpPr txBox="1"/>
            <p:nvPr/>
          </p:nvSpPr>
          <p:spPr>
            <a:xfrm>
              <a:off x="5358805" y="4579003"/>
              <a:ext cx="1258678" cy="3419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&lt;li&gt; &lt;/li&gt;</a:t>
              </a:r>
            </a:p>
          </p:txBody>
        </p:sp>
        <p:sp>
          <p:nvSpPr>
            <p:cNvPr id="26" name="Rounded Rectangle 25"/>
            <p:cNvSpPr/>
            <p:nvPr/>
          </p:nvSpPr>
          <p:spPr>
            <a:xfrm>
              <a:off x="6779789" y="4546227"/>
              <a:ext cx="467033"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li</a:t>
              </a:r>
            </a:p>
          </p:txBody>
        </p:sp>
        <p:sp>
          <p:nvSpPr>
            <p:cNvPr id="27" name="TextBox 26"/>
            <p:cNvSpPr txBox="1"/>
            <p:nvPr/>
          </p:nvSpPr>
          <p:spPr>
            <a:xfrm>
              <a:off x="7350285" y="4584067"/>
              <a:ext cx="1258678" cy="3419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&lt;li&gt; &lt;/li&gt;</a:t>
              </a:r>
            </a:p>
          </p:txBody>
        </p:sp>
        <p:cxnSp>
          <p:nvCxnSpPr>
            <p:cNvPr id="55" name="Elbow Connector 54"/>
            <p:cNvCxnSpPr>
              <a:stCxn id="14" idx="2"/>
              <a:endCxn id="24" idx="0"/>
            </p:cNvCxnSpPr>
            <p:nvPr/>
          </p:nvCxnSpPr>
          <p:spPr>
            <a:xfrm rot="5400000">
              <a:off x="5076147" y="3950202"/>
              <a:ext cx="536641" cy="64528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14" idx="2"/>
              <a:endCxn id="26" idx="0"/>
            </p:cNvCxnSpPr>
            <p:nvPr/>
          </p:nvCxnSpPr>
          <p:spPr>
            <a:xfrm rot="16200000" flipH="1">
              <a:off x="6069354" y="3602274"/>
              <a:ext cx="541705" cy="1346199"/>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12955" y="2429059"/>
            <a:ext cx="3516192" cy="678488"/>
            <a:chOff x="412955" y="2698955"/>
            <a:chExt cx="3516192" cy="753876"/>
          </a:xfrm>
        </p:grpSpPr>
        <p:sp>
          <p:nvSpPr>
            <p:cNvPr id="12" name="Rounded Rectangle 11"/>
            <p:cNvSpPr/>
            <p:nvPr/>
          </p:nvSpPr>
          <p:spPr>
            <a:xfrm>
              <a:off x="412955" y="3028336"/>
              <a:ext cx="993058" cy="383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mj-lt"/>
                </a:rPr>
                <a:t>Title</a:t>
              </a:r>
            </a:p>
          </p:txBody>
        </p:sp>
        <p:sp>
          <p:nvSpPr>
            <p:cNvPr id="18" name="TextBox 17"/>
            <p:cNvSpPr txBox="1"/>
            <p:nvPr/>
          </p:nvSpPr>
          <p:spPr>
            <a:xfrm>
              <a:off x="1538749" y="3042462"/>
              <a:ext cx="2390398" cy="410369"/>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&lt;title&gt; &lt;/title&gt;</a:t>
              </a:r>
            </a:p>
          </p:txBody>
        </p:sp>
        <p:cxnSp>
          <p:nvCxnSpPr>
            <p:cNvPr id="62" name="Straight Connector 61"/>
            <p:cNvCxnSpPr>
              <a:stCxn id="8" idx="2"/>
              <a:endCxn id="12" idx="0"/>
            </p:cNvCxnSpPr>
            <p:nvPr/>
          </p:nvCxnSpPr>
          <p:spPr>
            <a:xfrm>
              <a:off x="909484" y="2698955"/>
              <a:ext cx="0" cy="3293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3515600" y="3561570"/>
            <a:ext cx="4351027" cy="1211409"/>
            <a:chOff x="3515599" y="3957300"/>
            <a:chExt cx="4351027" cy="1346010"/>
          </a:xfrm>
        </p:grpSpPr>
        <p:sp>
          <p:nvSpPr>
            <p:cNvPr id="23" name="Rectangle 22"/>
            <p:cNvSpPr/>
            <p:nvPr/>
          </p:nvSpPr>
          <p:spPr>
            <a:xfrm>
              <a:off x="3515599" y="4232787"/>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sp>
          <p:nvSpPr>
            <p:cNvPr id="28" name="Rectangle 27"/>
            <p:cNvSpPr/>
            <p:nvPr/>
          </p:nvSpPr>
          <p:spPr>
            <a:xfrm>
              <a:off x="7198033" y="4232786"/>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sp>
          <p:nvSpPr>
            <p:cNvPr id="29" name="Rectangle 28"/>
            <p:cNvSpPr/>
            <p:nvPr/>
          </p:nvSpPr>
          <p:spPr>
            <a:xfrm>
              <a:off x="6681692" y="5037839"/>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sp>
          <p:nvSpPr>
            <p:cNvPr id="30" name="Rectangle 29"/>
            <p:cNvSpPr/>
            <p:nvPr/>
          </p:nvSpPr>
          <p:spPr>
            <a:xfrm>
              <a:off x="4690212" y="5008341"/>
              <a:ext cx="668593" cy="265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ysClr val="windowText" lastClr="000000"/>
                  </a:solidFill>
                  <a:latin typeface="Courier New" panose="02070309020205020404" pitchFamily="49" charset="0"/>
                  <a:cs typeface="Courier New" panose="02070309020205020404" pitchFamily="49" charset="0"/>
                </a:rPr>
                <a:t>Text</a:t>
              </a:r>
              <a:endParaRPr lang="en-US" b="1" i="1" dirty="0">
                <a:solidFill>
                  <a:sysClr val="windowText" lastClr="000000"/>
                </a:solidFill>
                <a:latin typeface="Courier New" panose="02070309020205020404" pitchFamily="49" charset="0"/>
                <a:cs typeface="Courier New" panose="02070309020205020404" pitchFamily="49" charset="0"/>
              </a:endParaRPr>
            </a:p>
          </p:txBody>
        </p:sp>
        <p:cxnSp>
          <p:nvCxnSpPr>
            <p:cNvPr id="63" name="Straight Connector 62"/>
            <p:cNvCxnSpPr>
              <a:stCxn id="13" idx="2"/>
              <a:endCxn id="23" idx="0"/>
            </p:cNvCxnSpPr>
            <p:nvPr/>
          </p:nvCxnSpPr>
          <p:spPr>
            <a:xfrm flipH="1">
              <a:off x="3849896" y="3957300"/>
              <a:ext cx="3798" cy="275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6" idx="2"/>
              <a:endCxn id="28" idx="0"/>
            </p:cNvCxnSpPr>
            <p:nvPr/>
          </p:nvCxnSpPr>
          <p:spPr>
            <a:xfrm>
              <a:off x="7532329" y="4032522"/>
              <a:ext cx="1" cy="200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6131571" y="1249799"/>
            <a:ext cx="1961819" cy="1169551"/>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mj-lt"/>
              </a:rPr>
              <a:t>Objects</a:t>
            </a:r>
          </a:p>
          <a:p>
            <a:pPr marL="342900" indent="-342900">
              <a:buAutoNum type="arabicPeriod"/>
            </a:pPr>
            <a:r>
              <a:rPr lang="en-US" sz="1400" b="1" dirty="0">
                <a:effectLst>
                  <a:outerShdw blurRad="38100" dist="38100" dir="2700000" algn="tl">
                    <a:srgbClr val="000000">
                      <a:alpha val="43137"/>
                    </a:srgbClr>
                  </a:outerShdw>
                </a:effectLst>
                <a:latin typeface="+mj-lt"/>
              </a:rPr>
              <a:t>Properties</a:t>
            </a:r>
          </a:p>
          <a:p>
            <a:pPr marL="342900" indent="-342900">
              <a:buAutoNum type="arabicPeriod"/>
            </a:pPr>
            <a:r>
              <a:rPr lang="en-US" sz="1400" b="1" dirty="0">
                <a:effectLst>
                  <a:outerShdw blurRad="38100" dist="38100" dir="2700000" algn="tl">
                    <a:srgbClr val="000000">
                      <a:alpha val="43137"/>
                    </a:srgbClr>
                  </a:outerShdw>
                </a:effectLst>
                <a:latin typeface="+mj-lt"/>
              </a:rPr>
              <a:t>Methods</a:t>
            </a:r>
          </a:p>
          <a:p>
            <a:pPr marL="342900" indent="-342900">
              <a:buAutoNum type="arabicPeriod"/>
            </a:pPr>
            <a:r>
              <a:rPr lang="en-US" sz="1400" b="1" dirty="0">
                <a:effectLst>
                  <a:outerShdw blurRad="38100" dist="38100" dir="2700000" algn="tl">
                    <a:srgbClr val="000000">
                      <a:alpha val="43137"/>
                    </a:srgbClr>
                  </a:outerShdw>
                </a:effectLst>
                <a:latin typeface="+mj-lt"/>
              </a:rPr>
              <a:t>Inheritance</a:t>
            </a:r>
          </a:p>
          <a:p>
            <a:pPr marL="342900" indent="-342900">
              <a:buAutoNum type="arabicPeriod"/>
            </a:pPr>
            <a:r>
              <a:rPr lang="en-US" sz="1400" b="1" dirty="0">
                <a:effectLst>
                  <a:outerShdw blurRad="38100" dist="38100" dir="2700000" algn="tl">
                    <a:srgbClr val="000000">
                      <a:alpha val="43137"/>
                    </a:srgbClr>
                  </a:outerShdw>
                </a:effectLst>
                <a:latin typeface="+mj-lt"/>
              </a:rPr>
              <a:t>Data Encapsulation</a:t>
            </a:r>
          </a:p>
        </p:txBody>
      </p:sp>
    </p:spTree>
    <p:extLst>
      <p:ext uri="{BB962C8B-B14F-4D97-AF65-F5344CB8AC3E}">
        <p14:creationId xmlns:p14="http://schemas.microsoft.com/office/powerpoint/2010/main" val="122658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The JavaScript DOM Event Cycle</a:t>
            </a:r>
          </a:p>
        </p:txBody>
      </p:sp>
      <p:sp>
        <p:nvSpPr>
          <p:cNvPr id="4" name="Date Placeholder 3"/>
          <p:cNvSpPr>
            <a:spLocks noGrp="1"/>
          </p:cNvSpPr>
          <p:nvPr>
            <p:ph type="dt" sz="half" idx="10"/>
          </p:nvPr>
        </p:nvSpPr>
        <p:spPr/>
        <p:txBody>
          <a:bodyPr/>
          <a:lstStyle/>
          <a:p>
            <a:fld id="{1244D72C-3A53-499B-95C3-C2237E9C9607}" type="datetime1">
              <a:rPr lang="en-US" smtClean="0"/>
              <a:t>10/3/2016</a:t>
            </a:fld>
            <a:endParaRPr lang="en-US" dirty="0"/>
          </a:p>
        </p:txBody>
      </p:sp>
      <p:sp>
        <p:nvSpPr>
          <p:cNvPr id="6" name="Footer Placeholder 5"/>
          <p:cNvSpPr>
            <a:spLocks noGrp="1"/>
          </p:cNvSpPr>
          <p:nvPr>
            <p:ph type="ftr" sz="quarter" idx="11"/>
          </p:nvPr>
        </p:nvSpPr>
        <p:spPr/>
        <p:txBody>
          <a:bodyPr/>
          <a:lstStyle/>
          <a:p>
            <a:r>
              <a:rPr lang="en-US"/>
              <a:t>Copyright © Carl M. Burnett</a:t>
            </a:r>
            <a:endParaRPr lang="en-US" dirty="0"/>
          </a:p>
        </p:txBody>
      </p:sp>
      <p:sp>
        <p:nvSpPr>
          <p:cNvPr id="7" name="Slide Number Placeholder 6"/>
          <p:cNvSpPr>
            <a:spLocks noGrp="1"/>
          </p:cNvSpPr>
          <p:nvPr>
            <p:ph type="sldNum" sz="quarter" idx="12"/>
          </p:nvPr>
        </p:nvSpPr>
        <p:spPr/>
        <p:txBody>
          <a:bodyPr/>
          <a:lstStyle/>
          <a:p>
            <a:pPr>
              <a:defRPr/>
            </a:pPr>
            <a:fld id="{11F27299-7934-46F6-B99A-F9E924C38745}" type="slidenum">
              <a:rPr lang="en-US" smtClean="0"/>
              <a:pPr>
                <a:defRPr/>
              </a:pPr>
              <a:t>12</a:t>
            </a:fld>
            <a:endParaRPr lang="en-US" dirty="0"/>
          </a:p>
        </p:txBody>
      </p:sp>
      <p:sp>
        <p:nvSpPr>
          <p:cNvPr id="3" name="Rounded Rectangle 2"/>
          <p:cNvSpPr/>
          <p:nvPr/>
        </p:nvSpPr>
        <p:spPr>
          <a:xfrm>
            <a:off x="697230" y="1817370"/>
            <a:ext cx="1451610" cy="617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Page Loaded</a:t>
            </a:r>
          </a:p>
        </p:txBody>
      </p:sp>
      <p:grpSp>
        <p:nvGrpSpPr>
          <p:cNvPr id="22" name="Group 21"/>
          <p:cNvGrpSpPr/>
          <p:nvPr/>
        </p:nvGrpSpPr>
        <p:grpSpPr>
          <a:xfrm>
            <a:off x="697230" y="2434590"/>
            <a:ext cx="1451610" cy="1122998"/>
            <a:chOff x="697230" y="3246120"/>
            <a:chExt cx="1451610" cy="1497330"/>
          </a:xfrm>
        </p:grpSpPr>
        <p:sp>
          <p:nvSpPr>
            <p:cNvPr id="9" name="Rounded Rectangle 8"/>
            <p:cNvSpPr/>
            <p:nvPr/>
          </p:nvSpPr>
          <p:spPr>
            <a:xfrm>
              <a:off x="69723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Event</a:t>
              </a:r>
            </a:p>
            <a:p>
              <a:pPr algn="ctr"/>
              <a:r>
                <a:rPr lang="en-US" dirty="0">
                  <a:solidFill>
                    <a:schemeClr val="tx1"/>
                  </a:solidFill>
                  <a:latin typeface="+mj-lt"/>
                </a:rPr>
                <a:t>Occurs</a:t>
              </a:r>
            </a:p>
          </p:txBody>
        </p:sp>
        <p:cxnSp>
          <p:nvCxnSpPr>
            <p:cNvPr id="5" name="Straight Arrow Connector 4"/>
            <p:cNvCxnSpPr>
              <a:stCxn id="3" idx="2"/>
              <a:endCxn id="9" idx="0"/>
            </p:cNvCxnSpPr>
            <p:nvPr/>
          </p:nvCxnSpPr>
          <p:spPr>
            <a:xfrm>
              <a:off x="1423035" y="3246120"/>
              <a:ext cx="0" cy="6743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148843" y="2940368"/>
            <a:ext cx="2099309" cy="617220"/>
            <a:chOff x="2148841" y="3920490"/>
            <a:chExt cx="2099309" cy="822960"/>
          </a:xfrm>
        </p:grpSpPr>
        <p:sp>
          <p:nvSpPr>
            <p:cNvPr id="10" name="Rounded Rectangle 9"/>
            <p:cNvSpPr/>
            <p:nvPr/>
          </p:nvSpPr>
          <p:spPr>
            <a:xfrm>
              <a:off x="279654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Script</a:t>
              </a:r>
            </a:p>
            <a:p>
              <a:pPr algn="ctr"/>
              <a:r>
                <a:rPr lang="en-US" dirty="0">
                  <a:solidFill>
                    <a:schemeClr val="tx1"/>
                  </a:solidFill>
                  <a:latin typeface="+mj-lt"/>
                </a:rPr>
                <a:t>Executes</a:t>
              </a:r>
            </a:p>
          </p:txBody>
        </p:sp>
        <p:cxnSp>
          <p:nvCxnSpPr>
            <p:cNvPr id="15" name="Straight Arrow Connector 14"/>
            <p:cNvCxnSpPr>
              <a:endCxn id="10" idx="1"/>
            </p:cNvCxnSpPr>
            <p:nvPr/>
          </p:nvCxnSpPr>
          <p:spPr>
            <a:xfrm>
              <a:off x="2148841" y="4331970"/>
              <a:ext cx="64769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248150" y="2940368"/>
            <a:ext cx="2105024" cy="617220"/>
            <a:chOff x="4248150" y="3920490"/>
            <a:chExt cx="2105024" cy="822960"/>
          </a:xfrm>
        </p:grpSpPr>
        <p:sp>
          <p:nvSpPr>
            <p:cNvPr id="11" name="Rounded Rectangle 10"/>
            <p:cNvSpPr/>
            <p:nvPr/>
          </p:nvSpPr>
          <p:spPr>
            <a:xfrm>
              <a:off x="4901564"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DOM </a:t>
              </a:r>
            </a:p>
            <a:p>
              <a:pPr algn="ctr"/>
              <a:r>
                <a:rPr lang="en-US" dirty="0">
                  <a:solidFill>
                    <a:schemeClr val="tx1"/>
                  </a:solidFill>
                  <a:latin typeface="+mj-lt"/>
                </a:rPr>
                <a:t>Modified</a:t>
              </a:r>
            </a:p>
          </p:txBody>
        </p:sp>
        <p:cxnSp>
          <p:nvCxnSpPr>
            <p:cNvPr id="19" name="Straight Arrow Connector 18"/>
            <p:cNvCxnSpPr>
              <a:stCxn id="10" idx="3"/>
              <a:endCxn id="11" idx="1"/>
            </p:cNvCxnSpPr>
            <p:nvPr/>
          </p:nvCxnSpPr>
          <p:spPr>
            <a:xfrm>
              <a:off x="4248150" y="4331970"/>
              <a:ext cx="65341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353174" y="2940368"/>
            <a:ext cx="2116456" cy="617220"/>
            <a:chOff x="6353174" y="3920490"/>
            <a:chExt cx="2116456" cy="822960"/>
          </a:xfrm>
        </p:grpSpPr>
        <p:sp>
          <p:nvSpPr>
            <p:cNvPr id="12" name="Rounded Rectangle 11"/>
            <p:cNvSpPr/>
            <p:nvPr/>
          </p:nvSpPr>
          <p:spPr>
            <a:xfrm>
              <a:off x="7018020" y="3920490"/>
              <a:ext cx="1451610" cy="82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Page Updated</a:t>
              </a:r>
            </a:p>
          </p:txBody>
        </p:sp>
        <p:cxnSp>
          <p:nvCxnSpPr>
            <p:cNvPr id="20" name="Straight Arrow Connector 19"/>
            <p:cNvCxnSpPr>
              <a:stCxn id="11" idx="3"/>
              <a:endCxn id="12" idx="1"/>
            </p:cNvCxnSpPr>
            <p:nvPr/>
          </p:nvCxnSpPr>
          <p:spPr>
            <a:xfrm>
              <a:off x="6353174" y="4331970"/>
              <a:ext cx="66484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1" name="Elbow Connector 20"/>
          <p:cNvCxnSpPr>
            <a:stCxn id="12" idx="2"/>
            <a:endCxn id="9" idx="1"/>
          </p:cNvCxnSpPr>
          <p:nvPr/>
        </p:nvCxnSpPr>
        <p:spPr>
          <a:xfrm rot="5400000" flipH="1">
            <a:off x="4066223" y="-120014"/>
            <a:ext cx="308610" cy="7046595"/>
          </a:xfrm>
          <a:prstGeom prst="bentConnector4">
            <a:avLst>
              <a:gd name="adj1" fmla="val -55556"/>
              <a:gd name="adj2" fmla="val 103244"/>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2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3200" b="1" dirty="0">
                <a:effectLst>
                  <a:outerShdw blurRad="38100" dist="38100" dir="2700000" algn="tl">
                    <a:srgbClr val="000000">
                      <a:alpha val="43137"/>
                    </a:srgbClr>
                  </a:outerShdw>
                </a:effectLst>
              </a:rPr>
              <a:t>How to Include JavaScript in a HTML Document</a:t>
            </a:r>
          </a:p>
        </p:txBody>
      </p:sp>
      <p:sp>
        <p:nvSpPr>
          <p:cNvPr id="5" name="Date Placeholder 4"/>
          <p:cNvSpPr>
            <a:spLocks noGrp="1"/>
          </p:cNvSpPr>
          <p:nvPr>
            <p:ph type="dt" sz="half" idx="10"/>
          </p:nvPr>
        </p:nvSpPr>
        <p:spPr/>
        <p:txBody>
          <a:bodyPr/>
          <a:lstStyle/>
          <a:p>
            <a:fld id="{0DDD7A75-F459-4FFB-9B58-88ED30697845}" type="datetime1">
              <a:rPr lang="en-US" sz="900" smtClean="0"/>
              <a:t>10/3/2016</a:t>
            </a:fld>
            <a:endParaRPr lang="en-US" sz="900" dirty="0"/>
          </a:p>
        </p:txBody>
      </p:sp>
      <p:sp>
        <p:nvSpPr>
          <p:cNvPr id="6" name="Footer Placeholder 5"/>
          <p:cNvSpPr>
            <a:spLocks noGrp="1"/>
          </p:cNvSpPr>
          <p:nvPr>
            <p:ph type="ftr" sz="quarter" idx="11"/>
          </p:nvPr>
        </p:nvSpPr>
        <p:spPr/>
        <p:txBody>
          <a:bodyPr/>
          <a:lstStyle/>
          <a:p>
            <a:r>
              <a:rPr lang="en-US"/>
              <a:t>Copyright © Carl M. Burnett</a:t>
            </a:r>
            <a:endParaRPr lang="en-US" dirty="0"/>
          </a:p>
        </p:txBody>
      </p:sp>
      <p:sp>
        <p:nvSpPr>
          <p:cNvPr id="7" name="Slide Number Placeholder 6"/>
          <p:cNvSpPr>
            <a:spLocks noGrp="1"/>
          </p:cNvSpPr>
          <p:nvPr>
            <p:ph type="sldNum" sz="quarter" idx="12"/>
          </p:nvPr>
        </p:nvSpPr>
        <p:spPr/>
        <p:txBody>
          <a:bodyPr/>
          <a:lstStyle/>
          <a:p>
            <a:pPr>
              <a:defRPr/>
            </a:pPr>
            <a:fld id="{11F27299-7934-46F6-B99A-F9E924C38745}" type="slidenum">
              <a:rPr lang="en-US" smtClean="0"/>
              <a:pPr>
                <a:defRPr/>
              </a:pPr>
              <a:t>13</a:t>
            </a:fld>
            <a:endParaRPr lang="en-US" dirty="0"/>
          </a:p>
        </p:txBody>
      </p:sp>
      <p:sp>
        <p:nvSpPr>
          <p:cNvPr id="3" name="Rectangle 2"/>
          <p:cNvSpPr/>
          <p:nvPr/>
        </p:nvSpPr>
        <p:spPr>
          <a:xfrm>
            <a:off x="457200" y="1200150"/>
            <a:ext cx="6294544" cy="584775"/>
          </a:xfrm>
          <a:prstGeom prst="rect">
            <a:avLst/>
          </a:prstGeom>
        </p:spPr>
        <p:txBody>
          <a:bodyPr wrap="none">
            <a:spAutoFit/>
          </a:bodyPr>
          <a:lstStyle/>
          <a:p>
            <a:r>
              <a:rPr lang="en-US" sz="3200" b="1" dirty="0">
                <a:solidFill>
                  <a:schemeClr val="tx2"/>
                </a:solidFill>
                <a:effectLst>
                  <a:outerShdw blurRad="38100" dist="38100" dir="2700000" algn="tl">
                    <a:srgbClr val="000000">
                      <a:alpha val="43137"/>
                    </a:srgbClr>
                  </a:outerShdw>
                </a:effectLst>
                <a:latin typeface="+mj-lt"/>
                <a:ea typeface="+mj-ea"/>
                <a:cs typeface="+mj-cs"/>
              </a:rPr>
              <a:t>Two</a:t>
            </a:r>
            <a:r>
              <a:rPr lang="en-US" sz="2400" b="1" dirty="0">
                <a:solidFill>
                  <a:srgbClr val="002060"/>
                </a:solidFill>
                <a:effectLst>
                  <a:outerShdw blurRad="38100" dist="38100" dir="2700000" algn="tl">
                    <a:srgbClr val="000000">
                      <a:alpha val="43137"/>
                    </a:srgbClr>
                  </a:outerShdw>
                </a:effectLst>
              </a:rPr>
              <a:t> </a:t>
            </a:r>
            <a:r>
              <a:rPr lang="en-US" sz="3200" b="1" dirty="0">
                <a:solidFill>
                  <a:schemeClr val="tx2"/>
                </a:solidFill>
                <a:effectLst>
                  <a:outerShdw blurRad="38100" dist="38100" dir="2700000" algn="tl">
                    <a:srgbClr val="000000">
                      <a:alpha val="43137"/>
                    </a:srgbClr>
                  </a:outerShdw>
                </a:effectLst>
                <a:latin typeface="+mj-lt"/>
                <a:ea typeface="+mj-ea"/>
                <a:cs typeface="+mj-cs"/>
              </a:rPr>
              <a:t>attributes of the script element</a:t>
            </a:r>
          </a:p>
        </p:txBody>
      </p:sp>
      <p:graphicFrame>
        <p:nvGraphicFramePr>
          <p:cNvPr id="4" name="Table 3"/>
          <p:cNvGraphicFramePr>
            <a:graphicFrameLocks noGrp="1"/>
          </p:cNvGraphicFramePr>
          <p:nvPr>
            <p:extLst>
              <p:ext uri="{D42A27DB-BD31-4B8C-83A1-F6EECF244321}">
                <p14:modId xmlns:p14="http://schemas.microsoft.com/office/powerpoint/2010/main" val="3938088965"/>
              </p:ext>
            </p:extLst>
          </p:nvPr>
        </p:nvGraphicFramePr>
        <p:xfrm>
          <a:off x="457200" y="2038350"/>
          <a:ext cx="8229600" cy="845820"/>
        </p:xfrm>
        <a:graphic>
          <a:graphicData uri="http://schemas.openxmlformats.org/drawingml/2006/table">
            <a:tbl>
              <a:tblPr firstRow="1" bandRow="1">
                <a:tableStyleId>{93296810-A885-4BE3-A3E7-6D5BEEA58F35}</a:tableStyleId>
              </a:tblPr>
              <a:tblGrid>
                <a:gridCol w="1381125">
                  <a:extLst>
                    <a:ext uri="{9D8B030D-6E8A-4147-A177-3AD203B41FA5}">
                      <a16:colId xmlns:a16="http://schemas.microsoft.com/office/drawing/2014/main" val="20000"/>
                    </a:ext>
                  </a:extLst>
                </a:gridCol>
                <a:gridCol w="6848475">
                  <a:extLst>
                    <a:ext uri="{9D8B030D-6E8A-4147-A177-3AD203B41FA5}">
                      <a16:colId xmlns:a16="http://schemas.microsoft.com/office/drawing/2014/main" val="20001"/>
                    </a:ext>
                  </a:extLst>
                </a:gridCol>
              </a:tblGrid>
              <a:tr h="278130">
                <a:tc>
                  <a:txBody>
                    <a:bodyPr/>
                    <a:lstStyle/>
                    <a:p>
                      <a:r>
                        <a:rPr lang="en-US" sz="1400" b="1" dirty="0">
                          <a:solidFill>
                            <a:schemeClr val="tx1"/>
                          </a:solidFill>
                          <a:latin typeface="+mj-lt"/>
                        </a:rPr>
                        <a:t>Attributes </a:t>
                      </a:r>
                      <a:endParaRPr lang="en-US" sz="1400" dirty="0">
                        <a:solidFill>
                          <a:schemeClr val="tx1"/>
                        </a:solidFill>
                        <a:latin typeface="+mj-lt"/>
                      </a:endParaRPr>
                    </a:p>
                  </a:txBody>
                  <a:tcPr marT="34290" marB="34290"/>
                </a:tc>
                <a:tc>
                  <a:txBody>
                    <a:bodyPr/>
                    <a:lstStyle/>
                    <a:p>
                      <a:r>
                        <a:rPr lang="en-US" sz="1400" dirty="0">
                          <a:solidFill>
                            <a:schemeClr val="tx1"/>
                          </a:solidFill>
                          <a:latin typeface="+mj-lt"/>
                        </a:rPr>
                        <a:t>Description</a:t>
                      </a:r>
                    </a:p>
                  </a:txBody>
                  <a:tcPr marT="34290" marB="34290"/>
                </a:tc>
                <a:extLst>
                  <a:ext uri="{0D108BD9-81ED-4DB2-BD59-A6C34878D82A}">
                    <a16:rowId xmlns:a16="http://schemas.microsoft.com/office/drawing/2014/main" val="10000"/>
                  </a:ext>
                </a:extLst>
              </a:tr>
              <a:tr h="278130">
                <a:tc>
                  <a:txBody>
                    <a:bodyPr/>
                    <a:lstStyle/>
                    <a:p>
                      <a:pPr lvl="0"/>
                      <a:r>
                        <a:rPr lang="en-US" sz="1300" b="0" kern="1200" dirty="0" err="1">
                          <a:solidFill>
                            <a:schemeClr val="dk1"/>
                          </a:solidFill>
                          <a:effectLst/>
                          <a:latin typeface="+mj-lt"/>
                          <a:ea typeface="+mn-ea"/>
                          <a:cs typeface="Courier New" panose="02070309020205020404" pitchFamily="49" charset="0"/>
                        </a:rPr>
                        <a:t>src</a:t>
                      </a:r>
                      <a:endParaRPr lang="en-US" sz="1300" b="0" kern="1200" dirty="0">
                        <a:solidFill>
                          <a:schemeClr val="dk1"/>
                        </a:solidFill>
                        <a:effectLst/>
                        <a:latin typeface="+mj-lt"/>
                        <a:ea typeface="+mn-ea"/>
                        <a:cs typeface="Courier New" panose="02070309020205020404" pitchFamily="49" charset="0"/>
                      </a:endParaRPr>
                    </a:p>
                  </a:txBody>
                  <a:tcPr marT="34290" marB="34290"/>
                </a:tc>
                <a:tc>
                  <a:txBody>
                    <a:bodyPr/>
                    <a:lstStyle/>
                    <a:p>
                      <a:r>
                        <a:rPr lang="en-US" sz="1400" dirty="0">
                          <a:latin typeface="+mj-lt"/>
                        </a:rPr>
                        <a:t>Location</a:t>
                      </a:r>
                      <a:r>
                        <a:rPr lang="en-US" sz="1400" baseline="0" dirty="0">
                          <a:latin typeface="+mj-lt"/>
                        </a:rPr>
                        <a:t> and Name of External JavaScript File. </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effectLst/>
                          <a:latin typeface="+mj-lt"/>
                          <a:ea typeface="+mn-ea"/>
                          <a:cs typeface="Courier New" panose="02070309020205020404" pitchFamily="49" charset="0"/>
                        </a:rPr>
                        <a:t>type</a:t>
                      </a:r>
                    </a:p>
                  </a:txBody>
                  <a:tcPr marT="34290" marB="34290"/>
                </a:tc>
                <a:tc>
                  <a:txBody>
                    <a:bodyPr/>
                    <a:lstStyle/>
                    <a:p>
                      <a:r>
                        <a:rPr lang="en-US" sz="1400" dirty="0">
                          <a:latin typeface="+mj-lt"/>
                        </a:rPr>
                        <a:t>HTML5 (Omit)  - otherwise - “text/</a:t>
                      </a:r>
                      <a:r>
                        <a:rPr lang="en-US" sz="1400" dirty="0" err="1">
                          <a:latin typeface="+mj-lt"/>
                        </a:rPr>
                        <a:t>javascript</a:t>
                      </a:r>
                      <a:r>
                        <a:rPr lang="en-US" sz="1400" dirty="0">
                          <a:latin typeface="+mj-lt"/>
                        </a:rPr>
                        <a:t>”</a:t>
                      </a:r>
                    </a:p>
                  </a:txBody>
                  <a:tcPr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1253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443484"/>
          </a:xfrm>
        </p:spPr>
        <p:txBody>
          <a:bodyPr>
            <a:noAutofit/>
          </a:bodyPr>
          <a:lstStyle/>
          <a:p>
            <a:r>
              <a:rPr lang="en-US" sz="2800" b="1" dirty="0">
                <a:effectLst>
                  <a:outerShdw blurRad="38100" dist="38100" dir="2700000" algn="tl">
                    <a:srgbClr val="000000">
                      <a:alpha val="43137"/>
                    </a:srgbClr>
                  </a:outerShdw>
                </a:effectLst>
              </a:rPr>
              <a:t>How to Include JavaScript in a HTML Document</a:t>
            </a:r>
          </a:p>
        </p:txBody>
      </p:sp>
      <p:sp>
        <p:nvSpPr>
          <p:cNvPr id="8" name="Date Placeholder 7"/>
          <p:cNvSpPr>
            <a:spLocks noGrp="1"/>
          </p:cNvSpPr>
          <p:nvPr>
            <p:ph type="dt" sz="half" idx="10"/>
          </p:nvPr>
        </p:nvSpPr>
        <p:spPr/>
        <p:txBody>
          <a:bodyPr/>
          <a:lstStyle/>
          <a:p>
            <a:fld id="{5A09ABFC-A7A9-4663-AA4F-433788FA3F6E}" type="datetime1">
              <a:rPr lang="en-US" sz="900" smtClean="0"/>
              <a:t>10/3/2016</a:t>
            </a:fld>
            <a:endParaRPr lang="en-US" sz="900" dirty="0"/>
          </a:p>
        </p:txBody>
      </p:sp>
      <p:sp>
        <p:nvSpPr>
          <p:cNvPr id="9" name="Footer Placeholder 8"/>
          <p:cNvSpPr>
            <a:spLocks noGrp="1"/>
          </p:cNvSpPr>
          <p:nvPr>
            <p:ph type="ftr" sz="quarter" idx="11"/>
          </p:nvPr>
        </p:nvSpPr>
        <p:spPr/>
        <p:txBody>
          <a:bodyPr/>
          <a:lstStyle/>
          <a:p>
            <a:r>
              <a:rPr lang="en-US"/>
              <a:t>Copyright © Carl M. Burnett</a:t>
            </a:r>
            <a:endParaRPr lang="en-US" dirty="0"/>
          </a:p>
        </p:txBody>
      </p:sp>
      <p:sp>
        <p:nvSpPr>
          <p:cNvPr id="10" name="Slide Number Placeholder 9"/>
          <p:cNvSpPr>
            <a:spLocks noGrp="1"/>
          </p:cNvSpPr>
          <p:nvPr>
            <p:ph type="sldNum" sz="quarter" idx="12"/>
          </p:nvPr>
        </p:nvSpPr>
        <p:spPr/>
        <p:txBody>
          <a:bodyPr/>
          <a:lstStyle/>
          <a:p>
            <a:pPr>
              <a:defRPr/>
            </a:pPr>
            <a:fld id="{11F27299-7934-46F6-B99A-F9E924C38745}" type="slidenum">
              <a:rPr lang="en-US" smtClean="0"/>
              <a:pPr>
                <a:defRPr/>
              </a:pPr>
              <a:t>14</a:t>
            </a:fld>
            <a:endParaRPr lang="en-US" dirty="0"/>
          </a:p>
        </p:txBody>
      </p:sp>
      <p:sp>
        <p:nvSpPr>
          <p:cNvPr id="4" name="Rectangle 3"/>
          <p:cNvSpPr/>
          <p:nvPr/>
        </p:nvSpPr>
        <p:spPr>
          <a:xfrm>
            <a:off x="333376" y="1518892"/>
            <a:ext cx="5591175" cy="30777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&lt;script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="image_swap.js"&gt;&lt;/script&gt;</a:t>
            </a:r>
          </a:p>
        </p:txBody>
      </p:sp>
      <p:sp>
        <p:nvSpPr>
          <p:cNvPr id="5" name="Rectangle 4"/>
          <p:cNvSpPr/>
          <p:nvPr/>
        </p:nvSpPr>
        <p:spPr>
          <a:xfrm>
            <a:off x="333375" y="1143063"/>
            <a:ext cx="8343900"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A script element in the head section that loads an external JavaScript file</a:t>
            </a:r>
          </a:p>
        </p:txBody>
      </p:sp>
      <p:sp>
        <p:nvSpPr>
          <p:cNvPr id="6" name="Rectangle 5"/>
          <p:cNvSpPr/>
          <p:nvPr/>
        </p:nvSpPr>
        <p:spPr>
          <a:xfrm>
            <a:off x="333376" y="2567410"/>
            <a:ext cx="3609975" cy="1815882"/>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&lt;head&gt;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function </a:t>
            </a:r>
            <a:r>
              <a:rPr lang="en-US" sz="1400" b="1" dirty="0" err="1">
                <a:latin typeface="Courier New" panose="02070309020205020404" pitchFamily="49" charset="0"/>
                <a:cs typeface="Courier New" panose="02070309020205020404" pitchFamily="49" charset="0"/>
              </a:rPr>
              <a:t>printTOC</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window.print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&lt;/head&gt;</a:t>
            </a:r>
          </a:p>
        </p:txBody>
      </p:sp>
      <p:sp>
        <p:nvSpPr>
          <p:cNvPr id="7" name="Rectangle 6"/>
          <p:cNvSpPr/>
          <p:nvPr/>
        </p:nvSpPr>
        <p:spPr>
          <a:xfrm>
            <a:off x="333375" y="2143741"/>
            <a:ext cx="8096250"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A script element that embeds JavaScript in the head section</a:t>
            </a:r>
          </a:p>
        </p:txBody>
      </p:sp>
      <p:sp>
        <p:nvSpPr>
          <p:cNvPr id="11" name="Rounded Rectangle 10">
            <a:hlinkClick r:id="rId3"/>
          </p:cNvPr>
          <p:cNvSpPr/>
          <p:nvPr/>
        </p:nvSpPr>
        <p:spPr>
          <a:xfrm>
            <a:off x="6684590" y="4152762"/>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216808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rmAutofit/>
          </a:bodyPr>
          <a:lstStyle/>
          <a:p>
            <a:r>
              <a:rPr lang="en-US" sz="2800" b="1" dirty="0">
                <a:effectLst>
                  <a:outerShdw blurRad="38100" dist="38100" dir="2700000" algn="tl">
                    <a:srgbClr val="000000">
                      <a:alpha val="43137"/>
                    </a:srgbClr>
                  </a:outerShdw>
                </a:effectLst>
              </a:rPr>
              <a:t>How to Include JavaScript in a HTML Document</a:t>
            </a:r>
          </a:p>
        </p:txBody>
      </p:sp>
      <p:sp>
        <p:nvSpPr>
          <p:cNvPr id="8" name="Date Placeholder 7"/>
          <p:cNvSpPr>
            <a:spLocks noGrp="1"/>
          </p:cNvSpPr>
          <p:nvPr>
            <p:ph type="dt" sz="half" idx="10"/>
          </p:nvPr>
        </p:nvSpPr>
        <p:spPr/>
        <p:txBody>
          <a:bodyPr/>
          <a:lstStyle/>
          <a:p>
            <a:fld id="{61E2445B-726E-497A-8B16-82881248BA81}" type="datetime1">
              <a:rPr lang="en-US" sz="900" smtClean="0"/>
              <a:t>10/3/2016</a:t>
            </a:fld>
            <a:endParaRPr lang="en-US" sz="900" dirty="0"/>
          </a:p>
        </p:txBody>
      </p:sp>
      <p:sp>
        <p:nvSpPr>
          <p:cNvPr id="9" name="Footer Placeholder 8"/>
          <p:cNvSpPr>
            <a:spLocks noGrp="1"/>
          </p:cNvSpPr>
          <p:nvPr>
            <p:ph type="ftr" sz="quarter" idx="11"/>
          </p:nvPr>
        </p:nvSpPr>
        <p:spPr/>
        <p:txBody>
          <a:bodyPr/>
          <a:lstStyle/>
          <a:p>
            <a:r>
              <a:rPr lang="en-US"/>
              <a:t>Copyright © Carl M. Burnett</a:t>
            </a:r>
            <a:endParaRPr lang="en-US" dirty="0"/>
          </a:p>
        </p:txBody>
      </p:sp>
      <p:sp>
        <p:nvSpPr>
          <p:cNvPr id="10" name="Slide Number Placeholder 9"/>
          <p:cNvSpPr>
            <a:spLocks noGrp="1"/>
          </p:cNvSpPr>
          <p:nvPr>
            <p:ph type="sldNum" sz="quarter" idx="12"/>
          </p:nvPr>
        </p:nvSpPr>
        <p:spPr/>
        <p:txBody>
          <a:bodyPr/>
          <a:lstStyle/>
          <a:p>
            <a:pPr>
              <a:defRPr/>
            </a:pPr>
            <a:fld id="{11F27299-7934-46F6-B99A-F9E924C38745}" type="slidenum">
              <a:rPr lang="en-US" smtClean="0"/>
              <a:pPr>
                <a:defRPr/>
              </a:pPr>
              <a:t>15</a:t>
            </a:fld>
            <a:endParaRPr lang="en-US" dirty="0"/>
          </a:p>
        </p:txBody>
      </p:sp>
      <p:sp>
        <p:nvSpPr>
          <p:cNvPr id="4" name="Rectangle 3"/>
          <p:cNvSpPr/>
          <p:nvPr/>
        </p:nvSpPr>
        <p:spPr>
          <a:xfrm>
            <a:off x="409574" y="1562659"/>
            <a:ext cx="6162676" cy="138499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&lt;p&gt;&amp;copy;</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today.getFullYear</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&lt;/p&gt;</a:t>
            </a:r>
          </a:p>
        </p:txBody>
      </p:sp>
      <p:sp>
        <p:nvSpPr>
          <p:cNvPr id="5" name="Rectangle 4"/>
          <p:cNvSpPr/>
          <p:nvPr/>
        </p:nvSpPr>
        <p:spPr>
          <a:xfrm>
            <a:off x="409575" y="1166476"/>
            <a:ext cx="8524875"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A script element that embeds JavaScript in the body</a:t>
            </a:r>
          </a:p>
        </p:txBody>
      </p:sp>
      <p:sp>
        <p:nvSpPr>
          <p:cNvPr id="6" name="Rectangle 5"/>
          <p:cNvSpPr/>
          <p:nvPr/>
        </p:nvSpPr>
        <p:spPr>
          <a:xfrm>
            <a:off x="409574" y="3522521"/>
            <a:ext cx="5734050" cy="1169551"/>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today.getFullYear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&lt;/script&gt;</a:t>
            </a:r>
          </a:p>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noscript</a:t>
            </a:r>
            <a:r>
              <a:rPr lang="en-US" sz="1400" b="1" dirty="0">
                <a:latin typeface="Courier New" panose="02070309020205020404" pitchFamily="49" charset="0"/>
                <a:cs typeface="Courier New" panose="02070309020205020404" pitchFamily="49" charset="0"/>
              </a:rPr>
              <a:t>&gt;2011&lt;/no</a:t>
            </a:r>
          </a:p>
        </p:txBody>
      </p:sp>
      <p:sp>
        <p:nvSpPr>
          <p:cNvPr id="7" name="Rectangle 6"/>
          <p:cNvSpPr/>
          <p:nvPr/>
        </p:nvSpPr>
        <p:spPr>
          <a:xfrm>
            <a:off x="409575" y="3039916"/>
            <a:ext cx="3111621"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How to use the </a:t>
            </a:r>
            <a:r>
              <a:rPr lang="en-US" sz="2000" b="1" dirty="0" err="1">
                <a:solidFill>
                  <a:schemeClr val="tx2"/>
                </a:solidFill>
                <a:effectLst>
                  <a:outerShdw blurRad="38100" dist="38100" dir="2700000" algn="tl">
                    <a:srgbClr val="000000">
                      <a:alpha val="43137"/>
                    </a:srgbClr>
                  </a:outerShdw>
                </a:effectLst>
                <a:latin typeface="+mj-lt"/>
                <a:ea typeface="+mj-ea"/>
                <a:cs typeface="+mj-cs"/>
              </a:rPr>
              <a:t>noscript</a:t>
            </a:r>
            <a:r>
              <a:rPr lang="en-US" sz="2000" b="1" dirty="0">
                <a:solidFill>
                  <a:schemeClr val="tx2"/>
                </a:solidFill>
                <a:effectLst>
                  <a:outerShdw blurRad="38100" dist="38100" dir="2700000" algn="tl">
                    <a:srgbClr val="000000">
                      <a:alpha val="43137"/>
                    </a:srgbClr>
                  </a:outerShdw>
                </a:effectLst>
                <a:latin typeface="+mj-lt"/>
                <a:ea typeface="+mj-ea"/>
                <a:cs typeface="+mj-cs"/>
              </a:rPr>
              <a:t> tag</a:t>
            </a:r>
          </a:p>
        </p:txBody>
      </p:sp>
    </p:spTree>
    <p:extLst>
      <p:ext uri="{BB962C8B-B14F-4D97-AF65-F5344CB8AC3E}">
        <p14:creationId xmlns:p14="http://schemas.microsoft.com/office/powerpoint/2010/main" val="404519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81782"/>
          </a:xfrm>
        </p:spPr>
        <p:txBody>
          <a:bodyPr>
            <a:normAutofit/>
          </a:bodyPr>
          <a:lstStyle/>
          <a:p>
            <a:r>
              <a:rPr lang="en-US" sz="3200" b="1" dirty="0">
                <a:effectLst>
                  <a:outerShdw blurRad="38100" dist="38100" dir="2700000" algn="tl">
                    <a:srgbClr val="000000">
                      <a:alpha val="43137"/>
                    </a:srgbClr>
                  </a:outerShdw>
                </a:effectLst>
              </a:rPr>
              <a:t>Opening a Popup Window</a:t>
            </a:r>
          </a:p>
        </p:txBody>
      </p:sp>
      <p:sp>
        <p:nvSpPr>
          <p:cNvPr id="8" name="Date Placeholder 7"/>
          <p:cNvSpPr>
            <a:spLocks noGrp="1"/>
          </p:cNvSpPr>
          <p:nvPr>
            <p:ph type="dt" sz="half" idx="10"/>
          </p:nvPr>
        </p:nvSpPr>
        <p:spPr/>
        <p:txBody>
          <a:bodyPr/>
          <a:lstStyle/>
          <a:p>
            <a:fld id="{3FD79929-57C2-4507-80AC-79F4B002D46D}" type="datetime1">
              <a:rPr lang="en-US" sz="900" smtClean="0"/>
              <a:t>10/3/2016</a:t>
            </a:fld>
            <a:endParaRPr lang="en-US" sz="900" dirty="0"/>
          </a:p>
        </p:txBody>
      </p:sp>
      <p:sp>
        <p:nvSpPr>
          <p:cNvPr id="9" name="Footer Placeholder 8"/>
          <p:cNvSpPr>
            <a:spLocks noGrp="1"/>
          </p:cNvSpPr>
          <p:nvPr>
            <p:ph type="ftr" sz="quarter" idx="11"/>
          </p:nvPr>
        </p:nvSpPr>
        <p:spPr/>
        <p:txBody>
          <a:bodyPr/>
          <a:lstStyle/>
          <a:p>
            <a:r>
              <a:rPr lang="en-US"/>
              <a:t>Copyright © Carl M. Burnett</a:t>
            </a:r>
            <a:endParaRPr lang="en-US" dirty="0"/>
          </a:p>
        </p:txBody>
      </p:sp>
      <p:sp>
        <p:nvSpPr>
          <p:cNvPr id="10" name="Slide Number Placeholder 9"/>
          <p:cNvSpPr>
            <a:spLocks noGrp="1"/>
          </p:cNvSpPr>
          <p:nvPr>
            <p:ph type="sldNum" sz="quarter" idx="12"/>
          </p:nvPr>
        </p:nvSpPr>
        <p:spPr/>
        <p:txBody>
          <a:bodyPr/>
          <a:lstStyle/>
          <a:p>
            <a:pPr>
              <a:defRPr/>
            </a:pPr>
            <a:fld id="{11F27299-7934-46F6-B99A-F9E924C38745}" type="slidenum">
              <a:rPr lang="en-US" smtClean="0"/>
              <a:pPr>
                <a:defRPr/>
              </a:pPr>
              <a:t>16</a:t>
            </a:fld>
            <a:endParaRPr lang="en-US" dirty="0"/>
          </a:p>
        </p:txBody>
      </p:sp>
      <p:sp>
        <p:nvSpPr>
          <p:cNvPr id="4" name="Rectangle 3"/>
          <p:cNvSpPr/>
          <p:nvPr/>
        </p:nvSpPr>
        <p:spPr>
          <a:xfrm>
            <a:off x="504824" y="3230999"/>
            <a:ext cx="7058026" cy="1169551"/>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&lt;a </a:t>
            </a:r>
            <a:r>
              <a:rPr lang="en-US" sz="1400" b="1" dirty="0" err="1">
                <a:latin typeface="Courier New" panose="02070309020205020404" pitchFamily="49" charset="0"/>
                <a:cs typeface="Courier New" panose="02070309020205020404" pitchFamily="49" charset="0"/>
              </a:rPr>
              <a:t>href</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onClick</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enlargeImage</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="images/javascriptbook.jpg" </a:t>
            </a:r>
          </a:p>
          <a:p>
            <a:r>
              <a:rPr lang="en-US" sz="1400" b="1" dirty="0">
                <a:latin typeface="Courier New" panose="02070309020205020404" pitchFamily="49" charset="0"/>
                <a:cs typeface="Courier New" panose="02070309020205020404" pitchFamily="49" charset="0"/>
              </a:rPr>
              <a:t>         alt="JavaScript book"&gt;</a:t>
            </a:r>
          </a:p>
          <a:p>
            <a:r>
              <a:rPr lang="en-US" sz="1400" b="1" dirty="0">
                <a:latin typeface="Courier New" panose="02070309020205020404" pitchFamily="49" charset="0"/>
                <a:cs typeface="Courier New" panose="02070309020205020404" pitchFamily="49" charset="0"/>
              </a:rPr>
              <a:t>&lt;/a&gt;</a:t>
            </a:r>
          </a:p>
          <a:p>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a:xfrm>
            <a:off x="504825" y="1442247"/>
            <a:ext cx="8167227" cy="138499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&lt;script&gt;</a:t>
            </a:r>
          </a:p>
          <a:p>
            <a:r>
              <a:rPr lang="en-US" sz="1400" b="1" dirty="0">
                <a:latin typeface="Courier New" panose="02070309020205020404" pitchFamily="49" charset="0"/>
                <a:cs typeface="Courier New" panose="02070309020205020404" pitchFamily="49" charset="0"/>
              </a:rPr>
              <a:t>    function </a:t>
            </a:r>
            <a:r>
              <a:rPr lang="en-US" sz="1400" b="1" dirty="0" err="1">
                <a:latin typeface="Courier New" panose="02070309020205020404" pitchFamily="49" charset="0"/>
                <a:cs typeface="Courier New" panose="02070309020205020404" pitchFamily="49" charset="0"/>
              </a:rPr>
              <a:t>enlargeImage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window.open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'newwindow.html','</a:t>
            </a:r>
            <a:r>
              <a:rPr lang="en-US" sz="1400" b="1" dirty="0" err="1">
                <a:latin typeface="Courier New" panose="02070309020205020404" pitchFamily="49" charset="0"/>
                <a:cs typeface="Courier New" panose="02070309020205020404" pitchFamily="49" charset="0"/>
              </a:rPr>
              <a:t>newwin</a:t>
            </a:r>
            <a:r>
              <a:rPr lang="en-US" sz="1400" b="1" dirty="0">
                <a:latin typeface="Courier New" panose="02070309020205020404" pitchFamily="49" charset="0"/>
                <a:cs typeface="Courier New" panose="02070309020205020404" pitchFamily="49" charset="0"/>
              </a:rPr>
              <a:t>','width=425,height=525');</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&lt;/script&gt;</a:t>
            </a:r>
          </a:p>
        </p:txBody>
      </p:sp>
      <p:sp>
        <p:nvSpPr>
          <p:cNvPr id="6" name="Rectangle 5"/>
          <p:cNvSpPr/>
          <p:nvPr/>
        </p:nvSpPr>
        <p:spPr>
          <a:xfrm>
            <a:off x="495300" y="1109848"/>
            <a:ext cx="6819900"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The JavaScript event handler in the head section</a:t>
            </a:r>
          </a:p>
        </p:txBody>
      </p:sp>
      <p:sp>
        <p:nvSpPr>
          <p:cNvPr id="7" name="Rectangle 6"/>
          <p:cNvSpPr/>
          <p:nvPr/>
        </p:nvSpPr>
        <p:spPr>
          <a:xfrm>
            <a:off x="504825" y="2826671"/>
            <a:ext cx="4701865"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The HTML for the link that starts the event</a:t>
            </a:r>
          </a:p>
        </p:txBody>
      </p:sp>
    </p:spTree>
    <p:extLst>
      <p:ext uri="{BB962C8B-B14F-4D97-AF65-F5344CB8AC3E}">
        <p14:creationId xmlns:p14="http://schemas.microsoft.com/office/powerpoint/2010/main" val="239529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95884"/>
          </a:xfrm>
        </p:spPr>
        <p:txBody>
          <a:bodyPr>
            <a:normAutofit/>
          </a:bodyPr>
          <a:lstStyle/>
          <a:p>
            <a:r>
              <a:rPr lang="en-US" sz="3200" b="1" dirty="0">
                <a:effectLst>
                  <a:outerShdw blurRad="38100" dist="38100" dir="2700000" algn="tl">
                    <a:srgbClr val="000000">
                      <a:alpha val="43137"/>
                    </a:srgbClr>
                  </a:outerShdw>
                </a:effectLst>
              </a:rPr>
              <a:t>Opening a Popup Window</a:t>
            </a:r>
          </a:p>
        </p:txBody>
      </p:sp>
      <p:sp>
        <p:nvSpPr>
          <p:cNvPr id="3" name="Date Placeholder 2"/>
          <p:cNvSpPr>
            <a:spLocks noGrp="1"/>
          </p:cNvSpPr>
          <p:nvPr>
            <p:ph type="dt" sz="half" idx="10"/>
          </p:nvPr>
        </p:nvSpPr>
        <p:spPr/>
        <p:txBody>
          <a:bodyPr/>
          <a:lstStyle/>
          <a:p>
            <a:fld id="{0A137E38-F112-4418-9A7B-CFC5BA7F648B}" type="datetime1">
              <a:rPr lang="en-US" sz="900" smtClean="0"/>
              <a:t>10/3/2016</a:t>
            </a:fld>
            <a:endParaRPr lang="en-US" sz="900" dirty="0"/>
          </a:p>
        </p:txBody>
      </p:sp>
      <p:sp>
        <p:nvSpPr>
          <p:cNvPr id="5" name="Footer Placeholder 4"/>
          <p:cNvSpPr>
            <a:spLocks noGrp="1"/>
          </p:cNvSpPr>
          <p:nvPr>
            <p:ph type="ftr" sz="quarter" idx="11"/>
          </p:nvPr>
        </p:nvSpPr>
        <p:spPr/>
        <p:txBody>
          <a:bodyPr/>
          <a:lstStyle/>
          <a:p>
            <a:r>
              <a:rPr lang="en-US"/>
              <a:t>Copyright ©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17</a:t>
            </a:fld>
            <a:endParaRPr lang="en-US" dirty="0"/>
          </a:p>
        </p:txBody>
      </p:sp>
      <p:sp>
        <p:nvSpPr>
          <p:cNvPr id="7" name="Rectangle 6"/>
          <p:cNvSpPr/>
          <p:nvPr/>
        </p:nvSpPr>
        <p:spPr>
          <a:xfrm>
            <a:off x="485775" y="1811263"/>
            <a:ext cx="6267450" cy="95410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&lt;body&gt;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="images/javascriptbook_500.jpg" width="400" </a:t>
            </a:r>
          </a:p>
          <a:p>
            <a:r>
              <a:rPr lang="en-US" sz="1400" b="1" dirty="0">
                <a:latin typeface="Courier New" panose="02070309020205020404" pitchFamily="49" charset="0"/>
                <a:cs typeface="Courier New" panose="02070309020205020404" pitchFamily="49" charset="0"/>
              </a:rPr>
              <a:t>         height="500" alt="JavaScript and DOM Scripting"&gt;</a:t>
            </a:r>
          </a:p>
          <a:p>
            <a:r>
              <a:rPr lang="en-US" sz="1400" b="1" dirty="0">
                <a:latin typeface="Courier New" panose="02070309020205020404" pitchFamily="49" charset="0"/>
                <a:cs typeface="Courier New" panose="02070309020205020404" pitchFamily="49" charset="0"/>
              </a:rPr>
              <a:t>&lt;/body&gt;</a:t>
            </a:r>
          </a:p>
        </p:txBody>
      </p:sp>
      <p:sp>
        <p:nvSpPr>
          <p:cNvPr id="8" name="Rectangle 7"/>
          <p:cNvSpPr/>
          <p:nvPr/>
        </p:nvSpPr>
        <p:spPr>
          <a:xfrm>
            <a:off x="485775" y="1389361"/>
            <a:ext cx="6934200"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The body of the page named newwindow.html</a:t>
            </a:r>
          </a:p>
        </p:txBody>
      </p:sp>
      <p:sp>
        <p:nvSpPr>
          <p:cNvPr id="9" name="Rounded Rectangle 8">
            <a:hlinkClick r:id="rId2"/>
          </p:cNvPr>
          <p:cNvSpPr/>
          <p:nvPr/>
        </p:nvSpPr>
        <p:spPr>
          <a:xfrm>
            <a:off x="6721558" y="4182452"/>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12578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3600" b="1" dirty="0">
                <a:effectLst>
                  <a:outerShdw blurRad="38100" dist="38100" dir="2700000" algn="tl">
                    <a:srgbClr val="000000">
                      <a:alpha val="43137"/>
                    </a:srgbClr>
                  </a:outerShdw>
                </a:effectLst>
              </a:rPr>
              <a:t>Image Rollovers</a:t>
            </a:r>
          </a:p>
        </p:txBody>
      </p:sp>
      <p:sp>
        <p:nvSpPr>
          <p:cNvPr id="7" name="Date Placeholder 6"/>
          <p:cNvSpPr>
            <a:spLocks noGrp="1"/>
          </p:cNvSpPr>
          <p:nvPr>
            <p:ph type="dt" sz="half" idx="10"/>
          </p:nvPr>
        </p:nvSpPr>
        <p:spPr/>
        <p:txBody>
          <a:bodyPr/>
          <a:lstStyle/>
          <a:p>
            <a:fld id="{8EFD5F1C-8F3D-474F-95EC-81A22C0C3E5F}" type="datetime1">
              <a:rPr lang="en-US" sz="900" smtClean="0"/>
              <a:t>10/3/2016</a:t>
            </a:fld>
            <a:endParaRPr lang="en-US" sz="900" dirty="0"/>
          </a:p>
        </p:txBody>
      </p:sp>
      <p:sp>
        <p:nvSpPr>
          <p:cNvPr id="8" name="Footer Placeholder 7"/>
          <p:cNvSpPr>
            <a:spLocks noGrp="1"/>
          </p:cNvSpPr>
          <p:nvPr>
            <p:ph type="ftr" sz="quarter" idx="11"/>
          </p:nvPr>
        </p:nvSpPr>
        <p:spPr/>
        <p:txBody>
          <a:bodyPr/>
          <a:lstStyle/>
          <a:p>
            <a:r>
              <a:rPr lang="en-US"/>
              <a:t>Copyright © Carl M. Burnett</a:t>
            </a:r>
            <a:endParaRPr lang="en-US" dirty="0"/>
          </a:p>
        </p:txBody>
      </p:sp>
      <p:sp>
        <p:nvSpPr>
          <p:cNvPr id="9" name="Slide Number Placeholder 8"/>
          <p:cNvSpPr>
            <a:spLocks noGrp="1"/>
          </p:cNvSpPr>
          <p:nvPr>
            <p:ph type="sldNum" sz="quarter" idx="12"/>
          </p:nvPr>
        </p:nvSpPr>
        <p:spPr/>
        <p:txBody>
          <a:bodyPr/>
          <a:lstStyle/>
          <a:p>
            <a:pPr>
              <a:defRPr/>
            </a:pPr>
            <a:fld id="{11F27299-7934-46F6-B99A-F9E924C38745}" type="slidenum">
              <a:rPr lang="en-US" smtClean="0"/>
              <a:pPr>
                <a:defRPr/>
              </a:pPr>
              <a:t>18</a:t>
            </a:fld>
            <a:endParaRPr lang="en-US" dirty="0"/>
          </a:p>
        </p:txBody>
      </p:sp>
      <p:sp>
        <p:nvSpPr>
          <p:cNvPr id="4" name="Rectangle 3"/>
          <p:cNvSpPr/>
          <p:nvPr/>
        </p:nvSpPr>
        <p:spPr>
          <a:xfrm>
            <a:off x="501032" y="1490782"/>
            <a:ext cx="9881218" cy="332398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&lt;script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="rollover_library.js"&gt;&lt;/script&gt;</a:t>
            </a:r>
          </a:p>
          <a:p>
            <a:r>
              <a:rPr lang="en-US" sz="1400" b="1" dirty="0">
                <a:latin typeface="Courier New" panose="02070309020205020404" pitchFamily="49" charset="0"/>
                <a:cs typeface="Courier New" panose="02070309020205020404" pitchFamily="49" charset="0"/>
              </a:rPr>
              <a:t>&lt;script&gt;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 = function (id) {</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document.getElementById</a:t>
            </a:r>
            <a:r>
              <a:rPr lang="en-US" sz="1400" b="1" dirty="0">
                <a:latin typeface="Courier New" panose="02070309020205020404" pitchFamily="49" charset="0"/>
                <a:cs typeface="Courier New" panose="02070309020205020404" pitchFamily="49" charset="0"/>
              </a:rPr>
              <a:t>(id);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rollover;</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window.onload</a:t>
            </a:r>
            <a:r>
              <a:rPr lang="en-US" sz="1400" b="1" dirty="0">
                <a:latin typeface="Courier New" panose="02070309020205020404" pitchFamily="49" charset="0"/>
                <a:cs typeface="Courier New" panose="02070309020205020404" pitchFamily="49" charset="0"/>
              </a:rPr>
              <a:t> = function () {</a:t>
            </a:r>
          </a:p>
          <a:p>
            <a:r>
              <a:rPr lang="en-US" sz="1400" b="1" dirty="0">
                <a:latin typeface="Courier New" panose="02070309020205020404" pitchFamily="49" charset="0"/>
                <a:cs typeface="Courier New" panose="02070309020205020404" pitchFamily="49" charset="0"/>
              </a:rPr>
              <a:t>        // Provide one statement for each rollover here</a:t>
            </a:r>
          </a:p>
          <a:p>
            <a:r>
              <a:rPr lang="en-US" sz="1400" b="1" dirty="0">
                <a:latin typeface="Courier New" panose="02070309020205020404" pitchFamily="49" charset="0"/>
                <a:cs typeface="Courier New" panose="02070309020205020404" pitchFamily="49" charset="0"/>
              </a:rPr>
              <a:t>        rollover1 = new Rollover(</a:t>
            </a:r>
          </a:p>
          <a:p>
            <a:r>
              <a:rPr lang="en-US" sz="1400" b="1" dirty="0">
                <a:latin typeface="Courier New" panose="02070309020205020404" pitchFamily="49" charset="0"/>
                <a:cs typeface="Courier New" panose="02070309020205020404" pitchFamily="49" charset="0"/>
              </a:rPr>
              <a:t>            "image1", "images/vb10.jpg");</a:t>
            </a:r>
          </a:p>
          <a:p>
            <a:r>
              <a:rPr lang="en-US" sz="1400" b="1" dirty="0">
                <a:latin typeface="Courier New" panose="02070309020205020404" pitchFamily="49" charset="0"/>
                <a:cs typeface="Courier New" panose="02070309020205020404" pitchFamily="49" charset="0"/>
              </a:rPr>
              <a:t>        rollover2 = new Rollover(</a:t>
            </a:r>
          </a:p>
          <a:p>
            <a:r>
              <a:rPr lang="en-US" sz="1400" b="1" dirty="0">
                <a:latin typeface="Courier New" panose="02070309020205020404" pitchFamily="49" charset="0"/>
                <a:cs typeface="Courier New" panose="02070309020205020404" pitchFamily="49" charset="0"/>
              </a:rPr>
              <a:t>            "image2", "images/asp_vb.jpg");</a:t>
            </a:r>
          </a:p>
          <a:p>
            <a:r>
              <a:rPr lang="en-US" sz="1400" b="1" dirty="0">
                <a:latin typeface="Courier New" panose="02070309020205020404" pitchFamily="49" charset="0"/>
                <a:cs typeface="Courier New" panose="02070309020205020404" pitchFamily="49" charset="0"/>
              </a:rPr>
              <a:t>        rollover3 = new Rollover(</a:t>
            </a:r>
          </a:p>
          <a:p>
            <a:r>
              <a:rPr lang="en-US" sz="1400" b="1" dirty="0">
                <a:latin typeface="Courier New" panose="02070309020205020404" pitchFamily="49" charset="0"/>
                <a:cs typeface="Courier New" panose="02070309020205020404" pitchFamily="49" charset="0"/>
              </a:rPr>
              <a:t>            "image3", "images/ado_vb.jpg");</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&lt;/script&gt;</a:t>
            </a:r>
          </a:p>
        </p:txBody>
      </p:sp>
      <p:sp>
        <p:nvSpPr>
          <p:cNvPr id="6" name="Rectangle 5"/>
          <p:cNvSpPr/>
          <p:nvPr/>
        </p:nvSpPr>
        <p:spPr>
          <a:xfrm>
            <a:off x="501032" y="1158383"/>
            <a:ext cx="4355488"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The script elements in the head section</a:t>
            </a:r>
          </a:p>
        </p:txBody>
      </p:sp>
    </p:spTree>
    <p:extLst>
      <p:ext uri="{BB962C8B-B14F-4D97-AF65-F5344CB8AC3E}">
        <p14:creationId xmlns:p14="http://schemas.microsoft.com/office/powerpoint/2010/main" val="7885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Image Rollovers</a:t>
            </a:r>
          </a:p>
        </p:txBody>
      </p:sp>
      <p:sp>
        <p:nvSpPr>
          <p:cNvPr id="3" name="Date Placeholder 2"/>
          <p:cNvSpPr>
            <a:spLocks noGrp="1"/>
          </p:cNvSpPr>
          <p:nvPr>
            <p:ph type="dt" sz="half" idx="10"/>
          </p:nvPr>
        </p:nvSpPr>
        <p:spPr/>
        <p:txBody>
          <a:bodyPr/>
          <a:lstStyle/>
          <a:p>
            <a:fld id="{6BC1853B-3BA4-4847-9F6B-AA4496CDED98}" type="datetime1">
              <a:rPr lang="en-US" sz="900" smtClean="0"/>
              <a:t>10/3/2016</a:t>
            </a:fld>
            <a:endParaRPr lang="en-US" sz="900" dirty="0"/>
          </a:p>
        </p:txBody>
      </p:sp>
      <p:sp>
        <p:nvSpPr>
          <p:cNvPr id="5" name="Footer Placeholder 4"/>
          <p:cNvSpPr>
            <a:spLocks noGrp="1"/>
          </p:cNvSpPr>
          <p:nvPr>
            <p:ph type="ftr" sz="quarter" idx="11"/>
          </p:nvPr>
        </p:nvSpPr>
        <p:spPr/>
        <p:txBody>
          <a:bodyPr/>
          <a:lstStyle/>
          <a:p>
            <a:r>
              <a:rPr lang="en-US"/>
              <a:t>Copyright ©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19</a:t>
            </a:fld>
            <a:endParaRPr lang="en-US" dirty="0"/>
          </a:p>
        </p:txBody>
      </p:sp>
      <p:sp>
        <p:nvSpPr>
          <p:cNvPr id="7" name="Rectangle 6"/>
          <p:cNvSpPr/>
          <p:nvPr/>
        </p:nvSpPr>
        <p:spPr>
          <a:xfrm>
            <a:off x="516809" y="2004492"/>
            <a:ext cx="6473927" cy="738664"/>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&lt;p&gt;&lt;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="images/cs10.jpg" alt="" id="image1"&gt;&lt;/p&gt;</a:t>
            </a:r>
          </a:p>
          <a:p>
            <a:r>
              <a:rPr lang="en-US" sz="1400" b="1" dirty="0">
                <a:latin typeface="Courier New" panose="02070309020205020404" pitchFamily="49" charset="0"/>
                <a:cs typeface="Courier New" panose="02070309020205020404" pitchFamily="49" charset="0"/>
              </a:rPr>
              <a:t>&lt;p&gt;&lt;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="images/asp_cs.jpg" alt="" id="image2"&gt;&lt;/p&gt;</a:t>
            </a:r>
          </a:p>
          <a:p>
            <a:r>
              <a:rPr lang="en-US" sz="1400" b="1" dirty="0">
                <a:latin typeface="Courier New" panose="02070309020205020404" pitchFamily="49" charset="0"/>
                <a:cs typeface="Courier New" panose="02070309020205020404" pitchFamily="49" charset="0"/>
              </a:rPr>
              <a:t>&lt;p&gt;&lt;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="images/ado_cs.jpg" alt="" id="image3"&gt;&lt;/</a:t>
            </a:r>
          </a:p>
        </p:txBody>
      </p:sp>
      <p:sp>
        <p:nvSpPr>
          <p:cNvPr id="8" name="Rectangle 7"/>
          <p:cNvSpPr/>
          <p:nvPr/>
        </p:nvSpPr>
        <p:spPr>
          <a:xfrm>
            <a:off x="516808" y="1498868"/>
            <a:ext cx="5962650" cy="400110"/>
          </a:xfrm>
          <a:prstGeom prst="rect">
            <a:avLst/>
          </a:prstGeom>
        </p:spPr>
        <p:txBody>
          <a:bodyPr wrap="squar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HTML for the </a:t>
            </a:r>
            <a:r>
              <a:rPr lang="en-US" sz="2000" b="1" dirty="0" err="1">
                <a:solidFill>
                  <a:schemeClr val="tx2"/>
                </a:solidFill>
                <a:effectLst>
                  <a:outerShdw blurRad="38100" dist="38100" dir="2700000" algn="tl">
                    <a:srgbClr val="000000">
                      <a:alpha val="43137"/>
                    </a:srgbClr>
                  </a:outerShdw>
                </a:effectLst>
                <a:latin typeface="+mj-lt"/>
                <a:ea typeface="+mj-ea"/>
                <a:cs typeface="+mj-cs"/>
              </a:rPr>
              <a:t>img</a:t>
            </a:r>
            <a:r>
              <a:rPr lang="en-US" sz="2000" b="1" dirty="0">
                <a:solidFill>
                  <a:schemeClr val="tx2"/>
                </a:solidFill>
                <a:effectLst>
                  <a:outerShdw blurRad="38100" dist="38100" dir="2700000" algn="tl">
                    <a:srgbClr val="000000">
                      <a:alpha val="43137"/>
                    </a:srgbClr>
                  </a:outerShdw>
                </a:effectLst>
                <a:latin typeface="+mj-lt"/>
                <a:ea typeface="+mj-ea"/>
                <a:cs typeface="+mj-cs"/>
              </a:rPr>
              <a:t> elements that get rolled over</a:t>
            </a:r>
          </a:p>
        </p:txBody>
      </p:sp>
      <p:sp>
        <p:nvSpPr>
          <p:cNvPr id="9" name="Rounded Rectangle 8">
            <a:hlinkClick r:id="rId2"/>
          </p:cNvPr>
          <p:cNvSpPr/>
          <p:nvPr/>
        </p:nvSpPr>
        <p:spPr>
          <a:xfrm>
            <a:off x="6721558" y="4182452"/>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24788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Class Outline</a:t>
            </a:r>
          </a:p>
        </p:txBody>
      </p:sp>
      <p:sp>
        <p:nvSpPr>
          <p:cNvPr id="3" name="Content Placeholder 2"/>
          <p:cNvSpPr>
            <a:spLocks noGrp="1"/>
          </p:cNvSpPr>
          <p:nvPr>
            <p:ph idx="1"/>
          </p:nvPr>
        </p:nvSpPr>
        <p:spPr/>
        <p:txBody>
          <a:bodyPr>
            <a:normAutofit/>
          </a:bodyPr>
          <a:lstStyle/>
          <a:p>
            <a:r>
              <a:rPr lang="en-US" sz="2400" dirty="0"/>
              <a:t>Intro to JavaScript </a:t>
            </a:r>
          </a:p>
          <a:p>
            <a:r>
              <a:rPr lang="en-US" sz="2400" dirty="0"/>
              <a:t>Object Technology</a:t>
            </a:r>
          </a:p>
          <a:p>
            <a:r>
              <a:rPr lang="en-US" sz="2400" dirty="0"/>
              <a:t>Document Object Model (DOM)</a:t>
            </a:r>
          </a:p>
          <a:p>
            <a:r>
              <a:rPr lang="en-US" sz="2400" dirty="0"/>
              <a:t>How to Use JavaScript to Enhance Your Web Pages</a:t>
            </a:r>
          </a:p>
          <a:p>
            <a:r>
              <a:rPr lang="en-US" sz="2400" dirty="0"/>
              <a:t>JavaScript Validation</a:t>
            </a:r>
          </a:p>
          <a:p>
            <a:r>
              <a:rPr lang="en-US" sz="2400" dirty="0"/>
              <a:t>Introduction to jQuery</a:t>
            </a:r>
          </a:p>
          <a:p>
            <a:r>
              <a:rPr lang="en-US" sz="2400" dirty="0"/>
              <a:t>jQuery Frameworks</a:t>
            </a:r>
          </a:p>
          <a:p>
            <a:endParaRPr lang="en-US" sz="2400" dirty="0"/>
          </a:p>
          <a:p>
            <a:endParaRPr lang="en-US" sz="2400" dirty="0"/>
          </a:p>
        </p:txBody>
      </p:sp>
      <p:sp>
        <p:nvSpPr>
          <p:cNvPr id="4" name="Date Placeholder 3"/>
          <p:cNvSpPr>
            <a:spLocks noGrp="1"/>
          </p:cNvSpPr>
          <p:nvPr>
            <p:ph type="dt" sz="half" idx="10"/>
          </p:nvPr>
        </p:nvSpPr>
        <p:spPr/>
        <p:txBody>
          <a:bodyPr/>
          <a:lstStyle/>
          <a:p>
            <a:fld id="{A342A96B-8E2A-43B5-8796-1FA57AAF1155}" type="datetime1">
              <a:rPr lang="en-US" smtClean="0"/>
              <a:t>10/3/2016</a:t>
            </a:fld>
            <a:endParaRPr lang="en-US" dirty="0"/>
          </a:p>
        </p:txBody>
      </p:sp>
      <p:sp>
        <p:nvSpPr>
          <p:cNvPr id="6" name="Footer Placeholder 5"/>
          <p:cNvSpPr>
            <a:spLocks noGrp="1"/>
          </p:cNvSpPr>
          <p:nvPr>
            <p:ph type="ftr" sz="quarter" idx="11"/>
          </p:nvPr>
        </p:nvSpPr>
        <p:spPr>
          <a:prstGeom prst="rect">
            <a:avLst/>
          </a:prstGeom>
        </p:spPr>
        <p:txBody>
          <a:bodyPr/>
          <a:lstStyle/>
          <a:p>
            <a:r>
              <a:rPr lang="en-US" dirty="0"/>
              <a:t>Copyright © Carl M. Burnett</a:t>
            </a:r>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2</a:t>
            </a:fld>
            <a:endParaRPr lang="en-US" dirty="0"/>
          </a:p>
        </p:txBody>
      </p:sp>
    </p:spTree>
    <p:extLst>
      <p:ext uri="{BB962C8B-B14F-4D97-AF65-F5344CB8AC3E}">
        <p14:creationId xmlns:p14="http://schemas.microsoft.com/office/powerpoint/2010/main" val="144112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637178"/>
          </a:xfrm>
        </p:spPr>
        <p:txBody>
          <a:bodyPr>
            <a:normAutofit fontScale="90000"/>
          </a:bodyPr>
          <a:lstStyle/>
          <a:p>
            <a:r>
              <a:rPr lang="en-US" sz="4000" b="1" dirty="0">
                <a:effectLst>
                  <a:outerShdw blurRad="38100" dist="38100" dir="2700000" algn="tl">
                    <a:srgbClr val="000000">
                      <a:alpha val="43137"/>
                    </a:srgbClr>
                  </a:outerShdw>
                </a:effectLst>
              </a:rPr>
              <a:t>Image Swaps</a:t>
            </a:r>
          </a:p>
        </p:txBody>
      </p:sp>
      <p:sp>
        <p:nvSpPr>
          <p:cNvPr id="9" name="Date Placeholder 8"/>
          <p:cNvSpPr>
            <a:spLocks noGrp="1"/>
          </p:cNvSpPr>
          <p:nvPr>
            <p:ph type="dt" sz="half" idx="10"/>
          </p:nvPr>
        </p:nvSpPr>
        <p:spPr/>
        <p:txBody>
          <a:bodyPr/>
          <a:lstStyle/>
          <a:p>
            <a:fld id="{0C6C98ED-228E-4D80-8034-42B1088EAEEB}" type="datetime1">
              <a:rPr lang="en-US" sz="900" smtClean="0"/>
              <a:t>10/3/2016</a:t>
            </a:fld>
            <a:endParaRPr lang="en-US" sz="900" dirty="0"/>
          </a:p>
        </p:txBody>
      </p:sp>
      <p:sp>
        <p:nvSpPr>
          <p:cNvPr id="10" name="Footer Placeholder 9"/>
          <p:cNvSpPr>
            <a:spLocks noGrp="1"/>
          </p:cNvSpPr>
          <p:nvPr>
            <p:ph type="ftr" sz="quarter" idx="11"/>
          </p:nvPr>
        </p:nvSpPr>
        <p:spPr/>
        <p:txBody>
          <a:bodyPr/>
          <a:lstStyle/>
          <a:p>
            <a:r>
              <a:rPr lang="en-US"/>
              <a:t>Copyright © Carl M. Burnett</a:t>
            </a:r>
            <a:endParaRPr lang="en-US" dirty="0"/>
          </a:p>
        </p:txBody>
      </p:sp>
      <p:sp>
        <p:nvSpPr>
          <p:cNvPr id="11" name="Slide Number Placeholder 10"/>
          <p:cNvSpPr>
            <a:spLocks noGrp="1"/>
          </p:cNvSpPr>
          <p:nvPr>
            <p:ph type="sldNum" sz="quarter" idx="12"/>
          </p:nvPr>
        </p:nvSpPr>
        <p:spPr/>
        <p:txBody>
          <a:bodyPr/>
          <a:lstStyle/>
          <a:p>
            <a:pPr>
              <a:defRPr/>
            </a:pPr>
            <a:fld id="{11F27299-7934-46F6-B99A-F9E924C38745}" type="slidenum">
              <a:rPr lang="en-US" smtClean="0"/>
              <a:pPr>
                <a:defRPr/>
              </a:pPr>
              <a:t>20</a:t>
            </a:fld>
            <a:endParaRPr lang="en-US" dirty="0"/>
          </a:p>
        </p:txBody>
      </p:sp>
      <p:sp>
        <p:nvSpPr>
          <p:cNvPr id="5" name="Rectangle 4"/>
          <p:cNvSpPr/>
          <p:nvPr/>
        </p:nvSpPr>
        <p:spPr>
          <a:xfrm>
            <a:off x="515294" y="1514709"/>
            <a:ext cx="6342706" cy="430887"/>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&lt;script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="image_swap_library.js"&gt;&lt;/script&gt;</a:t>
            </a:r>
          </a:p>
          <a:p>
            <a:r>
              <a:rPr lang="en-US" sz="1100" b="1" dirty="0">
                <a:latin typeface="Courier New" panose="02070309020205020404" pitchFamily="49" charset="0"/>
                <a:cs typeface="Courier New" panose="02070309020205020404" pitchFamily="49" charset="0"/>
              </a:rPr>
              <a:t>&lt;script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="image_swap.js"&gt;&lt;/script&gt;</a:t>
            </a:r>
          </a:p>
        </p:txBody>
      </p:sp>
      <p:sp>
        <p:nvSpPr>
          <p:cNvPr id="6" name="Rectangle 5"/>
          <p:cNvSpPr/>
          <p:nvPr/>
        </p:nvSpPr>
        <p:spPr>
          <a:xfrm>
            <a:off x="515295" y="1165244"/>
            <a:ext cx="5559920" cy="461665"/>
          </a:xfrm>
          <a:prstGeom prst="rect">
            <a:avLst/>
          </a:prstGeom>
        </p:spPr>
        <p:txBody>
          <a:bodyPr wrap="none">
            <a:spAutoFit/>
          </a:bodyPr>
          <a:lstStyle/>
          <a:p>
            <a:pPr>
              <a:spcBef>
                <a:spcPct val="0"/>
              </a:spcBef>
            </a:pPr>
            <a:r>
              <a:rPr lang="en-US" sz="2400" b="1" dirty="0">
                <a:solidFill>
                  <a:schemeClr val="tx2"/>
                </a:solidFill>
                <a:effectLst>
                  <a:outerShdw blurRad="38100" dist="38100" dir="2700000" algn="tl">
                    <a:srgbClr val="000000">
                      <a:alpha val="43137"/>
                    </a:srgbClr>
                  </a:outerShdw>
                </a:effectLst>
                <a:latin typeface="+mj-lt"/>
                <a:ea typeface="+mj-ea"/>
                <a:cs typeface="+mj-cs"/>
              </a:rPr>
              <a:t>The script elements for the JavaScript files</a:t>
            </a:r>
          </a:p>
        </p:txBody>
      </p:sp>
      <p:sp>
        <p:nvSpPr>
          <p:cNvPr id="7" name="Rectangle 6"/>
          <p:cNvSpPr/>
          <p:nvPr/>
        </p:nvSpPr>
        <p:spPr>
          <a:xfrm>
            <a:off x="715319" y="2234906"/>
            <a:ext cx="7895281" cy="2800767"/>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a:t>
            </a:r>
            <a:r>
              <a:rPr lang="en-US" sz="1100" b="1" dirty="0" err="1">
                <a:latin typeface="Courier New" panose="02070309020205020404" pitchFamily="49" charset="0"/>
                <a:cs typeface="Courier New" panose="02070309020205020404" pitchFamily="49" charset="0"/>
              </a:rPr>
              <a:t>ul</a:t>
            </a:r>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image_list</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="images/ss08.jpg"</a:t>
            </a:r>
          </a:p>
          <a:p>
            <a:r>
              <a:rPr lang="en-US" sz="1100" b="1" dirty="0">
                <a:latin typeface="Courier New" panose="02070309020205020404" pitchFamily="49" charset="0"/>
                <a:cs typeface="Courier New" panose="02070309020205020404" pitchFamily="49" charset="0"/>
              </a:rPr>
              <a:t>           title="SQL Server 2008 for developers"&gt;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="thumbnails/ss08.jpg" alt=""&gt;&lt;/a&gt;&lt;/li&gt;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="images/php.jpg" title="PHP and MySQL"&gt;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="thumbnails/php.jpg" alt=""&gt;&lt;/a&gt;&lt;/li&gt;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="images/vb10.jpg"</a:t>
            </a:r>
          </a:p>
          <a:p>
            <a:r>
              <a:rPr lang="en-US" sz="1100" b="1" dirty="0">
                <a:latin typeface="Courier New" panose="02070309020205020404" pitchFamily="49" charset="0"/>
                <a:cs typeface="Courier New" panose="02070309020205020404" pitchFamily="49" charset="0"/>
              </a:rPr>
              <a:t>           title="Visual Basic 2010"&gt;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="thumbnails/vb10.jpg" alt=""&gt;&lt;/a&gt;&lt;/li&gt;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="images/ado_vb.jpg" </a:t>
            </a:r>
          </a:p>
          <a:p>
            <a:r>
              <a:rPr lang="en-US" sz="1100" b="1" dirty="0">
                <a:latin typeface="Courier New" panose="02070309020205020404" pitchFamily="49" charset="0"/>
                <a:cs typeface="Courier New" panose="02070309020205020404" pitchFamily="49" charset="0"/>
              </a:rPr>
              <a:t>        title="ADO.NET 4 database programming with VB 2010"&gt;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="thumbnails/ado_vb.jpg" alt=""&gt;&lt;/a&gt;&lt;/li&gt;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="images/asp_vb.jpg" </a:t>
            </a:r>
          </a:p>
          <a:p>
            <a:r>
              <a:rPr lang="en-US" sz="1100" b="1" dirty="0">
                <a:latin typeface="Courier New" panose="02070309020205020404" pitchFamily="49" charset="0"/>
                <a:cs typeface="Courier New" panose="02070309020205020404" pitchFamily="49" charset="0"/>
              </a:rPr>
              <a:t>        title="ASP.NET 4 web programming with VB 2010"&gt;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="thumbnails/asp_vb.jpg" alt=""&gt;&lt;/a&gt;&lt;/li&gt;</a:t>
            </a:r>
          </a:p>
          <a:p>
            <a:r>
              <a:rPr lang="en-US" sz="1100" b="1" dirty="0">
                <a:latin typeface="Courier New" panose="02070309020205020404" pitchFamily="49" charset="0"/>
                <a:cs typeface="Courier New" panose="02070309020205020404" pitchFamily="49" charset="0"/>
              </a:rPr>
              <a:t>&lt;/</a:t>
            </a:r>
            <a:r>
              <a:rPr lang="en-US" sz="1100" b="1" dirty="0" err="1">
                <a:latin typeface="Courier New" panose="02070309020205020404" pitchFamily="49" charset="0"/>
                <a:cs typeface="Courier New" panose="02070309020205020404" pitchFamily="49" charset="0"/>
              </a:rPr>
              <a:t>ul</a:t>
            </a:r>
            <a:r>
              <a:rPr lang="en-US" sz="1100" b="1" dirty="0">
                <a:latin typeface="Courier New" panose="02070309020205020404" pitchFamily="49" charset="0"/>
                <a:cs typeface="Courier New" panose="02070309020205020404" pitchFamily="49" charset="0"/>
              </a:rPr>
              <a:t>&gt;</a:t>
            </a:r>
          </a:p>
        </p:txBody>
      </p:sp>
      <p:sp>
        <p:nvSpPr>
          <p:cNvPr id="8" name="Rectangle 7"/>
          <p:cNvSpPr/>
          <p:nvPr/>
        </p:nvSpPr>
        <p:spPr>
          <a:xfrm>
            <a:off x="515294" y="1902506"/>
            <a:ext cx="7104706" cy="461665"/>
          </a:xfrm>
          <a:prstGeom prst="rect">
            <a:avLst/>
          </a:prstGeom>
        </p:spPr>
        <p:txBody>
          <a:bodyPr wrap="square">
            <a:spAutoFit/>
          </a:bodyPr>
          <a:lstStyle/>
          <a:p>
            <a:pPr>
              <a:spcBef>
                <a:spcPct val="0"/>
              </a:spcBef>
            </a:pPr>
            <a:r>
              <a:rPr lang="en-US" sz="2400" b="1" dirty="0">
                <a:solidFill>
                  <a:schemeClr val="tx2"/>
                </a:solidFill>
                <a:effectLst>
                  <a:outerShdw blurRad="38100" dist="38100" dir="2700000" algn="tl">
                    <a:srgbClr val="000000">
                      <a:alpha val="43137"/>
                    </a:srgbClr>
                  </a:outerShdw>
                </a:effectLst>
                <a:latin typeface="+mj-lt"/>
                <a:ea typeface="+mj-ea"/>
                <a:cs typeface="+mj-cs"/>
              </a:rPr>
              <a:t>HTML for the images, captions, and thumbnails</a:t>
            </a:r>
          </a:p>
        </p:txBody>
      </p:sp>
    </p:spTree>
    <p:extLst>
      <p:ext uri="{BB962C8B-B14F-4D97-AF65-F5344CB8AC3E}">
        <p14:creationId xmlns:p14="http://schemas.microsoft.com/office/powerpoint/2010/main" val="6603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Image Swaps</a:t>
            </a:r>
          </a:p>
        </p:txBody>
      </p:sp>
      <p:sp>
        <p:nvSpPr>
          <p:cNvPr id="3" name="Date Placeholder 2"/>
          <p:cNvSpPr>
            <a:spLocks noGrp="1"/>
          </p:cNvSpPr>
          <p:nvPr>
            <p:ph type="dt" sz="half" idx="10"/>
          </p:nvPr>
        </p:nvSpPr>
        <p:spPr/>
        <p:txBody>
          <a:bodyPr/>
          <a:lstStyle/>
          <a:p>
            <a:fld id="{3B03B8E1-E2A1-47CE-8E2F-0440A038DD61}" type="datetime1">
              <a:rPr lang="en-US" sz="900" smtClean="0"/>
              <a:t>10/3/2016</a:t>
            </a:fld>
            <a:endParaRPr lang="en-US" sz="900" dirty="0"/>
          </a:p>
        </p:txBody>
      </p:sp>
      <p:sp>
        <p:nvSpPr>
          <p:cNvPr id="5" name="Footer Placeholder 4"/>
          <p:cNvSpPr>
            <a:spLocks noGrp="1"/>
          </p:cNvSpPr>
          <p:nvPr>
            <p:ph type="ftr" sz="quarter" idx="11"/>
          </p:nvPr>
        </p:nvSpPr>
        <p:spPr/>
        <p:txBody>
          <a:bodyPr/>
          <a:lstStyle/>
          <a:p>
            <a:r>
              <a:rPr lang="en-US"/>
              <a:t>Copyright ©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21</a:t>
            </a:fld>
            <a:endParaRPr lang="en-US" dirty="0"/>
          </a:p>
        </p:txBody>
      </p:sp>
      <p:sp>
        <p:nvSpPr>
          <p:cNvPr id="7" name="Rectangle 6"/>
          <p:cNvSpPr/>
          <p:nvPr/>
        </p:nvSpPr>
        <p:spPr>
          <a:xfrm>
            <a:off x="476250" y="1974837"/>
            <a:ext cx="6381750" cy="738664"/>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&lt;h2&gt;&lt;span id="caption"&gt;</a:t>
            </a:r>
          </a:p>
          <a:p>
            <a:r>
              <a:rPr lang="en-US" sz="1400" b="1" dirty="0">
                <a:latin typeface="Courier New" panose="02070309020205020404" pitchFamily="49" charset="0"/>
                <a:cs typeface="Courier New" panose="02070309020205020404" pitchFamily="49" charset="0"/>
              </a:rPr>
              <a:t>    SQL Server 2008 for developers&lt;/span&gt;&lt;/h2&gt;</a:t>
            </a:r>
          </a:p>
          <a:p>
            <a:r>
              <a:rPr lang="en-US" sz="1400" b="1" dirty="0">
                <a:latin typeface="Courier New" panose="02070309020205020404" pitchFamily="49" charset="0"/>
                <a:cs typeface="Courier New" panose="02070309020205020404" pitchFamily="49" charset="0"/>
              </a:rPr>
              <a:t>&lt;p&gt;&lt;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id="image"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="images/ss08.jpg" alt=""&gt;&lt;/p&gt;</a:t>
            </a:r>
          </a:p>
        </p:txBody>
      </p:sp>
      <p:sp>
        <p:nvSpPr>
          <p:cNvPr id="8" name="Rectangle 7"/>
          <p:cNvSpPr/>
          <p:nvPr/>
        </p:nvSpPr>
        <p:spPr>
          <a:xfrm>
            <a:off x="476250" y="1437474"/>
            <a:ext cx="6915150" cy="461665"/>
          </a:xfrm>
          <a:prstGeom prst="rect">
            <a:avLst/>
          </a:prstGeom>
        </p:spPr>
        <p:txBody>
          <a:bodyPr wrap="square">
            <a:spAutoFit/>
          </a:bodyPr>
          <a:lstStyle/>
          <a:p>
            <a:pPr>
              <a:spcBef>
                <a:spcPct val="0"/>
              </a:spcBef>
            </a:pPr>
            <a:r>
              <a:rPr lang="en-US" sz="2400" b="1" dirty="0">
                <a:solidFill>
                  <a:schemeClr val="tx2"/>
                </a:solidFill>
                <a:effectLst>
                  <a:outerShdw blurRad="38100" dist="38100" dir="2700000" algn="tl">
                    <a:srgbClr val="000000">
                      <a:alpha val="43137"/>
                    </a:srgbClr>
                  </a:outerShdw>
                </a:effectLst>
                <a:latin typeface="+mj-lt"/>
                <a:ea typeface="+mj-ea"/>
                <a:cs typeface="+mj-cs"/>
              </a:rPr>
              <a:t>HTML for the caption and image that get swapped</a:t>
            </a:r>
          </a:p>
        </p:txBody>
      </p:sp>
      <p:sp>
        <p:nvSpPr>
          <p:cNvPr id="9" name="Rounded Rectangle 8">
            <a:hlinkClick r:id="rId2"/>
          </p:cNvPr>
          <p:cNvSpPr/>
          <p:nvPr/>
        </p:nvSpPr>
        <p:spPr>
          <a:xfrm>
            <a:off x="6721558" y="4182452"/>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30753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4000" b="1" dirty="0">
                <a:effectLst>
                  <a:outerShdw blurRad="38100" dist="38100" dir="2700000" algn="tl">
                    <a:srgbClr val="000000">
                      <a:alpha val="43137"/>
                    </a:srgbClr>
                  </a:outerShdw>
                </a:effectLst>
              </a:rPr>
              <a:t>Slide Shows</a:t>
            </a:r>
          </a:p>
        </p:txBody>
      </p:sp>
      <p:sp>
        <p:nvSpPr>
          <p:cNvPr id="10" name="Date Placeholder 9"/>
          <p:cNvSpPr>
            <a:spLocks noGrp="1"/>
          </p:cNvSpPr>
          <p:nvPr>
            <p:ph type="dt" sz="half" idx="10"/>
          </p:nvPr>
        </p:nvSpPr>
        <p:spPr/>
        <p:txBody>
          <a:bodyPr/>
          <a:lstStyle/>
          <a:p>
            <a:fld id="{7A1196BB-97B8-43E6-8033-CCDA98033920}" type="datetime1">
              <a:rPr lang="en-US" sz="900" smtClean="0"/>
              <a:t>10/3/2016</a:t>
            </a:fld>
            <a:endParaRPr lang="en-US" sz="900" dirty="0"/>
          </a:p>
        </p:txBody>
      </p:sp>
      <p:sp>
        <p:nvSpPr>
          <p:cNvPr id="11" name="Footer Placeholder 10"/>
          <p:cNvSpPr>
            <a:spLocks noGrp="1"/>
          </p:cNvSpPr>
          <p:nvPr>
            <p:ph type="ftr" sz="quarter" idx="11"/>
          </p:nvPr>
        </p:nvSpPr>
        <p:spPr/>
        <p:txBody>
          <a:bodyPr/>
          <a:lstStyle/>
          <a:p>
            <a:r>
              <a:rPr lang="en-US"/>
              <a:t>Copyright © Carl M. Burnett</a:t>
            </a:r>
            <a:endParaRPr lang="en-US" dirty="0"/>
          </a:p>
        </p:txBody>
      </p:sp>
      <p:sp>
        <p:nvSpPr>
          <p:cNvPr id="12" name="Slide Number Placeholder 11"/>
          <p:cNvSpPr>
            <a:spLocks noGrp="1"/>
          </p:cNvSpPr>
          <p:nvPr>
            <p:ph type="sldNum" sz="quarter" idx="12"/>
          </p:nvPr>
        </p:nvSpPr>
        <p:spPr/>
        <p:txBody>
          <a:bodyPr/>
          <a:lstStyle/>
          <a:p>
            <a:pPr>
              <a:defRPr/>
            </a:pPr>
            <a:fld id="{11F27299-7934-46F6-B99A-F9E924C38745}" type="slidenum">
              <a:rPr lang="en-US" smtClean="0"/>
              <a:pPr>
                <a:defRPr/>
              </a:pPr>
              <a:t>22</a:t>
            </a:fld>
            <a:endParaRPr lang="en-US" dirty="0"/>
          </a:p>
        </p:txBody>
      </p:sp>
      <p:sp>
        <p:nvSpPr>
          <p:cNvPr id="6" name="Rectangle 5"/>
          <p:cNvSpPr/>
          <p:nvPr/>
        </p:nvSpPr>
        <p:spPr>
          <a:xfrm>
            <a:off x="496245" y="1512002"/>
            <a:ext cx="5142555" cy="430887"/>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&lt;script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="slide_show_library.js"&gt;&lt;/script&gt;</a:t>
            </a:r>
          </a:p>
          <a:p>
            <a:r>
              <a:rPr lang="en-US" sz="1100" b="1" dirty="0">
                <a:latin typeface="Courier New" panose="02070309020205020404" pitchFamily="49" charset="0"/>
                <a:cs typeface="Courier New" panose="02070309020205020404" pitchFamily="49" charset="0"/>
              </a:rPr>
              <a:t>&lt;script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="slide_show.js"&gt;&lt;/script&gt;</a:t>
            </a:r>
          </a:p>
        </p:txBody>
      </p:sp>
      <p:sp>
        <p:nvSpPr>
          <p:cNvPr id="7" name="Rectangle 6"/>
          <p:cNvSpPr/>
          <p:nvPr/>
        </p:nvSpPr>
        <p:spPr>
          <a:xfrm>
            <a:off x="496246" y="1162538"/>
            <a:ext cx="5559920" cy="461665"/>
          </a:xfrm>
          <a:prstGeom prst="rect">
            <a:avLst/>
          </a:prstGeom>
        </p:spPr>
        <p:txBody>
          <a:bodyPr wrap="none">
            <a:spAutoFit/>
          </a:bodyPr>
          <a:lstStyle/>
          <a:p>
            <a:pPr>
              <a:spcBef>
                <a:spcPct val="0"/>
              </a:spcBef>
            </a:pPr>
            <a:r>
              <a:rPr lang="en-US" sz="2400" b="1" dirty="0">
                <a:solidFill>
                  <a:schemeClr val="tx2"/>
                </a:solidFill>
                <a:effectLst>
                  <a:outerShdw blurRad="38100" dist="38100" dir="2700000" algn="tl">
                    <a:srgbClr val="000000">
                      <a:alpha val="43137"/>
                    </a:srgbClr>
                  </a:outerShdw>
                </a:effectLst>
                <a:latin typeface="+mj-lt"/>
                <a:ea typeface="+mj-ea"/>
                <a:cs typeface="+mj-cs"/>
              </a:rPr>
              <a:t>The script elements for the JavaScript files</a:t>
            </a:r>
          </a:p>
        </p:txBody>
      </p:sp>
      <p:sp>
        <p:nvSpPr>
          <p:cNvPr id="8" name="Rectangle 7"/>
          <p:cNvSpPr/>
          <p:nvPr/>
        </p:nvSpPr>
        <p:spPr>
          <a:xfrm>
            <a:off x="496244" y="2420098"/>
            <a:ext cx="7239000" cy="2462213"/>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a:t>
            </a:r>
            <a:r>
              <a:rPr lang="en-US" sz="1100" b="1" dirty="0" err="1">
                <a:latin typeface="Courier New" panose="02070309020205020404" pitchFamily="49" charset="0"/>
                <a:cs typeface="Courier New" panose="02070309020205020404" pitchFamily="49" charset="0"/>
              </a:rPr>
              <a:t>ul</a:t>
            </a:r>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image_list</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="images/js.jpg"</a:t>
            </a:r>
          </a:p>
          <a:p>
            <a:r>
              <a:rPr lang="en-US" sz="1100" b="1" dirty="0">
                <a:latin typeface="Courier New" panose="02070309020205020404" pitchFamily="49" charset="0"/>
                <a:cs typeface="Courier New" panose="02070309020205020404" pitchFamily="49" charset="0"/>
              </a:rPr>
              <a:t>           title="JavaScript and DOM Scripting&lt;a&gt;&lt;/li&gt;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="images/php.jpg"</a:t>
            </a:r>
          </a:p>
          <a:p>
            <a:r>
              <a:rPr lang="en-US" sz="1100" b="1" dirty="0">
                <a:latin typeface="Courier New" panose="02070309020205020404" pitchFamily="49" charset="0"/>
                <a:cs typeface="Courier New" panose="02070309020205020404" pitchFamily="49" charset="0"/>
              </a:rPr>
              <a:t>           title="PHP and MySQL"&gt;&lt;/a&gt;&lt;/li&gt;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="images/vb10.jpg"</a:t>
            </a:r>
          </a:p>
          <a:p>
            <a:r>
              <a:rPr lang="en-US" sz="1100" b="1" dirty="0">
                <a:latin typeface="Courier New" panose="02070309020205020404" pitchFamily="49" charset="0"/>
                <a:cs typeface="Courier New" panose="02070309020205020404" pitchFamily="49" charset="0"/>
              </a:rPr>
              <a:t>           title="Visual Basic 2010"&gt;&lt;/a&gt;&lt;/li&gt;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="images/cs10.jpg"</a:t>
            </a:r>
          </a:p>
          <a:p>
            <a:r>
              <a:rPr lang="en-US" sz="1100" b="1" dirty="0">
                <a:latin typeface="Courier New" panose="02070309020205020404" pitchFamily="49" charset="0"/>
                <a:cs typeface="Courier New" panose="02070309020205020404" pitchFamily="49" charset="0"/>
              </a:rPr>
              <a:t>           title="C# 2010"&gt;&lt;/a&gt;&lt;/li&gt;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="images/asp_vb.jpg"</a:t>
            </a:r>
          </a:p>
          <a:p>
            <a:r>
              <a:rPr lang="en-US" sz="1100" b="1" dirty="0">
                <a:latin typeface="Courier New" panose="02070309020205020404" pitchFamily="49" charset="0"/>
                <a:cs typeface="Courier New" panose="02070309020205020404" pitchFamily="49" charset="0"/>
              </a:rPr>
              <a:t>           title="ASP.NET 4 with VB 2010"&gt;&lt;/a&gt;&lt;/li&gt;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="images/asp_vb.jpg"</a:t>
            </a:r>
          </a:p>
          <a:p>
            <a:r>
              <a:rPr lang="en-US" sz="1100" b="1" dirty="0">
                <a:latin typeface="Courier New" panose="02070309020205020404" pitchFamily="49" charset="0"/>
                <a:cs typeface="Courier New" panose="02070309020205020404" pitchFamily="49" charset="0"/>
              </a:rPr>
              <a:t>           title="ASP.NET 4 with C# 2010"&gt;&lt;/a&gt;&lt;/li&gt;</a:t>
            </a:r>
          </a:p>
          <a:p>
            <a:r>
              <a:rPr lang="en-US" sz="1100" b="1" dirty="0">
                <a:latin typeface="Courier New" panose="02070309020205020404" pitchFamily="49" charset="0"/>
                <a:cs typeface="Courier New" panose="02070309020205020404" pitchFamily="49" charset="0"/>
              </a:rPr>
              <a:t>&lt;/u</a:t>
            </a:r>
          </a:p>
        </p:txBody>
      </p:sp>
      <p:sp>
        <p:nvSpPr>
          <p:cNvPr id="9" name="Rectangle 8"/>
          <p:cNvSpPr/>
          <p:nvPr/>
        </p:nvSpPr>
        <p:spPr>
          <a:xfrm>
            <a:off x="496245" y="2016520"/>
            <a:ext cx="4891404" cy="461665"/>
          </a:xfrm>
          <a:prstGeom prst="rect">
            <a:avLst/>
          </a:prstGeom>
        </p:spPr>
        <p:txBody>
          <a:bodyPr wrap="none">
            <a:spAutoFit/>
          </a:bodyPr>
          <a:lstStyle/>
          <a:p>
            <a:pPr>
              <a:spcBef>
                <a:spcPct val="0"/>
              </a:spcBef>
            </a:pPr>
            <a:r>
              <a:rPr lang="en-US" sz="2400" b="1" dirty="0">
                <a:solidFill>
                  <a:schemeClr val="tx2"/>
                </a:solidFill>
                <a:effectLst>
                  <a:outerShdw blurRad="38100" dist="38100" dir="2700000" algn="tl">
                    <a:srgbClr val="000000">
                      <a:alpha val="43137"/>
                    </a:srgbClr>
                  </a:outerShdw>
                </a:effectLst>
                <a:latin typeface="+mj-lt"/>
                <a:ea typeface="+mj-ea"/>
                <a:cs typeface="+mj-cs"/>
              </a:rPr>
              <a:t>The HTML for the slides and captions</a:t>
            </a:r>
          </a:p>
        </p:txBody>
      </p:sp>
    </p:spTree>
    <p:extLst>
      <p:ext uri="{BB962C8B-B14F-4D97-AF65-F5344CB8AC3E}">
        <p14:creationId xmlns:p14="http://schemas.microsoft.com/office/powerpoint/2010/main" val="224670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38150"/>
            <a:ext cx="8305800" cy="564499"/>
          </a:xfrm>
        </p:spPr>
        <p:txBody>
          <a:bodyPr>
            <a:normAutofit fontScale="90000"/>
          </a:bodyPr>
          <a:lstStyle/>
          <a:p>
            <a:r>
              <a:rPr lang="en-US" sz="4400" b="1" dirty="0">
                <a:effectLst>
                  <a:outerShdw blurRad="38100" dist="38100" dir="2700000" algn="tl">
                    <a:srgbClr val="000000">
                      <a:alpha val="43137"/>
                    </a:srgbClr>
                  </a:outerShdw>
                </a:effectLst>
              </a:rPr>
              <a:t>Slide Shows</a:t>
            </a:r>
          </a:p>
        </p:txBody>
      </p:sp>
      <p:sp>
        <p:nvSpPr>
          <p:cNvPr id="3" name="Date Placeholder 2"/>
          <p:cNvSpPr>
            <a:spLocks noGrp="1"/>
          </p:cNvSpPr>
          <p:nvPr>
            <p:ph type="dt" sz="half" idx="10"/>
          </p:nvPr>
        </p:nvSpPr>
        <p:spPr/>
        <p:txBody>
          <a:bodyPr/>
          <a:lstStyle/>
          <a:p>
            <a:fld id="{CD64F260-2C44-4BBE-8E24-ACF152A90E91}" type="datetime1">
              <a:rPr lang="en-US" sz="900" smtClean="0"/>
              <a:t>10/3/2016</a:t>
            </a:fld>
            <a:endParaRPr lang="en-US" sz="900" dirty="0"/>
          </a:p>
        </p:txBody>
      </p:sp>
      <p:sp>
        <p:nvSpPr>
          <p:cNvPr id="5" name="Footer Placeholder 4"/>
          <p:cNvSpPr>
            <a:spLocks noGrp="1"/>
          </p:cNvSpPr>
          <p:nvPr>
            <p:ph type="ftr" sz="quarter" idx="11"/>
          </p:nvPr>
        </p:nvSpPr>
        <p:spPr/>
        <p:txBody>
          <a:bodyPr/>
          <a:lstStyle/>
          <a:p>
            <a:r>
              <a:rPr lang="en-US"/>
              <a:t>Copyright ©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23</a:t>
            </a:fld>
            <a:endParaRPr lang="en-US" dirty="0"/>
          </a:p>
        </p:txBody>
      </p:sp>
      <p:sp>
        <p:nvSpPr>
          <p:cNvPr id="8" name="Rectangle 7"/>
          <p:cNvSpPr/>
          <p:nvPr/>
        </p:nvSpPr>
        <p:spPr>
          <a:xfrm>
            <a:off x="534002" y="1347581"/>
            <a:ext cx="5200048" cy="2292935"/>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&lt;p id="controls"&gt;</a:t>
            </a:r>
          </a:p>
          <a:p>
            <a:r>
              <a:rPr lang="en-US" sz="1100" b="1" dirty="0">
                <a:latin typeface="Courier New" panose="02070309020205020404" pitchFamily="49" charset="0"/>
                <a:cs typeface="Courier New" panose="02070309020205020404" pitchFamily="49" charset="0"/>
              </a:rPr>
              <a:t>    &lt;button id="</a:t>
            </a:r>
            <a:r>
              <a:rPr lang="en-US" sz="1100" b="1" dirty="0" err="1">
                <a:latin typeface="Courier New" panose="02070309020205020404" pitchFamily="49" charset="0"/>
                <a:cs typeface="Courier New" panose="02070309020205020404" pitchFamily="49" charset="0"/>
              </a:rPr>
              <a:t>btn_previous</a:t>
            </a:r>
            <a:r>
              <a:rPr lang="en-US" sz="1100" b="1" dirty="0">
                <a:latin typeface="Courier New" panose="02070309020205020404" pitchFamily="49" charset="0"/>
                <a:cs typeface="Courier New" panose="02070309020205020404" pitchFamily="49" charset="0"/>
              </a:rPr>
              <a:t>" disabled&gt;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="images/prev.gif" alt="Previous Image"&gt;</a:t>
            </a:r>
          </a:p>
          <a:p>
            <a:r>
              <a:rPr lang="en-US" sz="1100" b="1" dirty="0">
                <a:latin typeface="Courier New" panose="02070309020205020404" pitchFamily="49" charset="0"/>
                <a:cs typeface="Courier New" panose="02070309020205020404" pitchFamily="49" charset="0"/>
              </a:rPr>
              <a:t>    &lt;/button&gt;</a:t>
            </a:r>
          </a:p>
          <a:p>
            <a:r>
              <a:rPr lang="en-US" sz="1100" b="1" dirty="0">
                <a:latin typeface="Courier New" panose="02070309020205020404" pitchFamily="49" charset="0"/>
                <a:cs typeface="Courier New" panose="02070309020205020404" pitchFamily="49" charset="0"/>
              </a:rPr>
              <a:t>    &lt;button id="</a:t>
            </a:r>
            <a:r>
              <a:rPr lang="en-US" sz="1100" b="1" dirty="0" err="1">
                <a:latin typeface="Courier New" panose="02070309020205020404" pitchFamily="49" charset="0"/>
                <a:cs typeface="Courier New" panose="02070309020205020404" pitchFamily="49" charset="0"/>
              </a:rPr>
              <a:t>btn_play</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="images/pause.gif" alt="Play or Pause" </a:t>
            </a:r>
          </a:p>
          <a:p>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img_play_pause</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&lt;/button&gt;</a:t>
            </a:r>
          </a:p>
          <a:p>
            <a:r>
              <a:rPr lang="en-US" sz="1100" b="1" dirty="0">
                <a:latin typeface="Courier New" panose="02070309020205020404" pitchFamily="49" charset="0"/>
                <a:cs typeface="Courier New" panose="02070309020205020404" pitchFamily="49" charset="0"/>
              </a:rPr>
              <a:t>    &lt;input type="button" id="</a:t>
            </a:r>
            <a:r>
              <a:rPr lang="en-US" sz="1100" b="1" dirty="0" err="1">
                <a:latin typeface="Courier New" panose="02070309020205020404" pitchFamily="49" charset="0"/>
                <a:cs typeface="Courier New" panose="02070309020205020404" pitchFamily="49" charset="0"/>
              </a:rPr>
              <a:t>btn_speed</a:t>
            </a:r>
            <a:r>
              <a:rPr lang="en-US" sz="1100" b="1" dirty="0">
                <a:latin typeface="Courier New" panose="02070309020205020404" pitchFamily="49" charset="0"/>
                <a:cs typeface="Courier New" panose="02070309020205020404" pitchFamily="49" charset="0"/>
              </a:rPr>
              <a:t>" value="Slow"&gt;</a:t>
            </a:r>
          </a:p>
          <a:p>
            <a:r>
              <a:rPr lang="en-US" sz="1100" b="1" dirty="0">
                <a:latin typeface="Courier New" panose="02070309020205020404" pitchFamily="49" charset="0"/>
                <a:cs typeface="Courier New" panose="02070309020205020404" pitchFamily="49" charset="0"/>
              </a:rPr>
              <a:t>    &lt;button id="</a:t>
            </a:r>
            <a:r>
              <a:rPr lang="en-US" sz="1100" b="1" dirty="0" err="1">
                <a:latin typeface="Courier New" panose="02070309020205020404" pitchFamily="49" charset="0"/>
                <a:cs typeface="Courier New" panose="02070309020205020404" pitchFamily="49" charset="0"/>
              </a:rPr>
              <a:t>btn_next</a:t>
            </a:r>
            <a:r>
              <a:rPr lang="en-US" sz="1100" b="1" dirty="0">
                <a:latin typeface="Courier New" panose="02070309020205020404" pitchFamily="49" charset="0"/>
                <a:cs typeface="Courier New" panose="02070309020205020404" pitchFamily="49" charset="0"/>
              </a:rPr>
              <a:t>" disabled&gt;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="images/next.gif" alt="Next Image"&gt;</a:t>
            </a:r>
          </a:p>
          <a:p>
            <a:r>
              <a:rPr lang="en-US" sz="1100" b="1" dirty="0">
                <a:latin typeface="Courier New" panose="02070309020205020404" pitchFamily="49" charset="0"/>
                <a:cs typeface="Courier New" panose="02070309020205020404" pitchFamily="49" charset="0"/>
              </a:rPr>
              <a:t>    &lt;/button&gt;</a:t>
            </a:r>
          </a:p>
          <a:p>
            <a:r>
              <a:rPr lang="en-US" sz="1100" b="1" dirty="0">
                <a:latin typeface="Courier New" panose="02070309020205020404" pitchFamily="49" charset="0"/>
                <a:cs typeface="Courier New" panose="02070309020205020404" pitchFamily="49" charset="0"/>
              </a:rPr>
              <a:t>&lt;/p&gt;</a:t>
            </a:r>
          </a:p>
        </p:txBody>
      </p:sp>
      <p:sp>
        <p:nvSpPr>
          <p:cNvPr id="9" name="Rectangle 8"/>
          <p:cNvSpPr/>
          <p:nvPr/>
        </p:nvSpPr>
        <p:spPr>
          <a:xfrm>
            <a:off x="534002" y="958344"/>
            <a:ext cx="3504486" cy="461665"/>
          </a:xfrm>
          <a:prstGeom prst="rect">
            <a:avLst/>
          </a:prstGeom>
        </p:spPr>
        <p:txBody>
          <a:bodyPr wrap="none">
            <a:spAutoFit/>
          </a:bodyPr>
          <a:lstStyle/>
          <a:p>
            <a:pPr>
              <a:spcBef>
                <a:spcPct val="0"/>
              </a:spcBef>
            </a:pPr>
            <a:r>
              <a:rPr lang="en-US" sz="2400" b="1" dirty="0">
                <a:solidFill>
                  <a:schemeClr val="tx2"/>
                </a:solidFill>
                <a:effectLst>
                  <a:outerShdw blurRad="38100" dist="38100" dir="2700000" algn="tl">
                    <a:srgbClr val="000000">
                      <a:alpha val="43137"/>
                    </a:srgbClr>
                  </a:outerShdw>
                </a:effectLst>
                <a:latin typeface="+mj-lt"/>
                <a:ea typeface="+mj-ea"/>
                <a:cs typeface="+mj-cs"/>
              </a:rPr>
              <a:t>The HTML for the controls</a:t>
            </a:r>
          </a:p>
        </p:txBody>
      </p:sp>
      <p:sp>
        <p:nvSpPr>
          <p:cNvPr id="10" name="Rectangle 9"/>
          <p:cNvSpPr/>
          <p:nvPr/>
        </p:nvSpPr>
        <p:spPr>
          <a:xfrm>
            <a:off x="685800" y="3976419"/>
            <a:ext cx="4572000" cy="600164"/>
          </a:xfrm>
          <a:prstGeom prst="rect">
            <a:avLst/>
          </a:prstGeom>
        </p:spPr>
        <p:txBody>
          <a:bodyPr>
            <a:spAutoFit/>
          </a:bodyPr>
          <a:lstStyle/>
          <a:p>
            <a:r>
              <a:rPr lang="en-US" sz="1100" b="1" dirty="0">
                <a:latin typeface="Courier New" panose="02070309020205020404" pitchFamily="49" charset="0"/>
                <a:cs typeface="Courier New" panose="02070309020205020404" pitchFamily="49" charset="0"/>
              </a:rPr>
              <a:t>&lt;h2&gt;&lt;span id="caption"&gt;</a:t>
            </a:r>
          </a:p>
          <a:p>
            <a:r>
              <a:rPr lang="en-US" sz="1100" b="1" dirty="0">
                <a:latin typeface="Courier New" panose="02070309020205020404" pitchFamily="49" charset="0"/>
                <a:cs typeface="Courier New" panose="02070309020205020404" pitchFamily="49" charset="0"/>
              </a:rPr>
              <a:t>    JavaScript and DOM Scripting&lt;/span&gt;&lt;/h2&gt;</a:t>
            </a:r>
          </a:p>
          <a:p>
            <a:r>
              <a:rPr lang="en-US" sz="1100" b="1" dirty="0">
                <a:latin typeface="Courier New" panose="02070309020205020404" pitchFamily="49" charset="0"/>
                <a:cs typeface="Courier New" panose="02070309020205020404" pitchFamily="49" charset="0"/>
              </a:rPr>
              <a:t>&lt;p&gt;&lt;</a:t>
            </a:r>
            <a:r>
              <a:rPr lang="en-US" sz="1100" b="1" dirty="0" err="1">
                <a:latin typeface="Courier New" panose="02070309020205020404" pitchFamily="49" charset="0"/>
                <a:cs typeface="Courier New" panose="02070309020205020404" pitchFamily="49" charset="0"/>
              </a:rPr>
              <a:t>img</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="images/book1.jpg" alt="" </a:t>
            </a:r>
          </a:p>
        </p:txBody>
      </p:sp>
      <p:sp>
        <p:nvSpPr>
          <p:cNvPr id="11" name="Rectangle 10"/>
          <p:cNvSpPr/>
          <p:nvPr/>
        </p:nvSpPr>
        <p:spPr>
          <a:xfrm>
            <a:off x="534003" y="3483650"/>
            <a:ext cx="5460084" cy="461665"/>
          </a:xfrm>
          <a:prstGeom prst="rect">
            <a:avLst/>
          </a:prstGeom>
        </p:spPr>
        <p:txBody>
          <a:bodyPr wrap="none">
            <a:spAutoFit/>
          </a:bodyPr>
          <a:lstStyle/>
          <a:p>
            <a:pPr>
              <a:spcBef>
                <a:spcPct val="0"/>
              </a:spcBef>
            </a:pPr>
            <a:r>
              <a:rPr lang="en-US" sz="2400" b="1" dirty="0">
                <a:solidFill>
                  <a:schemeClr val="tx2"/>
                </a:solidFill>
                <a:effectLst>
                  <a:outerShdw blurRad="38100" dist="38100" dir="2700000" algn="tl">
                    <a:srgbClr val="000000">
                      <a:alpha val="43137"/>
                    </a:srgbClr>
                  </a:outerShdw>
                </a:effectLst>
                <a:latin typeface="+mj-lt"/>
                <a:ea typeface="+mj-ea"/>
                <a:cs typeface="+mj-cs"/>
              </a:rPr>
              <a:t>The HTML for the caption and image area</a:t>
            </a:r>
          </a:p>
        </p:txBody>
      </p:sp>
      <p:sp>
        <p:nvSpPr>
          <p:cNvPr id="12" name="Rounded Rectangle 11">
            <a:hlinkClick r:id="rId2"/>
          </p:cNvPr>
          <p:cNvSpPr/>
          <p:nvPr/>
        </p:nvSpPr>
        <p:spPr>
          <a:xfrm>
            <a:off x="6721558" y="4182452"/>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132037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39"/>
            <a:ext cx="8305800" cy="637711"/>
          </a:xfrm>
        </p:spPr>
        <p:txBody>
          <a:bodyPr>
            <a:noAutofit/>
          </a:bodyPr>
          <a:lstStyle/>
          <a:p>
            <a:r>
              <a:rPr lang="en-US" sz="4000" b="1" dirty="0">
                <a:effectLst>
                  <a:outerShdw blurRad="38100" dist="38100" dir="2700000" algn="tl">
                    <a:srgbClr val="000000">
                      <a:alpha val="43137"/>
                    </a:srgbClr>
                  </a:outerShdw>
                </a:effectLst>
              </a:rPr>
              <a:t>Tabbed Data</a:t>
            </a:r>
          </a:p>
        </p:txBody>
      </p:sp>
      <p:sp>
        <p:nvSpPr>
          <p:cNvPr id="8" name="Date Placeholder 7"/>
          <p:cNvSpPr>
            <a:spLocks noGrp="1"/>
          </p:cNvSpPr>
          <p:nvPr>
            <p:ph type="dt" sz="half" idx="10"/>
          </p:nvPr>
        </p:nvSpPr>
        <p:spPr/>
        <p:txBody>
          <a:bodyPr/>
          <a:lstStyle/>
          <a:p>
            <a:fld id="{62059C73-1780-4EBE-A3E7-A39C26CDB92E}" type="datetime1">
              <a:rPr lang="en-US" sz="900" smtClean="0"/>
              <a:t>10/3/2016</a:t>
            </a:fld>
            <a:endParaRPr lang="en-US" sz="900" dirty="0"/>
          </a:p>
        </p:txBody>
      </p:sp>
      <p:sp>
        <p:nvSpPr>
          <p:cNvPr id="9" name="Footer Placeholder 8"/>
          <p:cNvSpPr>
            <a:spLocks noGrp="1"/>
          </p:cNvSpPr>
          <p:nvPr>
            <p:ph type="ftr" sz="quarter" idx="11"/>
          </p:nvPr>
        </p:nvSpPr>
        <p:spPr/>
        <p:txBody>
          <a:bodyPr/>
          <a:lstStyle/>
          <a:p>
            <a:r>
              <a:rPr lang="en-US"/>
              <a:t>Copyright © Carl M. Burnett</a:t>
            </a:r>
            <a:endParaRPr lang="en-US" dirty="0"/>
          </a:p>
        </p:txBody>
      </p:sp>
      <p:sp>
        <p:nvSpPr>
          <p:cNvPr id="10" name="Slide Number Placeholder 9"/>
          <p:cNvSpPr>
            <a:spLocks noGrp="1"/>
          </p:cNvSpPr>
          <p:nvPr>
            <p:ph type="sldNum" sz="quarter" idx="12"/>
          </p:nvPr>
        </p:nvSpPr>
        <p:spPr/>
        <p:txBody>
          <a:bodyPr/>
          <a:lstStyle/>
          <a:p>
            <a:pPr>
              <a:defRPr/>
            </a:pPr>
            <a:fld id="{11F27299-7934-46F6-B99A-F9E924C38745}" type="slidenum">
              <a:rPr lang="en-US" smtClean="0"/>
              <a:pPr>
                <a:defRPr/>
              </a:pPr>
              <a:t>24</a:t>
            </a:fld>
            <a:endParaRPr lang="en-US" dirty="0"/>
          </a:p>
        </p:txBody>
      </p:sp>
      <p:sp>
        <p:nvSpPr>
          <p:cNvPr id="4" name="Rectangle 3"/>
          <p:cNvSpPr/>
          <p:nvPr/>
        </p:nvSpPr>
        <p:spPr>
          <a:xfrm>
            <a:off x="496245" y="1123950"/>
            <a:ext cx="4572000" cy="430887"/>
          </a:xfrm>
          <a:prstGeom prst="rect">
            <a:avLst/>
          </a:prstGeom>
        </p:spPr>
        <p:txBody>
          <a:bodyPr>
            <a:spAutoFit/>
          </a:bodyPr>
          <a:lstStyle/>
          <a:p>
            <a:r>
              <a:rPr lang="en-US" sz="1100" b="1" dirty="0">
                <a:latin typeface="Courier New" panose="02070309020205020404" pitchFamily="49" charset="0"/>
                <a:cs typeface="Courier New" panose="02070309020205020404" pitchFamily="49" charset="0"/>
              </a:rPr>
              <a:t>&lt;script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="tabs_library.js"&gt;&lt;/script&gt;</a:t>
            </a:r>
          </a:p>
          <a:p>
            <a:r>
              <a:rPr lang="en-US" sz="1100" b="1" dirty="0">
                <a:latin typeface="Courier New" panose="02070309020205020404" pitchFamily="49" charset="0"/>
                <a:cs typeface="Courier New" panose="02070309020205020404" pitchFamily="49" charset="0"/>
              </a:rPr>
              <a:t>&lt;script </a:t>
            </a:r>
            <a:r>
              <a:rPr lang="en-US" sz="1100" b="1" dirty="0" err="1">
                <a:latin typeface="Courier New" panose="02070309020205020404" pitchFamily="49" charset="0"/>
                <a:cs typeface="Courier New" panose="02070309020205020404" pitchFamily="49" charset="0"/>
              </a:rPr>
              <a:t>src</a:t>
            </a:r>
            <a:r>
              <a:rPr lang="en-US" sz="1100" b="1" dirty="0">
                <a:latin typeface="Courier New" panose="02070309020205020404" pitchFamily="49" charset="0"/>
                <a:cs typeface="Courier New" panose="02070309020205020404" pitchFamily="49" charset="0"/>
              </a:rPr>
              <a:t>="tabs.js"&gt;&lt;/script&gt;</a:t>
            </a:r>
          </a:p>
        </p:txBody>
      </p:sp>
      <p:sp>
        <p:nvSpPr>
          <p:cNvPr id="5" name="Rectangle 4"/>
          <p:cNvSpPr/>
          <p:nvPr/>
        </p:nvSpPr>
        <p:spPr>
          <a:xfrm>
            <a:off x="496246" y="819150"/>
            <a:ext cx="4663713"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The script elements for the JavaScript files</a:t>
            </a:r>
          </a:p>
        </p:txBody>
      </p:sp>
      <p:sp>
        <p:nvSpPr>
          <p:cNvPr id="6" name="Rectangle 5"/>
          <p:cNvSpPr/>
          <p:nvPr/>
        </p:nvSpPr>
        <p:spPr>
          <a:xfrm>
            <a:off x="496246" y="1733550"/>
            <a:ext cx="6448425" cy="3139321"/>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a:t>
            </a:r>
            <a:r>
              <a:rPr lang="en-US" sz="1100" b="1" dirty="0" err="1">
                <a:latin typeface="Courier New" panose="02070309020205020404" pitchFamily="49" charset="0"/>
                <a:cs typeface="Courier New" panose="02070309020205020404" pitchFamily="49" charset="0"/>
              </a:rPr>
              <a:t>ul</a:t>
            </a:r>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tab_list</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 id="tab1" </a:t>
            </a:r>
          </a:p>
          <a:p>
            <a:r>
              <a:rPr lang="en-US" sz="1100" b="1" dirty="0">
                <a:latin typeface="Courier New" panose="02070309020205020404" pitchFamily="49" charset="0"/>
                <a:cs typeface="Courier New" panose="02070309020205020404" pitchFamily="49" charset="0"/>
              </a:rPr>
              <a:t>           class="active"&gt;Contents&lt;/a&gt;&lt;/li&gt;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 id="tab2" class=""&gt;Author&lt;/a&gt;&lt;/li&gt;</a:t>
            </a:r>
          </a:p>
          <a:p>
            <a:r>
              <a:rPr lang="en-US" sz="1100" b="1" dirty="0">
                <a:latin typeface="Courier New" panose="02070309020205020404" pitchFamily="49" charset="0"/>
                <a:cs typeface="Courier New" panose="02070309020205020404" pitchFamily="49" charset="0"/>
              </a:rPr>
              <a:t>    &lt;li&gt;&lt;a </a:t>
            </a:r>
            <a:r>
              <a:rPr lang="en-US" sz="1100" b="1" dirty="0" err="1">
                <a:latin typeface="Courier New" panose="02070309020205020404" pitchFamily="49" charset="0"/>
                <a:cs typeface="Courier New" panose="02070309020205020404" pitchFamily="49" charset="0"/>
              </a:rPr>
              <a:t>href</a:t>
            </a:r>
            <a:r>
              <a:rPr lang="en-US" sz="1100" b="1" dirty="0">
                <a:latin typeface="Courier New" panose="02070309020205020404" pitchFamily="49" charset="0"/>
                <a:cs typeface="Courier New" panose="02070309020205020404" pitchFamily="49" charset="0"/>
              </a:rPr>
              <a:t>="" id="tab3" class=""&gt;Downloads&lt;/a&gt;&lt;/li&gt;</a:t>
            </a:r>
          </a:p>
          <a:p>
            <a:r>
              <a:rPr lang="en-US" sz="1100" b="1" dirty="0">
                <a:latin typeface="Courier New" panose="02070309020205020404" pitchFamily="49" charset="0"/>
                <a:cs typeface="Courier New" panose="02070309020205020404" pitchFamily="49" charset="0"/>
              </a:rPr>
              <a:t>&lt;/</a:t>
            </a:r>
            <a:r>
              <a:rPr lang="en-US" sz="1100" b="1" dirty="0" err="1">
                <a:latin typeface="Courier New" panose="02070309020205020404" pitchFamily="49" charset="0"/>
                <a:cs typeface="Courier New" panose="02070309020205020404" pitchFamily="49" charset="0"/>
              </a:rPr>
              <a:t>ul</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&lt;div id="</a:t>
            </a:r>
            <a:r>
              <a:rPr lang="en-US" sz="1100" b="1" dirty="0" err="1">
                <a:latin typeface="Courier New" panose="02070309020205020404" pitchFamily="49" charset="0"/>
                <a:cs typeface="Courier New" panose="02070309020205020404" pitchFamily="49" charset="0"/>
              </a:rPr>
              <a:t>tab_contents</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&lt;div class=""&gt;</a:t>
            </a:r>
          </a:p>
          <a:p>
            <a:r>
              <a:rPr lang="en-US" sz="1100" b="1" dirty="0">
                <a:latin typeface="Courier New" panose="02070309020205020404" pitchFamily="49" charset="0"/>
                <a:cs typeface="Courier New" panose="02070309020205020404" pitchFamily="49" charset="0"/>
              </a:rPr>
              <a:t>        &lt;h2&gt;The table of contents&lt;/h2&gt;</a:t>
            </a:r>
          </a:p>
          <a:p>
            <a:r>
              <a:rPr lang="en-US" sz="1100" b="1" dirty="0">
                <a:latin typeface="Courier New" panose="02070309020205020404" pitchFamily="49" charset="0"/>
                <a:cs typeface="Courier New" panose="02070309020205020404" pitchFamily="49" charset="0"/>
              </a:rPr>
              <a:t>        &lt;p&gt;The descriptive text for this tab.&lt;/p&gt;</a:t>
            </a:r>
          </a:p>
          <a:p>
            <a:r>
              <a:rPr lang="en-US" sz="1100" b="1" dirty="0">
                <a:latin typeface="Courier New" panose="02070309020205020404" pitchFamily="49" charset="0"/>
                <a:cs typeface="Courier New" panose="02070309020205020404" pitchFamily="49" charset="0"/>
              </a:rPr>
              <a:t>    &lt;/div&gt;</a:t>
            </a:r>
          </a:p>
          <a:p>
            <a:r>
              <a:rPr lang="en-US" sz="1100" b="1" dirty="0">
                <a:latin typeface="Courier New" panose="02070309020205020404" pitchFamily="49" charset="0"/>
                <a:cs typeface="Courier New" panose="02070309020205020404" pitchFamily="49" charset="0"/>
              </a:rPr>
              <a:t>    &lt;div class="hide"&gt;</a:t>
            </a:r>
          </a:p>
          <a:p>
            <a:r>
              <a:rPr lang="en-US" sz="1100" b="1" dirty="0">
                <a:latin typeface="Courier New" panose="02070309020205020404" pitchFamily="49" charset="0"/>
                <a:cs typeface="Courier New" panose="02070309020205020404" pitchFamily="49" charset="0"/>
              </a:rPr>
              <a:t>        &lt;h2&gt;About the author&lt;/h2&gt;</a:t>
            </a:r>
          </a:p>
          <a:p>
            <a:r>
              <a:rPr lang="en-US" sz="1100" b="1" dirty="0">
                <a:latin typeface="Courier New" panose="02070309020205020404" pitchFamily="49" charset="0"/>
                <a:cs typeface="Courier New" panose="02070309020205020404" pitchFamily="49" charset="0"/>
              </a:rPr>
              <a:t>    &lt;/div&gt;</a:t>
            </a:r>
          </a:p>
          <a:p>
            <a:r>
              <a:rPr lang="en-US" sz="1100" b="1" dirty="0">
                <a:latin typeface="Courier New" panose="02070309020205020404" pitchFamily="49" charset="0"/>
                <a:cs typeface="Courier New" panose="02070309020205020404" pitchFamily="49" charset="0"/>
              </a:rPr>
              <a:t>    &lt;div class="hide"&gt;</a:t>
            </a:r>
          </a:p>
          <a:p>
            <a:r>
              <a:rPr lang="en-US" sz="1100" b="1" dirty="0">
                <a:latin typeface="Courier New" panose="02070309020205020404" pitchFamily="49" charset="0"/>
                <a:cs typeface="Courier New" panose="02070309020205020404" pitchFamily="49" charset="0"/>
              </a:rPr>
              <a:t>        &lt;h2&gt;About the downloads&lt;/h2&gt;</a:t>
            </a:r>
          </a:p>
          <a:p>
            <a:r>
              <a:rPr lang="en-US" sz="1100" b="1" dirty="0">
                <a:latin typeface="Courier New" panose="02070309020205020404" pitchFamily="49" charset="0"/>
                <a:cs typeface="Courier New" panose="02070309020205020404" pitchFamily="49" charset="0"/>
              </a:rPr>
              <a:t>    &lt;/div&gt;</a:t>
            </a:r>
          </a:p>
          <a:p>
            <a:r>
              <a:rPr lang="en-US" sz="1100" b="1" dirty="0">
                <a:latin typeface="Courier New" panose="02070309020205020404" pitchFamily="49" charset="0"/>
                <a:cs typeface="Courier New" panose="02070309020205020404" pitchFamily="49" charset="0"/>
              </a:rPr>
              <a:t>&lt;/div&gt;</a:t>
            </a:r>
          </a:p>
        </p:txBody>
      </p:sp>
      <p:sp>
        <p:nvSpPr>
          <p:cNvPr id="7" name="Rectangle 6"/>
          <p:cNvSpPr/>
          <p:nvPr/>
        </p:nvSpPr>
        <p:spPr>
          <a:xfrm>
            <a:off x="496246" y="1428750"/>
            <a:ext cx="4392421"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The HTML for the tabs and tab contents</a:t>
            </a:r>
          </a:p>
        </p:txBody>
      </p:sp>
    </p:spTree>
    <p:extLst>
      <p:ext uri="{BB962C8B-B14F-4D97-AF65-F5344CB8AC3E}">
        <p14:creationId xmlns:p14="http://schemas.microsoft.com/office/powerpoint/2010/main" val="338123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4000" b="1" dirty="0">
                <a:effectLst>
                  <a:outerShdw blurRad="38100" dist="38100" dir="2700000" algn="tl">
                    <a:srgbClr val="000000">
                      <a:alpha val="43137"/>
                    </a:srgbClr>
                  </a:outerShdw>
                </a:effectLst>
              </a:rPr>
              <a:t>CSS for Tabbed Data</a:t>
            </a:r>
          </a:p>
        </p:txBody>
      </p:sp>
      <p:sp>
        <p:nvSpPr>
          <p:cNvPr id="6" name="Date Placeholder 5"/>
          <p:cNvSpPr>
            <a:spLocks noGrp="1"/>
          </p:cNvSpPr>
          <p:nvPr>
            <p:ph type="dt" sz="half" idx="10"/>
          </p:nvPr>
        </p:nvSpPr>
        <p:spPr/>
        <p:txBody>
          <a:bodyPr/>
          <a:lstStyle/>
          <a:p>
            <a:fld id="{2BE5E611-55C3-4448-AD1C-3B047F102E5E}" type="datetime1">
              <a:rPr lang="en-US" sz="900" smtClean="0"/>
              <a:t>10/3/2016</a:t>
            </a:fld>
            <a:endParaRPr lang="en-US" sz="900" dirty="0"/>
          </a:p>
        </p:txBody>
      </p:sp>
      <p:sp>
        <p:nvSpPr>
          <p:cNvPr id="7" name="Footer Placeholder 6"/>
          <p:cNvSpPr>
            <a:spLocks noGrp="1"/>
          </p:cNvSpPr>
          <p:nvPr>
            <p:ph type="ftr" sz="quarter" idx="11"/>
          </p:nvPr>
        </p:nvSpPr>
        <p:spPr/>
        <p:txBody>
          <a:bodyPr/>
          <a:lstStyle/>
          <a:p>
            <a:r>
              <a:rPr lang="en-US"/>
              <a:t>Copyright © Carl M. Burnett</a:t>
            </a:r>
            <a:endParaRPr lang="en-US" dirty="0"/>
          </a:p>
        </p:txBody>
      </p:sp>
      <p:sp>
        <p:nvSpPr>
          <p:cNvPr id="8" name="Slide Number Placeholder 7"/>
          <p:cNvSpPr>
            <a:spLocks noGrp="1"/>
          </p:cNvSpPr>
          <p:nvPr>
            <p:ph type="sldNum" sz="quarter" idx="12"/>
          </p:nvPr>
        </p:nvSpPr>
        <p:spPr/>
        <p:txBody>
          <a:bodyPr/>
          <a:lstStyle/>
          <a:p>
            <a:pPr>
              <a:defRPr/>
            </a:pPr>
            <a:fld id="{11F27299-7934-46F6-B99A-F9E924C38745}" type="slidenum">
              <a:rPr lang="en-US" smtClean="0"/>
              <a:pPr>
                <a:defRPr/>
              </a:pPr>
              <a:t>25</a:t>
            </a:fld>
            <a:endParaRPr lang="en-US" dirty="0"/>
          </a:p>
        </p:txBody>
      </p:sp>
      <p:sp>
        <p:nvSpPr>
          <p:cNvPr id="4" name="Rectangle 3"/>
          <p:cNvSpPr/>
          <p:nvPr/>
        </p:nvSpPr>
        <p:spPr>
          <a:xfrm>
            <a:off x="476250" y="1138428"/>
            <a:ext cx="3790950" cy="3647152"/>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tab_list</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margin:0;</a:t>
            </a:r>
          </a:p>
          <a:p>
            <a:r>
              <a:rPr lang="en-US" sz="1100" b="1" dirty="0">
                <a:latin typeface="Courier New" panose="02070309020205020404" pitchFamily="49" charset="0"/>
                <a:cs typeface="Courier New" panose="02070309020205020404" pitchFamily="49" charset="0"/>
              </a:rPr>
              <a:t>    padding: 3px 6px;</a:t>
            </a:r>
          </a:p>
          <a:p>
            <a:r>
              <a:rPr lang="en-US" sz="1100" b="1" dirty="0">
                <a:latin typeface="Courier New" panose="02070309020205020404" pitchFamily="49" charset="0"/>
                <a:cs typeface="Courier New" panose="02070309020205020404" pitchFamily="49" charset="0"/>
              </a:rPr>
              <a:t>    border-bottom: 1px solid black;</a:t>
            </a:r>
          </a:p>
          <a:p>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tab_list</a:t>
            </a:r>
            <a:r>
              <a:rPr lang="en-US" sz="1100" b="1" dirty="0">
                <a:latin typeface="Courier New" panose="02070309020205020404" pitchFamily="49" charset="0"/>
                <a:cs typeface="Courier New" panose="02070309020205020404" pitchFamily="49" charset="0"/>
              </a:rPr>
              <a:t> li {</a:t>
            </a:r>
          </a:p>
          <a:p>
            <a:r>
              <a:rPr lang="en-US" sz="1100" b="1" dirty="0">
                <a:latin typeface="Courier New" panose="02070309020205020404" pitchFamily="49" charset="0"/>
                <a:cs typeface="Courier New" panose="02070309020205020404" pitchFamily="49" charset="0"/>
              </a:rPr>
              <a:t>    list-style: none;</a:t>
            </a:r>
          </a:p>
          <a:p>
            <a:r>
              <a:rPr lang="en-US" sz="1100" b="1" dirty="0">
                <a:latin typeface="Courier New" panose="02070309020205020404" pitchFamily="49" charset="0"/>
                <a:cs typeface="Courier New" panose="02070309020205020404" pitchFamily="49" charset="0"/>
              </a:rPr>
              <a:t>    display: inline;</a:t>
            </a:r>
          </a:p>
          <a:p>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tab_list</a:t>
            </a:r>
            <a:r>
              <a:rPr lang="en-US" sz="1100" b="1" dirty="0">
                <a:latin typeface="Courier New" panose="02070309020205020404" pitchFamily="49" charset="0"/>
                <a:cs typeface="Courier New" panose="02070309020205020404" pitchFamily="49" charset="0"/>
              </a:rPr>
              <a:t> li a {</a:t>
            </a:r>
          </a:p>
          <a:p>
            <a:r>
              <a:rPr lang="en-US" sz="1100" b="1" dirty="0">
                <a:latin typeface="Courier New" panose="02070309020205020404" pitchFamily="49" charset="0"/>
                <a:cs typeface="Courier New" panose="02070309020205020404" pitchFamily="49" charset="0"/>
              </a:rPr>
              <a:t>    padding: 3px 1em;</a:t>
            </a:r>
          </a:p>
          <a:p>
            <a:r>
              <a:rPr lang="en-US" sz="1100" b="1" dirty="0">
                <a:latin typeface="Courier New" panose="02070309020205020404" pitchFamily="49" charset="0"/>
                <a:cs typeface="Courier New" panose="02070309020205020404" pitchFamily="49" charset="0"/>
              </a:rPr>
              <a:t>    margin-left: 3px;</a:t>
            </a:r>
          </a:p>
          <a:p>
            <a:r>
              <a:rPr lang="en-US" sz="1100" b="1" dirty="0">
                <a:latin typeface="Courier New" panose="02070309020205020404" pitchFamily="49" charset="0"/>
                <a:cs typeface="Courier New" panose="02070309020205020404" pitchFamily="49" charset="0"/>
              </a:rPr>
              <a:t>    text-decoration: none;</a:t>
            </a:r>
          </a:p>
          <a:p>
            <a:r>
              <a:rPr lang="en-US" sz="1100" b="1" dirty="0">
                <a:latin typeface="Courier New" panose="02070309020205020404" pitchFamily="49" charset="0"/>
                <a:cs typeface="Courier New" panose="02070309020205020404" pitchFamily="49" charset="0"/>
              </a:rPr>
              <a:t>    font-weight: bold;</a:t>
            </a:r>
          </a:p>
          <a:p>
            <a:r>
              <a:rPr lang="en-US" sz="1100" b="1" dirty="0">
                <a:latin typeface="Courier New" panose="02070309020205020404" pitchFamily="49" charset="0"/>
                <a:cs typeface="Courier New" panose="02070309020205020404" pitchFamily="49" charset="0"/>
              </a:rPr>
              <a:t>    background: #</a:t>
            </a:r>
            <a:r>
              <a:rPr lang="en-US" sz="1100" b="1" dirty="0" err="1">
                <a:latin typeface="Courier New" panose="02070309020205020404" pitchFamily="49" charset="0"/>
                <a:cs typeface="Courier New" panose="02070309020205020404" pitchFamily="49" charset="0"/>
              </a:rPr>
              <a:t>ccffff</a:t>
            </a:r>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    border: 1px solid black;</a:t>
            </a:r>
          </a:p>
          <a:p>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tab_list</a:t>
            </a:r>
            <a:r>
              <a:rPr lang="en-US" sz="1100" b="1" dirty="0">
                <a:latin typeface="Courier New" panose="02070309020205020404" pitchFamily="49" charset="0"/>
                <a:cs typeface="Courier New" panose="02070309020205020404" pitchFamily="49" charset="0"/>
              </a:rPr>
              <a:t> li a:hover { </a:t>
            </a:r>
          </a:p>
          <a:p>
            <a:r>
              <a:rPr lang="en-US" sz="1100" b="1" dirty="0">
                <a:latin typeface="Courier New" panose="02070309020205020404" pitchFamily="49" charset="0"/>
                <a:cs typeface="Courier New" panose="02070309020205020404" pitchFamily="49" charset="0"/>
              </a:rPr>
              <a:t>    background: silver;</a:t>
            </a:r>
          </a:p>
          <a:p>
            <a:r>
              <a:rPr lang="en-US" sz="1100" b="1" dirty="0">
                <a:latin typeface="Courier New" panose="02070309020205020404" pitchFamily="49" charset="0"/>
                <a:cs typeface="Courier New" panose="02070309020205020404" pitchFamily="49" charset="0"/>
              </a:rPr>
              <a:t>    border-color: black;</a:t>
            </a:r>
          </a:p>
          <a:p>
            <a:r>
              <a:rPr lang="en-US" sz="1100" b="1" dirty="0">
                <a:latin typeface="Courier New" panose="02070309020205020404" pitchFamily="49" charset="0"/>
                <a:cs typeface="Courier New" panose="02070309020205020404" pitchFamily="49" charset="0"/>
              </a:rPr>
              <a:t>}</a:t>
            </a:r>
          </a:p>
        </p:txBody>
      </p:sp>
      <p:sp>
        <p:nvSpPr>
          <p:cNvPr id="5" name="Rectangle 4"/>
          <p:cNvSpPr/>
          <p:nvPr/>
        </p:nvSpPr>
        <p:spPr>
          <a:xfrm>
            <a:off x="4267200" y="1138428"/>
            <a:ext cx="4572000" cy="2462213"/>
          </a:xfrm>
          <a:prstGeom prst="rect">
            <a:avLst/>
          </a:prstGeom>
        </p:spPr>
        <p:txBody>
          <a:bodyPr>
            <a:spAutoFit/>
          </a:bodyPr>
          <a:lstStyle/>
          <a:p>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tab_list</a:t>
            </a:r>
            <a:r>
              <a:rPr lang="en-US" sz="1100" b="1" dirty="0">
                <a:latin typeface="Courier New" panose="02070309020205020404" pitchFamily="49" charset="0"/>
                <a:cs typeface="Courier New" panose="02070309020205020404" pitchFamily="49" charset="0"/>
              </a:rPr>
              <a:t> li </a:t>
            </a:r>
            <a:r>
              <a:rPr lang="en-US" sz="1100" b="1" dirty="0" err="1">
                <a:latin typeface="Courier New" panose="02070309020205020404" pitchFamily="49" charset="0"/>
                <a:cs typeface="Courier New" panose="02070309020205020404" pitchFamily="49" charset="0"/>
              </a:rPr>
              <a:t>a.active</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background-color: white;</a:t>
            </a:r>
          </a:p>
          <a:p>
            <a:r>
              <a:rPr lang="en-US" sz="1100" b="1" dirty="0">
                <a:latin typeface="Courier New" panose="02070309020205020404" pitchFamily="49" charset="0"/>
                <a:cs typeface="Courier New" panose="02070309020205020404" pitchFamily="49" charset="0"/>
              </a:rPr>
              <a:t>    border-bottom: 1px solid white;</a:t>
            </a:r>
          </a:p>
          <a:p>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tab_contents</a:t>
            </a:r>
            <a:r>
              <a:rPr lang="en-US" sz="1100" b="1" dirty="0">
                <a:latin typeface="Courier New" panose="02070309020205020404" pitchFamily="49" charset="0"/>
                <a:cs typeface="Courier New" panose="02070309020205020404" pitchFamily="49" charset="0"/>
              </a:rPr>
              <a:t> div { </a:t>
            </a:r>
          </a:p>
          <a:p>
            <a:r>
              <a:rPr lang="en-US" sz="1100" b="1" dirty="0">
                <a:latin typeface="Courier New" panose="02070309020205020404" pitchFamily="49" charset="0"/>
                <a:cs typeface="Courier New" panose="02070309020205020404" pitchFamily="49" charset="0"/>
              </a:rPr>
              <a:t>    padding: 5px 10px </a:t>
            </a:r>
            <a:r>
              <a:rPr lang="en-US" sz="1100" b="1" dirty="0" err="1">
                <a:latin typeface="Courier New" panose="02070309020205020404" pitchFamily="49" charset="0"/>
                <a:cs typeface="Courier New" panose="02070309020205020404" pitchFamily="49" charset="0"/>
              </a:rPr>
              <a:t>10px</a:t>
            </a:r>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    border: 1px solid black;</a:t>
            </a:r>
          </a:p>
          <a:p>
            <a:r>
              <a:rPr lang="en-US" sz="1100" b="1" dirty="0">
                <a:latin typeface="Courier New" panose="02070309020205020404" pitchFamily="49" charset="0"/>
                <a:cs typeface="Courier New" panose="02070309020205020404" pitchFamily="49" charset="0"/>
              </a:rPr>
              <a:t>    border-top: 0;</a:t>
            </a:r>
          </a:p>
          <a:p>
            <a:r>
              <a:rPr lang="en-US" sz="1100" b="1" dirty="0">
                <a:latin typeface="Courier New" panose="02070309020205020404" pitchFamily="49" charset="0"/>
                <a:cs typeface="Courier New" panose="02070309020205020404" pitchFamily="49" charset="0"/>
              </a:rPr>
              <a:t>    height: 100px;</a:t>
            </a:r>
          </a:p>
          <a:p>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overflow:auto</a:t>
            </a:r>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a:t>
            </a:r>
          </a:p>
          <a:p>
            <a:r>
              <a:rPr lang="en-US" sz="1100" b="1" dirty="0">
                <a:latin typeface="Courier New" panose="02070309020205020404" pitchFamily="49" charset="0"/>
                <a:cs typeface="Courier New" panose="02070309020205020404" pitchFamily="49" charset="0"/>
              </a:rPr>
              <a:t>.hide {</a:t>
            </a:r>
          </a:p>
          <a:p>
            <a:r>
              <a:rPr lang="en-US" sz="1100" b="1" dirty="0">
                <a:latin typeface="Courier New" panose="02070309020205020404" pitchFamily="49" charset="0"/>
                <a:cs typeface="Courier New" panose="02070309020205020404" pitchFamily="49" charset="0"/>
              </a:rPr>
              <a:t>    display: none;</a:t>
            </a:r>
          </a:p>
          <a:p>
            <a:r>
              <a:rPr lang="en-US" sz="1100" b="1" dirty="0">
                <a:latin typeface="Courier New" panose="02070309020205020404" pitchFamily="49" charset="0"/>
                <a:cs typeface="Courier New" panose="02070309020205020404" pitchFamily="49" charset="0"/>
              </a:rPr>
              <a:t>}</a:t>
            </a:r>
          </a:p>
        </p:txBody>
      </p:sp>
      <p:sp>
        <p:nvSpPr>
          <p:cNvPr id="10" name="Rounded Rectangle 9">
            <a:hlinkClick r:id="rId3"/>
          </p:cNvPr>
          <p:cNvSpPr/>
          <p:nvPr/>
        </p:nvSpPr>
        <p:spPr>
          <a:xfrm>
            <a:off x="6721558" y="4182452"/>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5553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JavaScript Validation Example</a:t>
            </a:r>
          </a:p>
        </p:txBody>
      </p:sp>
      <p:sp>
        <p:nvSpPr>
          <p:cNvPr id="3" name="Date Placeholder 2"/>
          <p:cNvSpPr>
            <a:spLocks noGrp="1"/>
          </p:cNvSpPr>
          <p:nvPr>
            <p:ph type="dt" sz="half" idx="10"/>
          </p:nvPr>
        </p:nvSpPr>
        <p:spPr/>
        <p:txBody>
          <a:bodyPr/>
          <a:lstStyle/>
          <a:p>
            <a:fld id="{0B1B1387-4BB0-4B49-9FBC-65C857E262A1}" type="datetime1">
              <a:rPr lang="en-US" sz="900" smtClean="0"/>
              <a:t>10/3/2016</a:t>
            </a:fld>
            <a:endParaRPr lang="en-US" sz="900" dirty="0"/>
          </a:p>
        </p:txBody>
      </p:sp>
      <p:sp>
        <p:nvSpPr>
          <p:cNvPr id="5" name="Footer Placeholder 4"/>
          <p:cNvSpPr>
            <a:spLocks noGrp="1"/>
          </p:cNvSpPr>
          <p:nvPr>
            <p:ph type="ftr" sz="quarter" idx="11"/>
          </p:nvPr>
        </p:nvSpPr>
        <p:spPr/>
        <p:txBody>
          <a:bodyPr/>
          <a:lstStyle/>
          <a:p>
            <a:r>
              <a:rPr lang="en-US"/>
              <a:t>Copyright ©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26</a:t>
            </a:fld>
            <a:endParaRPr lang="en-US" dirty="0"/>
          </a:p>
        </p:txBody>
      </p:sp>
      <p:sp>
        <p:nvSpPr>
          <p:cNvPr id="6" name="Rounded Rectangle 5">
            <a:hlinkClick r:id="rId2"/>
          </p:cNvPr>
          <p:cNvSpPr/>
          <p:nvPr/>
        </p:nvSpPr>
        <p:spPr>
          <a:xfrm>
            <a:off x="430417" y="1670924"/>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HTML</a:t>
            </a:r>
          </a:p>
        </p:txBody>
      </p:sp>
      <p:sp>
        <p:nvSpPr>
          <p:cNvPr id="9" name="TextBox 8"/>
          <p:cNvSpPr txBox="1"/>
          <p:nvPr/>
        </p:nvSpPr>
        <p:spPr>
          <a:xfrm>
            <a:off x="4011590" y="3440839"/>
            <a:ext cx="1006750"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In Opera</a:t>
            </a:r>
          </a:p>
        </p:txBody>
      </p:sp>
      <p:sp>
        <p:nvSpPr>
          <p:cNvPr id="12" name="Rounded Rectangle 11">
            <a:hlinkClick r:id="rId3"/>
          </p:cNvPr>
          <p:cNvSpPr/>
          <p:nvPr/>
        </p:nvSpPr>
        <p:spPr>
          <a:xfrm>
            <a:off x="3440317" y="1714001"/>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a:t>
            </a:r>
          </a:p>
        </p:txBody>
      </p:sp>
      <p:sp>
        <p:nvSpPr>
          <p:cNvPr id="13" name="Rounded Rectangle 12">
            <a:hlinkClick r:id="rId4"/>
          </p:cNvPr>
          <p:cNvSpPr/>
          <p:nvPr/>
        </p:nvSpPr>
        <p:spPr>
          <a:xfrm>
            <a:off x="6307342" y="1714001"/>
            <a:ext cx="2263366" cy="592002"/>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Register JavaScript</a:t>
            </a:r>
          </a:p>
        </p:txBody>
      </p:sp>
      <p:sp>
        <p:nvSpPr>
          <p:cNvPr id="14" name="Rounded Rectangle 13">
            <a:hlinkClick r:id="rId5"/>
          </p:cNvPr>
          <p:cNvSpPr/>
          <p:nvPr/>
        </p:nvSpPr>
        <p:spPr>
          <a:xfrm>
            <a:off x="6307342" y="2870662"/>
            <a:ext cx="2263366" cy="902576"/>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Register JavaScript</a:t>
            </a:r>
          </a:p>
          <a:p>
            <a:pPr algn="ctr"/>
            <a:r>
              <a:rPr lang="en-US" b="1" dirty="0">
                <a:solidFill>
                  <a:schemeClr val="tx1"/>
                </a:solidFill>
                <a:effectLst>
                  <a:outerShdw blurRad="38100" dist="38100" dir="2700000" algn="tl">
                    <a:srgbClr val="000000">
                      <a:alpha val="43137"/>
                    </a:srgbClr>
                  </a:outerShdw>
                </a:effectLst>
                <a:latin typeface="+mj-lt"/>
              </a:rPr>
              <a:t>Library</a:t>
            </a:r>
          </a:p>
        </p:txBody>
      </p:sp>
      <p:sp>
        <p:nvSpPr>
          <p:cNvPr id="15" name="Rounded Rectangle 14">
            <a:hlinkClick r:id="rId6"/>
          </p:cNvPr>
          <p:cNvSpPr/>
          <p:nvPr/>
        </p:nvSpPr>
        <p:spPr>
          <a:xfrm>
            <a:off x="3440317" y="3773238"/>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HTML</a:t>
            </a:r>
          </a:p>
        </p:txBody>
      </p:sp>
    </p:spTree>
    <p:extLst>
      <p:ext uri="{BB962C8B-B14F-4D97-AF65-F5344CB8AC3E}">
        <p14:creationId xmlns:p14="http://schemas.microsoft.com/office/powerpoint/2010/main" val="15494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1950"/>
            <a:ext cx="8229600" cy="685800"/>
          </a:xfrm>
        </p:spPr>
        <p:txBody>
          <a:bodyPr>
            <a:normAutofit fontScale="90000"/>
          </a:bodyPr>
          <a:lstStyle/>
          <a:p>
            <a:r>
              <a:rPr lang="en-US" sz="4800" dirty="0"/>
              <a:t>JavaScript Frameworks</a:t>
            </a:r>
          </a:p>
        </p:txBody>
      </p:sp>
      <p:sp>
        <p:nvSpPr>
          <p:cNvPr id="5" name="Content Placeholder 4"/>
          <p:cNvSpPr>
            <a:spLocks noGrp="1"/>
          </p:cNvSpPr>
          <p:nvPr>
            <p:ph sz="half" idx="1"/>
          </p:nvPr>
        </p:nvSpPr>
        <p:spPr>
          <a:xfrm>
            <a:off x="4763754" y="1200150"/>
            <a:ext cx="4038600" cy="3326130"/>
          </a:xfrm>
        </p:spPr>
        <p:txBody>
          <a:bodyPr>
            <a:normAutofit fontScale="77500" lnSpcReduction="20000"/>
          </a:bodyPr>
          <a:lstStyle/>
          <a:p>
            <a:r>
              <a:rPr lang="en-US" dirty="0"/>
              <a:t>jQuery</a:t>
            </a:r>
          </a:p>
          <a:p>
            <a:r>
              <a:rPr lang="en-US" dirty="0"/>
              <a:t>Midori</a:t>
            </a:r>
          </a:p>
          <a:p>
            <a:r>
              <a:rPr lang="en-US" dirty="0" err="1"/>
              <a:t>MooTools</a:t>
            </a:r>
            <a:endParaRPr lang="en-US" dirty="0"/>
          </a:p>
          <a:p>
            <a:r>
              <a:rPr lang="en-US" dirty="0" err="1"/>
              <a:t>Webix</a:t>
            </a:r>
            <a:endParaRPr lang="en-US" dirty="0"/>
          </a:p>
          <a:p>
            <a:r>
              <a:rPr lang="en-US" dirty="0" err="1"/>
              <a:t>AngularJS</a:t>
            </a:r>
            <a:endParaRPr lang="en-US" dirty="0"/>
          </a:p>
          <a:p>
            <a:endParaRPr lang="en-US" dirty="0"/>
          </a:p>
        </p:txBody>
      </p:sp>
      <p:sp>
        <p:nvSpPr>
          <p:cNvPr id="6" name="Content Placeholder 5"/>
          <p:cNvSpPr>
            <a:spLocks noGrp="1"/>
          </p:cNvSpPr>
          <p:nvPr>
            <p:ph sz="half" idx="2"/>
          </p:nvPr>
        </p:nvSpPr>
        <p:spPr>
          <a:xfrm>
            <a:off x="457200" y="1123950"/>
            <a:ext cx="4038600" cy="3326130"/>
          </a:xfrm>
        </p:spPr>
        <p:txBody>
          <a:bodyPr>
            <a:normAutofit fontScale="77500" lnSpcReduction="20000"/>
          </a:bodyPr>
          <a:lstStyle/>
          <a:p>
            <a:r>
              <a:rPr lang="en-US" dirty="0"/>
              <a:t>Programming Library Includes: </a:t>
            </a:r>
          </a:p>
          <a:p>
            <a:pPr lvl="1"/>
            <a:r>
              <a:rPr lang="en-US" dirty="0"/>
              <a:t>support programs, </a:t>
            </a:r>
          </a:p>
          <a:p>
            <a:pPr lvl="1"/>
            <a:r>
              <a:rPr lang="en-US" dirty="0"/>
              <a:t>compilers, </a:t>
            </a:r>
          </a:p>
          <a:p>
            <a:pPr lvl="1"/>
            <a:r>
              <a:rPr lang="en-US" dirty="0"/>
              <a:t>code libraries, </a:t>
            </a:r>
          </a:p>
          <a:p>
            <a:pPr lvl="1"/>
            <a:r>
              <a:rPr lang="en-US" dirty="0"/>
              <a:t>tool sets, and </a:t>
            </a:r>
          </a:p>
          <a:p>
            <a:pPr lvl="1"/>
            <a:r>
              <a:rPr lang="en-US" dirty="0"/>
              <a:t>application programming interfaces (APIs) </a:t>
            </a:r>
          </a:p>
          <a:p>
            <a:r>
              <a:rPr lang="en-US" dirty="0"/>
              <a:t>inversion of control</a:t>
            </a:r>
          </a:p>
          <a:p>
            <a:r>
              <a:rPr lang="en-US" dirty="0"/>
              <a:t>default behavior</a:t>
            </a:r>
          </a:p>
          <a:p>
            <a:r>
              <a:rPr lang="en-US" dirty="0"/>
              <a:t>extensibility</a:t>
            </a:r>
          </a:p>
          <a:p>
            <a:r>
              <a:rPr lang="en-US" dirty="0"/>
              <a:t>non-modifiable framework code</a:t>
            </a:r>
          </a:p>
        </p:txBody>
      </p:sp>
      <p:sp>
        <p:nvSpPr>
          <p:cNvPr id="9" name="Date Placeholder 3"/>
          <p:cNvSpPr>
            <a:spLocks noGrp="1"/>
          </p:cNvSpPr>
          <p:nvPr>
            <p:ph type="dt" sz="half" idx="10"/>
          </p:nvPr>
        </p:nvSpPr>
        <p:spPr/>
        <p:txBody>
          <a:bodyPr/>
          <a:lstStyle/>
          <a:p>
            <a:fld id="{2EEF497E-D913-403F-8B61-847E3151DF2A}" type="datetime1">
              <a:rPr lang="en-US" smtClean="0"/>
              <a:t>10/3/2016</a:t>
            </a:fld>
            <a:endParaRPr lang="en-US" dirty="0"/>
          </a:p>
        </p:txBody>
      </p:sp>
      <p:sp>
        <p:nvSpPr>
          <p:cNvPr id="11" name="Footer Placeholder 5"/>
          <p:cNvSpPr>
            <a:spLocks noGrp="1"/>
          </p:cNvSpPr>
          <p:nvPr>
            <p:ph type="ftr" sz="quarter" idx="11"/>
          </p:nvPr>
        </p:nvSpPr>
        <p:spPr>
          <a:prstGeom prst="rect">
            <a:avLst/>
          </a:prstGeom>
        </p:spPr>
        <p:txBody>
          <a:bodyPr/>
          <a:lstStyle/>
          <a:p>
            <a:r>
              <a:rPr lang="en-US" dirty="0"/>
              <a:t>Copyright © Carl M. Burnett</a:t>
            </a:r>
          </a:p>
        </p:txBody>
      </p:sp>
      <p:sp>
        <p:nvSpPr>
          <p:cNvPr id="10"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27</a:t>
            </a:fld>
            <a:endParaRPr lang="en-US" dirty="0"/>
          </a:p>
        </p:txBody>
      </p:sp>
      <p:sp>
        <p:nvSpPr>
          <p:cNvPr id="2" name="Rectangle 1"/>
          <p:cNvSpPr/>
          <p:nvPr/>
        </p:nvSpPr>
        <p:spPr>
          <a:xfrm>
            <a:off x="4876800" y="3649278"/>
            <a:ext cx="3903633" cy="369332"/>
          </a:xfrm>
          <a:prstGeom prst="rect">
            <a:avLst/>
          </a:prstGeom>
        </p:spPr>
        <p:txBody>
          <a:bodyPr wrap="none">
            <a:spAutoFit/>
          </a:bodyPr>
          <a:lstStyle/>
          <a:p>
            <a:r>
              <a:rPr lang="en-US" b="1" dirty="0">
                <a:latin typeface="+mj-lt"/>
                <a:hlinkClick r:id="rId3"/>
              </a:rPr>
              <a:t>Comparisons of JavaScript Frameworks</a:t>
            </a:r>
            <a:endParaRPr lang="en-US" b="1" dirty="0">
              <a:latin typeface="+mj-lt"/>
              <a:hlinkClick r:id="rId4"/>
            </a:endParaRPr>
          </a:p>
        </p:txBody>
      </p:sp>
    </p:spTree>
    <p:extLst>
      <p:ext uri="{BB962C8B-B14F-4D97-AF65-F5344CB8AC3E}">
        <p14:creationId xmlns:p14="http://schemas.microsoft.com/office/powerpoint/2010/main" val="113269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30290"/>
          </a:xfrm>
        </p:spPr>
        <p:txBody>
          <a:bodyPr>
            <a:normAutofit fontScale="90000"/>
          </a:bodyPr>
          <a:lstStyle/>
          <a:p>
            <a:r>
              <a:rPr lang="en-US" sz="4400" b="1" dirty="0">
                <a:effectLst>
                  <a:outerShdw blurRad="38100" dist="38100" dir="2700000" algn="tl">
                    <a:srgbClr val="000000">
                      <a:alpha val="43137"/>
                    </a:srgbClr>
                  </a:outerShdw>
                </a:effectLst>
              </a:rPr>
              <a:t>Intro to jQuery</a:t>
            </a:r>
          </a:p>
        </p:txBody>
      </p:sp>
      <p:sp>
        <p:nvSpPr>
          <p:cNvPr id="4" name="Date Placeholder 3"/>
          <p:cNvSpPr>
            <a:spLocks noGrp="1"/>
          </p:cNvSpPr>
          <p:nvPr>
            <p:ph type="dt" sz="half" idx="10"/>
          </p:nvPr>
        </p:nvSpPr>
        <p:spPr/>
        <p:txBody>
          <a:bodyPr/>
          <a:lstStyle/>
          <a:p>
            <a:fld id="{52B78423-EC00-444A-A236-16AFF3E908F8}" type="datetime1">
              <a:rPr lang="en-US" smtClean="0"/>
              <a:t>10/3/2016</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28</a:t>
            </a:fld>
            <a:endParaRPr lang="en-US" dirty="0"/>
          </a:p>
        </p:txBody>
      </p:sp>
      <p:sp>
        <p:nvSpPr>
          <p:cNvPr id="7" name="Rectangle 6"/>
          <p:cNvSpPr/>
          <p:nvPr/>
        </p:nvSpPr>
        <p:spPr>
          <a:xfrm>
            <a:off x="347708" y="2735807"/>
            <a:ext cx="4224292" cy="1477328"/>
          </a:xfrm>
          <a:prstGeom prst="rect">
            <a:avLst/>
          </a:prstGeom>
        </p:spPr>
        <p:txBody>
          <a:bodyPr wrap="square">
            <a:spAutoFit/>
          </a:bodyPr>
          <a:lstStyle/>
          <a:p>
            <a:pPr marL="285750" indent="-285750">
              <a:buFont typeface="Arial" panose="020B0604020202020204" pitchFamily="34" charset="0"/>
              <a:buChar char="•"/>
            </a:pPr>
            <a:r>
              <a:rPr lang="en-US" b="1" dirty="0">
                <a:latin typeface="+mj-lt"/>
              </a:rPr>
              <a:t>Dozens of functions that make it easier to add JavaScript features to your web pages</a:t>
            </a:r>
          </a:p>
          <a:p>
            <a:pPr marL="285750" indent="-285750">
              <a:buFont typeface="Arial" panose="020B0604020202020204" pitchFamily="34" charset="0"/>
              <a:buChar char="•"/>
            </a:pPr>
            <a:r>
              <a:rPr lang="en-US" b="1" dirty="0">
                <a:latin typeface="+mj-lt"/>
              </a:rPr>
              <a:t>Functions that are tested for cross-browser compatibility</a:t>
            </a:r>
          </a:p>
        </p:txBody>
      </p:sp>
      <p:sp>
        <p:nvSpPr>
          <p:cNvPr id="8" name="Rectangle 7"/>
          <p:cNvSpPr/>
          <p:nvPr/>
        </p:nvSpPr>
        <p:spPr>
          <a:xfrm>
            <a:off x="6179448" y="4193537"/>
            <a:ext cx="1196161" cy="523220"/>
          </a:xfrm>
          <a:prstGeom prst="rect">
            <a:avLst/>
          </a:prstGeom>
        </p:spPr>
        <p:txBody>
          <a:bodyPr wrap="none">
            <a:spAutoFit/>
          </a:bodyPr>
          <a:lstStyle/>
          <a:p>
            <a:r>
              <a:rPr lang="en-US" sz="2800" b="1" dirty="0">
                <a:latin typeface="+mj-lt"/>
                <a:hlinkClick r:id="rId2"/>
              </a:rPr>
              <a:t>jQuery</a:t>
            </a:r>
            <a:endParaRPr lang="en-US" sz="2800" b="1" dirty="0">
              <a:latin typeface="+mj-lt"/>
            </a:endParaRPr>
          </a:p>
        </p:txBody>
      </p:sp>
      <p:sp>
        <p:nvSpPr>
          <p:cNvPr id="9" name="Rectangle 8"/>
          <p:cNvSpPr/>
          <p:nvPr/>
        </p:nvSpPr>
        <p:spPr>
          <a:xfrm>
            <a:off x="369785" y="1093969"/>
            <a:ext cx="2752485"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The two jQuery libraries</a:t>
            </a:r>
          </a:p>
        </p:txBody>
      </p:sp>
      <p:sp>
        <p:nvSpPr>
          <p:cNvPr id="10" name="Rectangle 9"/>
          <p:cNvSpPr/>
          <p:nvPr/>
        </p:nvSpPr>
        <p:spPr>
          <a:xfrm>
            <a:off x="404808" y="1506200"/>
            <a:ext cx="3267075" cy="646331"/>
          </a:xfrm>
          <a:prstGeom prst="rect">
            <a:avLst/>
          </a:prstGeom>
        </p:spPr>
        <p:txBody>
          <a:bodyPr wrap="square">
            <a:spAutoFit/>
          </a:bodyPr>
          <a:lstStyle/>
          <a:p>
            <a:pPr marL="285750" indent="-285750">
              <a:buFont typeface="Arial" panose="020B0604020202020204" pitchFamily="34" charset="0"/>
              <a:buChar char="•"/>
            </a:pPr>
            <a:r>
              <a:rPr lang="en-US" b="1" dirty="0">
                <a:latin typeface="+mj-lt"/>
              </a:rPr>
              <a:t>jQuery (the core library)</a:t>
            </a:r>
          </a:p>
          <a:p>
            <a:pPr marL="285750" indent="-285750">
              <a:buFont typeface="Arial" panose="020B0604020202020204" pitchFamily="34" charset="0"/>
              <a:buChar char="•"/>
            </a:pPr>
            <a:r>
              <a:rPr lang="en-US" b="1" dirty="0">
                <a:latin typeface="+mj-lt"/>
              </a:rPr>
              <a:t>jQuery UI (User Interface)</a:t>
            </a:r>
          </a:p>
        </p:txBody>
      </p:sp>
      <p:sp>
        <p:nvSpPr>
          <p:cNvPr id="11" name="Rectangle 10"/>
          <p:cNvSpPr/>
          <p:nvPr/>
        </p:nvSpPr>
        <p:spPr>
          <a:xfrm>
            <a:off x="426885" y="2217354"/>
            <a:ext cx="2224455"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What jQuery offers</a:t>
            </a:r>
          </a:p>
        </p:txBody>
      </p:sp>
      <p:sp>
        <p:nvSpPr>
          <p:cNvPr id="12" name="Rectangle 11"/>
          <p:cNvSpPr/>
          <p:nvPr/>
        </p:nvSpPr>
        <p:spPr>
          <a:xfrm>
            <a:off x="4572000" y="1494079"/>
            <a:ext cx="3790950" cy="923330"/>
          </a:xfrm>
          <a:prstGeom prst="rect">
            <a:avLst/>
          </a:prstGeom>
        </p:spPr>
        <p:txBody>
          <a:bodyPr wrap="square">
            <a:spAutoFit/>
          </a:bodyPr>
          <a:lstStyle/>
          <a:p>
            <a:pPr marL="285750" indent="-285750">
              <a:buFont typeface="Arial" panose="020B0604020202020204" pitchFamily="34" charset="0"/>
              <a:buChar char="•"/>
            </a:pPr>
            <a:r>
              <a:rPr lang="en-US" b="1" dirty="0">
                <a:latin typeface="+mj-lt"/>
              </a:rPr>
              <a:t>The jQuery JavaScript file</a:t>
            </a:r>
          </a:p>
          <a:p>
            <a:pPr marL="285750" indent="-285750">
              <a:buFont typeface="Arial" panose="020B0604020202020204" pitchFamily="34" charset="0"/>
              <a:buChar char="•"/>
            </a:pPr>
            <a:r>
              <a:rPr lang="en-US" b="1" dirty="0">
                <a:latin typeface="+mj-lt"/>
              </a:rPr>
              <a:t>The jQuery UI JavaScript file</a:t>
            </a:r>
          </a:p>
          <a:p>
            <a:pPr marL="285750" indent="-285750">
              <a:buFont typeface="Arial" panose="020B0604020202020204" pitchFamily="34" charset="0"/>
              <a:buChar char="•"/>
            </a:pPr>
            <a:r>
              <a:rPr lang="en-US" b="1" dirty="0">
                <a:latin typeface="+mj-lt"/>
              </a:rPr>
              <a:t>The jQuery UI </a:t>
            </a:r>
            <a:r>
              <a:rPr lang="en-US" b="1" dirty="0" err="1">
                <a:latin typeface="+mj-lt"/>
              </a:rPr>
              <a:t>stylesheet</a:t>
            </a:r>
            <a:endParaRPr lang="en-US" b="1" dirty="0">
              <a:latin typeface="+mj-lt"/>
            </a:endParaRPr>
          </a:p>
        </p:txBody>
      </p:sp>
      <p:sp>
        <p:nvSpPr>
          <p:cNvPr id="13" name="Rectangle 12"/>
          <p:cNvSpPr/>
          <p:nvPr/>
        </p:nvSpPr>
        <p:spPr>
          <a:xfrm>
            <a:off x="4572000" y="1058356"/>
            <a:ext cx="4572000" cy="400110"/>
          </a:xfrm>
          <a:prstGeom prst="rect">
            <a:avLst/>
          </a:prstGeom>
        </p:spPr>
        <p:txBody>
          <a:bodyPr>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Files you need for jQuery applications</a:t>
            </a:r>
          </a:p>
        </p:txBody>
      </p:sp>
      <p:sp>
        <p:nvSpPr>
          <p:cNvPr id="14" name="Rectangle 13"/>
          <p:cNvSpPr/>
          <p:nvPr/>
        </p:nvSpPr>
        <p:spPr>
          <a:xfrm>
            <a:off x="4572000" y="2977819"/>
            <a:ext cx="4191000" cy="1200329"/>
          </a:xfrm>
          <a:prstGeom prst="rect">
            <a:avLst/>
          </a:prstGeom>
        </p:spPr>
        <p:txBody>
          <a:bodyPr wrap="square">
            <a:spAutoFit/>
          </a:bodyPr>
          <a:lstStyle/>
          <a:p>
            <a:pPr marL="285750" indent="-285750">
              <a:buFont typeface="Arial" panose="020B0604020202020204" pitchFamily="34" charset="0"/>
              <a:buChar char="•"/>
            </a:pPr>
            <a:r>
              <a:rPr lang="en-US" b="1" dirty="0">
                <a:latin typeface="+mj-lt"/>
              </a:rPr>
              <a:t>Use a Content Delivery Network (CDN) like Google, Microsoft, or jQuery.</a:t>
            </a:r>
          </a:p>
          <a:p>
            <a:pPr marL="285750" indent="-285750">
              <a:buFont typeface="Arial" panose="020B0604020202020204" pitchFamily="34" charset="0"/>
              <a:buChar char="•"/>
            </a:pPr>
            <a:r>
              <a:rPr lang="en-US" b="1" dirty="0">
                <a:latin typeface="+mj-lt"/>
              </a:rPr>
              <a:t>Download and deploy on your web server.</a:t>
            </a:r>
          </a:p>
        </p:txBody>
      </p:sp>
      <p:sp>
        <p:nvSpPr>
          <p:cNvPr id="15" name="Rectangle 14"/>
          <p:cNvSpPr/>
          <p:nvPr/>
        </p:nvSpPr>
        <p:spPr>
          <a:xfrm>
            <a:off x="4572000" y="2571750"/>
            <a:ext cx="4027962" cy="400110"/>
          </a:xfrm>
          <a:prstGeom prst="rect">
            <a:avLst/>
          </a:prstGeom>
        </p:spPr>
        <p:txBody>
          <a:bodyPr wrap="none">
            <a:spAutoFit/>
          </a:bodyPr>
          <a:lstStyle/>
          <a:p>
            <a:pPr>
              <a:spcBef>
                <a:spcPct val="0"/>
              </a:spcBef>
            </a:pPr>
            <a:r>
              <a:rPr lang="en-US" sz="2000" b="1" dirty="0">
                <a:solidFill>
                  <a:schemeClr val="tx2"/>
                </a:solidFill>
                <a:effectLst>
                  <a:outerShdw blurRad="38100" dist="38100" dir="2700000" algn="tl">
                    <a:srgbClr val="000000">
                      <a:alpha val="43137"/>
                    </a:srgbClr>
                  </a:outerShdw>
                </a:effectLst>
                <a:latin typeface="+mj-lt"/>
                <a:ea typeface="+mj-ea"/>
                <a:cs typeface="+mj-cs"/>
              </a:rPr>
              <a:t>Two ways to include the jQuery files</a:t>
            </a:r>
          </a:p>
        </p:txBody>
      </p:sp>
    </p:spTree>
    <p:extLst>
      <p:ext uri="{BB962C8B-B14F-4D97-AF65-F5344CB8AC3E}">
        <p14:creationId xmlns:p14="http://schemas.microsoft.com/office/powerpoint/2010/main" val="44585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443484"/>
          </a:xfrm>
        </p:spPr>
        <p:txBody>
          <a:bodyPr>
            <a:normAutofit fontScale="90000"/>
          </a:bodyPr>
          <a:lstStyle/>
          <a:p>
            <a:r>
              <a:rPr lang="en-US" sz="3200" dirty="0"/>
              <a:t>How to include the jQuery files from a CDN</a:t>
            </a:r>
          </a:p>
        </p:txBody>
      </p:sp>
      <p:sp>
        <p:nvSpPr>
          <p:cNvPr id="4" name="Date Placeholder 3"/>
          <p:cNvSpPr>
            <a:spLocks noGrp="1"/>
          </p:cNvSpPr>
          <p:nvPr>
            <p:ph type="dt" sz="half" idx="10"/>
          </p:nvPr>
        </p:nvSpPr>
        <p:spPr/>
        <p:txBody>
          <a:bodyPr/>
          <a:lstStyle/>
          <a:p>
            <a:fld id="{EA6DD286-AF12-45C4-B473-4EA9E4734638}" type="datetime1">
              <a:rPr lang="en-US" smtClean="0"/>
              <a:t>10/3/2016</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29</a:t>
            </a:fld>
            <a:endParaRPr lang="en-US" dirty="0"/>
          </a:p>
        </p:txBody>
      </p:sp>
      <p:sp>
        <p:nvSpPr>
          <p:cNvPr id="7" name="Rectangle 6"/>
          <p:cNvSpPr/>
          <p:nvPr/>
        </p:nvSpPr>
        <p:spPr>
          <a:xfrm>
            <a:off x="414336" y="1047750"/>
            <a:ext cx="8315325" cy="2677656"/>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 include the jQuery UI </a:t>
            </a:r>
            <a:r>
              <a:rPr lang="en-US" sz="1400" b="1" dirty="0" err="1">
                <a:latin typeface="Courier New" panose="02070309020205020404" pitchFamily="49" charset="0"/>
                <a:cs typeface="Courier New" panose="02070309020205020404" pitchFamily="49" charset="0"/>
              </a:rPr>
              <a:t>stylesheet</a:t>
            </a:r>
            <a:r>
              <a:rPr lang="en-US" sz="1400" b="1" dirty="0">
                <a:latin typeface="Courier New" panose="02070309020205020404" pitchFamily="49" charset="0"/>
                <a:cs typeface="Courier New" panose="02070309020205020404" pitchFamily="49" charset="0"/>
              </a:rPr>
              <a:t> --&gt;</a:t>
            </a:r>
          </a:p>
          <a:p>
            <a:r>
              <a:rPr lang="en-US" sz="1400" b="1" dirty="0">
                <a:latin typeface="Courier New" panose="02070309020205020404" pitchFamily="49" charset="0"/>
                <a:cs typeface="Courier New" panose="02070309020205020404" pitchFamily="49" charset="0"/>
              </a:rPr>
              <a:t>&lt;link </a:t>
            </a:r>
            <a:r>
              <a:rPr lang="en-US" sz="1400" b="1" dirty="0" err="1">
                <a:latin typeface="Courier New" panose="02070309020205020404" pitchFamily="49" charset="0"/>
                <a:cs typeface="Courier New" panose="02070309020205020404" pitchFamily="49" charset="0"/>
              </a:rPr>
              <a:t>rel</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stylesheet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href</a:t>
            </a:r>
            <a:r>
              <a:rPr lang="en-US" sz="1400" b="1" dirty="0">
                <a:latin typeface="Courier New" panose="02070309020205020404" pitchFamily="49" charset="0"/>
                <a:cs typeface="Courier New" panose="02070309020205020404" pitchFamily="49" charset="0"/>
              </a:rPr>
              <a:t>="https://ajax.googleapis.com/</a:t>
            </a:r>
            <a:r>
              <a:rPr lang="en-US" sz="1400" b="1" dirty="0" err="1">
                <a:latin typeface="Courier New" panose="02070309020205020404" pitchFamily="49" charset="0"/>
                <a:cs typeface="Courier New" panose="02070309020205020404" pitchFamily="49" charset="0"/>
              </a:rPr>
              <a:t>ajax</a:t>
            </a:r>
            <a:r>
              <a:rPr lang="en-US" sz="1400" b="1" dirty="0">
                <a:latin typeface="Courier New" panose="02070309020205020404" pitchFamily="49" charset="0"/>
                <a:cs typeface="Courier New" panose="02070309020205020404" pitchFamily="49" charset="0"/>
              </a:rPr>
              <a:t>/libs/</a:t>
            </a:r>
            <a:r>
              <a:rPr lang="en-US" sz="1400" b="1" dirty="0" err="1">
                <a:latin typeface="Courier New" panose="02070309020205020404" pitchFamily="49" charset="0"/>
                <a:cs typeface="Courier New" panose="02070309020205020404" pitchFamily="49" charset="0"/>
              </a:rPr>
              <a:t>jqueryui</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1.8.16/themes/base/jquery.ui.all.css"&gt;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&lt;!-- include the jQuery and jQuery UI JavaScript files --&gt;</a:t>
            </a:r>
          </a:p>
          <a:p>
            <a:r>
              <a:rPr lang="en-US" sz="1400" b="1" dirty="0">
                <a:latin typeface="Courier New" panose="02070309020205020404" pitchFamily="49" charset="0"/>
                <a:cs typeface="Courier New" panose="02070309020205020404" pitchFamily="49" charset="0"/>
              </a:rPr>
              <a:t>&lt;script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="https://ajax.googleapis.com/</a:t>
            </a:r>
            <a:r>
              <a:rPr lang="en-US" sz="1400" b="1" dirty="0" err="1">
                <a:latin typeface="Courier New" panose="02070309020205020404" pitchFamily="49" charset="0"/>
                <a:cs typeface="Courier New" panose="02070309020205020404" pitchFamily="49" charset="0"/>
              </a:rPr>
              <a:t>ajax</a:t>
            </a:r>
            <a:r>
              <a:rPr lang="en-US" sz="1400" b="1" dirty="0">
                <a:latin typeface="Courier New" panose="02070309020205020404" pitchFamily="49" charset="0"/>
                <a:cs typeface="Courier New" panose="02070309020205020404" pitchFamily="49" charset="0"/>
              </a:rPr>
              <a:t>/libs/</a:t>
            </a:r>
            <a:r>
              <a:rPr lang="en-US" sz="1400" b="1" dirty="0" err="1">
                <a:latin typeface="Courier New" panose="02070309020205020404" pitchFamily="49" charset="0"/>
                <a:cs typeface="Courier New" panose="02070309020205020404" pitchFamily="49" charset="0"/>
              </a:rPr>
              <a:t>jquery</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1.6.2/jquery.min.js"&gt;</a:t>
            </a:r>
          </a:p>
          <a:p>
            <a:r>
              <a:rPr lang="en-US" sz="1400" b="1" dirty="0">
                <a:latin typeface="Courier New" panose="02070309020205020404" pitchFamily="49" charset="0"/>
                <a:cs typeface="Courier New" panose="02070309020205020404" pitchFamily="49" charset="0"/>
              </a:rPr>
              <a:t>&lt;/script&gt;</a:t>
            </a:r>
          </a:p>
          <a:p>
            <a:r>
              <a:rPr lang="en-US" sz="1400" b="1" dirty="0">
                <a:latin typeface="Courier New" panose="02070309020205020404" pitchFamily="49" charset="0"/>
                <a:cs typeface="Courier New" panose="02070309020205020404" pitchFamily="49" charset="0"/>
              </a:rPr>
              <a:t>&lt;script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="https://ajax.googleapis.com/</a:t>
            </a:r>
            <a:r>
              <a:rPr lang="en-US" sz="1400" b="1" dirty="0" err="1">
                <a:latin typeface="Courier New" panose="02070309020205020404" pitchFamily="49" charset="0"/>
                <a:cs typeface="Courier New" panose="02070309020205020404" pitchFamily="49" charset="0"/>
              </a:rPr>
              <a:t>ajax</a:t>
            </a:r>
            <a:r>
              <a:rPr lang="en-US" sz="1400" b="1" dirty="0">
                <a:latin typeface="Courier New" panose="02070309020205020404" pitchFamily="49" charset="0"/>
                <a:cs typeface="Courier New" panose="02070309020205020404" pitchFamily="49" charset="0"/>
              </a:rPr>
              <a:t>/libs/</a:t>
            </a:r>
            <a:r>
              <a:rPr lang="en-US" sz="1400" b="1" dirty="0" err="1">
                <a:latin typeface="Courier New" panose="02070309020205020404" pitchFamily="49" charset="0"/>
                <a:cs typeface="Courier New" panose="02070309020205020404" pitchFamily="49" charset="0"/>
              </a:rPr>
              <a:t>jqueryui</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1.8.16/jquery-ui.js"&gt;</a:t>
            </a:r>
          </a:p>
          <a:p>
            <a:r>
              <a:rPr lang="en-US" sz="1400" b="1" dirty="0">
                <a:latin typeface="Courier New" panose="02070309020205020404" pitchFamily="49" charset="0"/>
                <a:cs typeface="Courier New" panose="02070309020205020404" pitchFamily="49" charset="0"/>
              </a:rPr>
              <a:t>&lt;/script&gt;</a:t>
            </a:r>
          </a:p>
        </p:txBody>
      </p:sp>
      <p:sp>
        <p:nvSpPr>
          <p:cNvPr id="8" name="Rectangle 7"/>
          <p:cNvSpPr/>
          <p:nvPr/>
        </p:nvSpPr>
        <p:spPr>
          <a:xfrm>
            <a:off x="414335" y="3725406"/>
            <a:ext cx="7643813" cy="369332"/>
          </a:xfrm>
          <a:prstGeom prst="rect">
            <a:avLst/>
          </a:prstGeom>
        </p:spPr>
        <p:txBody>
          <a:bodyPr wrap="square">
            <a:spAutoFit/>
          </a:bodyPr>
          <a:lstStyle/>
          <a:p>
            <a:r>
              <a:rPr lang="en-US" b="1" dirty="0">
                <a:latin typeface="+mj-lt"/>
              </a:rPr>
              <a:t>Note - The </a:t>
            </a:r>
            <a:r>
              <a:rPr lang="en-US" b="1" dirty="0" err="1">
                <a:latin typeface="+mj-lt"/>
              </a:rPr>
              <a:t>href</a:t>
            </a:r>
            <a:r>
              <a:rPr lang="en-US" b="1" dirty="0">
                <a:latin typeface="+mj-lt"/>
              </a:rPr>
              <a:t> and </a:t>
            </a:r>
            <a:r>
              <a:rPr lang="en-US" b="1" dirty="0" err="1">
                <a:latin typeface="+mj-lt"/>
              </a:rPr>
              <a:t>src</a:t>
            </a:r>
            <a:r>
              <a:rPr lang="en-US" b="1" dirty="0">
                <a:latin typeface="+mj-lt"/>
              </a:rPr>
              <a:t> attributes should be coded on a single line.</a:t>
            </a:r>
          </a:p>
        </p:txBody>
      </p:sp>
    </p:spTree>
    <p:extLst>
      <p:ext uri="{BB962C8B-B14F-4D97-AF65-F5344CB8AC3E}">
        <p14:creationId xmlns:p14="http://schemas.microsoft.com/office/powerpoint/2010/main" val="187924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3200" b="1" dirty="0">
                <a:effectLst>
                  <a:outerShdw blurRad="38100" dist="38100" dir="2700000" algn="tl">
                    <a:srgbClr val="000000">
                      <a:alpha val="43137"/>
                    </a:srgbClr>
                  </a:outerShdw>
                </a:effectLst>
              </a:rPr>
              <a:t>How JavaScript fits into Web Architecture</a:t>
            </a:r>
          </a:p>
        </p:txBody>
      </p:sp>
      <p:sp>
        <p:nvSpPr>
          <p:cNvPr id="3" name="Date Placeholder 2"/>
          <p:cNvSpPr>
            <a:spLocks noGrp="1"/>
          </p:cNvSpPr>
          <p:nvPr>
            <p:ph type="dt" sz="half" idx="10"/>
          </p:nvPr>
        </p:nvSpPr>
        <p:spPr/>
        <p:txBody>
          <a:bodyPr/>
          <a:lstStyle/>
          <a:p>
            <a:fld id="{73882835-2569-47AD-8338-7F23E53CFD86}" type="datetime1">
              <a:rPr lang="en-US" smtClean="0"/>
              <a:t>10/3/2016</a:t>
            </a:fld>
            <a:endParaRPr lang="en-US" dirty="0"/>
          </a:p>
        </p:txBody>
      </p:sp>
      <p:sp>
        <p:nvSpPr>
          <p:cNvPr id="5" name="Footer Placeholder 4"/>
          <p:cNvSpPr>
            <a:spLocks noGrp="1"/>
          </p:cNvSpPr>
          <p:nvPr>
            <p:ph type="ftr" sz="quarter" idx="11"/>
          </p:nvPr>
        </p:nvSpPr>
        <p:spPr/>
        <p:txBody>
          <a:bodyPr/>
          <a:lstStyle/>
          <a:p>
            <a:r>
              <a:rPr lang="en-US"/>
              <a:t>Copyright © Carl M. Burnett</a:t>
            </a:r>
            <a:endParaRPr lang="en-US" dirty="0"/>
          </a:p>
        </p:txBody>
      </p:sp>
      <p:sp>
        <p:nvSpPr>
          <p:cNvPr id="4" name="Slide Number Placeholder 3"/>
          <p:cNvSpPr>
            <a:spLocks noGrp="1"/>
          </p:cNvSpPr>
          <p:nvPr>
            <p:ph type="sldNum" sz="quarter" idx="12"/>
          </p:nvPr>
        </p:nvSpPr>
        <p:spPr/>
        <p:txBody>
          <a:bodyPr/>
          <a:lstStyle/>
          <a:p>
            <a:pPr>
              <a:defRPr/>
            </a:pPr>
            <a:fld id="{11F27299-7934-46F6-B99A-F9E924C38745}" type="slidenum">
              <a:rPr lang="en-US" smtClean="0"/>
              <a:pPr>
                <a:defRPr/>
              </a:pPr>
              <a:t>3</a:t>
            </a:fld>
            <a:endParaRPr lang="en-US" dirty="0"/>
          </a:p>
        </p:txBody>
      </p:sp>
      <p:grpSp>
        <p:nvGrpSpPr>
          <p:cNvPr id="73734" name="Group 73733"/>
          <p:cNvGrpSpPr/>
          <p:nvPr/>
        </p:nvGrpSpPr>
        <p:grpSpPr>
          <a:xfrm>
            <a:off x="6017226" y="1979833"/>
            <a:ext cx="929640" cy="1627801"/>
            <a:chOff x="6466491" y="2199814"/>
            <a:chExt cx="929640" cy="180866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2919" b="26233"/>
            <a:stretch/>
          </p:blipFill>
          <p:spPr>
            <a:xfrm>
              <a:off x="6466491" y="2199814"/>
              <a:ext cx="929640" cy="1315372"/>
            </a:xfrm>
            <a:prstGeom prst="rect">
              <a:avLst/>
            </a:prstGeom>
          </p:spPr>
        </p:pic>
        <p:sp>
          <p:nvSpPr>
            <p:cNvPr id="16" name="TextBox 15"/>
            <p:cNvSpPr txBox="1"/>
            <p:nvPr/>
          </p:nvSpPr>
          <p:spPr>
            <a:xfrm>
              <a:off x="6546135" y="3495521"/>
              <a:ext cx="591764" cy="512961"/>
            </a:xfrm>
            <a:prstGeom prst="rect">
              <a:avLst/>
            </a:prstGeom>
            <a:noFill/>
          </p:spPr>
          <p:txBody>
            <a:bodyPr wrap="none" rtlCol="0">
              <a:spAutoFit/>
            </a:bodyPr>
            <a:lstStyle/>
            <a:p>
              <a:pPr algn="ctr"/>
              <a:r>
                <a:rPr lang="en-US" sz="1200" b="1" dirty="0">
                  <a:effectLst>
                    <a:outerShdw blurRad="38100" dist="38100" dir="2700000" algn="tl">
                      <a:srgbClr val="000000">
                        <a:alpha val="43137"/>
                      </a:srgbClr>
                    </a:outerShdw>
                  </a:effectLst>
                  <a:latin typeface="+mj-lt"/>
                </a:rPr>
                <a:t>Web</a:t>
              </a:r>
            </a:p>
            <a:p>
              <a:pPr algn="ctr"/>
              <a:r>
                <a:rPr lang="en-US" sz="1200" b="1" dirty="0">
                  <a:effectLst>
                    <a:outerShdw blurRad="38100" dist="38100" dir="2700000" algn="tl">
                      <a:srgbClr val="000000">
                        <a:alpha val="43137"/>
                      </a:srgbClr>
                    </a:outerShdw>
                  </a:effectLst>
                  <a:latin typeface="+mj-lt"/>
                </a:rPr>
                <a:t>Server</a:t>
              </a:r>
            </a:p>
          </p:txBody>
        </p:sp>
      </p:grpSp>
      <p:grpSp>
        <p:nvGrpSpPr>
          <p:cNvPr id="73735" name="Group 73734"/>
          <p:cNvGrpSpPr/>
          <p:nvPr/>
        </p:nvGrpSpPr>
        <p:grpSpPr>
          <a:xfrm>
            <a:off x="2916927" y="1710322"/>
            <a:ext cx="2411616" cy="1808712"/>
            <a:chOff x="3366192" y="1900358"/>
            <a:chExt cx="2411616" cy="2009680"/>
          </a:xfrm>
        </p:grpSpPr>
        <p:pic>
          <p:nvPicPr>
            <p:cNvPr id="6" name="Picture 2" descr="C:\Users\Carl\AppData\Local\Microsoft\Windows\Temporary Internet Files\Content.IE5\L7H8CEZC\MC90043259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192" y="1900358"/>
              <a:ext cx="2411616" cy="20096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64459" y="2857500"/>
              <a:ext cx="732893" cy="410369"/>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latin typeface="+mj-lt"/>
                </a:rPr>
                <a:t>Cloud</a:t>
              </a:r>
            </a:p>
          </p:txBody>
        </p:sp>
      </p:grpSp>
      <p:grpSp>
        <p:nvGrpSpPr>
          <p:cNvPr id="73729" name="Group 73728"/>
          <p:cNvGrpSpPr/>
          <p:nvPr/>
        </p:nvGrpSpPr>
        <p:grpSpPr>
          <a:xfrm>
            <a:off x="486961" y="1548511"/>
            <a:ext cx="1405103" cy="3110682"/>
            <a:chOff x="936225" y="1720568"/>
            <a:chExt cx="1405103" cy="3456314"/>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27081"/>
            <a:stretch/>
          </p:blipFill>
          <p:spPr>
            <a:xfrm>
              <a:off x="936225" y="1720568"/>
              <a:ext cx="1267695" cy="903054"/>
            </a:xfrm>
            <a:prstGeom prst="rect">
              <a:avLst/>
            </a:prstGeom>
          </p:spPr>
        </p:pic>
        <p:sp>
          <p:nvSpPr>
            <p:cNvPr id="18" name="TextBox 17"/>
            <p:cNvSpPr txBox="1"/>
            <p:nvPr/>
          </p:nvSpPr>
          <p:spPr>
            <a:xfrm>
              <a:off x="1364417" y="4595526"/>
              <a:ext cx="754437" cy="581356"/>
            </a:xfrm>
            <a:prstGeom prst="rect">
              <a:avLst/>
            </a:prstGeom>
            <a:noFill/>
          </p:spPr>
          <p:txBody>
            <a:bodyPr wrap="none" rtlCol="0">
              <a:spAutoFit/>
            </a:bodyPr>
            <a:lstStyle/>
            <a:p>
              <a:pPr algn="ctr"/>
              <a:r>
                <a:rPr lang="en-US" sz="1400" b="1" dirty="0">
                  <a:effectLst>
                    <a:outerShdw blurRad="38100" dist="38100" dir="2700000" algn="tl">
                      <a:srgbClr val="000000">
                        <a:alpha val="43137"/>
                      </a:srgbClr>
                    </a:outerShdw>
                  </a:effectLst>
                  <a:latin typeface="+mj-lt"/>
                </a:rPr>
                <a:t>Client </a:t>
              </a:r>
              <a:br>
                <a:rPr lang="en-US" sz="1400" b="1" dirty="0">
                  <a:effectLst>
                    <a:outerShdw blurRad="38100" dist="38100" dir="2700000" algn="tl">
                      <a:srgbClr val="000000">
                        <a:alpha val="43137"/>
                      </a:srgbClr>
                    </a:outerShdw>
                  </a:effectLst>
                  <a:latin typeface="+mj-lt"/>
                </a:rPr>
              </a:br>
              <a:r>
                <a:rPr lang="en-US" sz="1400" b="1" dirty="0">
                  <a:effectLst>
                    <a:outerShdw blurRad="38100" dist="38100" dir="2700000" algn="tl">
                      <a:srgbClr val="000000">
                        <a:alpha val="43137"/>
                      </a:srgbClr>
                    </a:outerShdw>
                  </a:effectLst>
                  <a:latin typeface="+mj-lt"/>
                </a:rPr>
                <a:t>Devices</a:t>
              </a: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7691" t="19612" r="4618" b="9997"/>
            <a:stretch/>
          </p:blipFill>
          <p:spPr>
            <a:xfrm>
              <a:off x="1279355" y="2660347"/>
              <a:ext cx="924565" cy="724096"/>
            </a:xfrm>
            <a:prstGeom prst="rect">
              <a:avLst/>
            </a:prstGeom>
          </p:spPr>
        </p:pic>
        <p:pic>
          <p:nvPicPr>
            <p:cNvPr id="73730"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29778" r="70667"/>
                      </a14:imgEffect>
                    </a14:imgLayer>
                  </a14:imgProps>
                </a:ext>
                <a:ext uri="{28A0092B-C50C-407E-A947-70E740481C1C}">
                  <a14:useLocalDpi xmlns:a14="http://schemas.microsoft.com/office/drawing/2010/main" val="0"/>
                </a:ext>
              </a:extLst>
            </a:blip>
            <a:srcRect/>
            <a:stretch>
              <a:fillRect/>
            </a:stretch>
          </p:blipFill>
          <p:spPr bwMode="auto">
            <a:xfrm>
              <a:off x="1141946" y="3495521"/>
              <a:ext cx="1199382" cy="90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3731" name="Group 73730"/>
          <p:cNvGrpSpPr/>
          <p:nvPr/>
        </p:nvGrpSpPr>
        <p:grpSpPr>
          <a:xfrm>
            <a:off x="2057961" y="1504712"/>
            <a:ext cx="4004413" cy="380132"/>
            <a:chOff x="2507225" y="1671902"/>
            <a:chExt cx="4004413" cy="422369"/>
          </a:xfrm>
        </p:grpSpPr>
        <p:sp>
          <p:nvSpPr>
            <p:cNvPr id="25" name="Curved Down Arrow 24"/>
            <p:cNvSpPr/>
            <p:nvPr/>
          </p:nvSpPr>
          <p:spPr>
            <a:xfrm>
              <a:off x="2507225" y="1671902"/>
              <a:ext cx="4004413" cy="4223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6" name="TextBox 25"/>
            <p:cNvSpPr txBox="1"/>
            <p:nvPr/>
          </p:nvSpPr>
          <p:spPr>
            <a:xfrm>
              <a:off x="3319618" y="1720568"/>
              <a:ext cx="2084610" cy="307777"/>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mj-lt"/>
                </a:rPr>
                <a:t>Client Request to Web Server </a:t>
              </a:r>
            </a:p>
          </p:txBody>
        </p:sp>
      </p:grpSp>
      <p:grpSp>
        <p:nvGrpSpPr>
          <p:cNvPr id="73733" name="Group 73732"/>
          <p:cNvGrpSpPr/>
          <p:nvPr/>
        </p:nvGrpSpPr>
        <p:grpSpPr>
          <a:xfrm>
            <a:off x="1892063" y="3347003"/>
            <a:ext cx="4170310" cy="665626"/>
            <a:chOff x="2341328" y="3718892"/>
            <a:chExt cx="4170310" cy="739584"/>
          </a:xfrm>
        </p:grpSpPr>
        <p:sp>
          <p:nvSpPr>
            <p:cNvPr id="27" name="Curved Down Arrow 26"/>
            <p:cNvSpPr/>
            <p:nvPr/>
          </p:nvSpPr>
          <p:spPr>
            <a:xfrm flipH="1" flipV="1">
              <a:off x="2341328" y="3996069"/>
              <a:ext cx="4170310" cy="4624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9" name="TextBox 28"/>
            <p:cNvSpPr txBox="1"/>
            <p:nvPr/>
          </p:nvSpPr>
          <p:spPr>
            <a:xfrm>
              <a:off x="3061182" y="3718892"/>
              <a:ext cx="2896498" cy="512961"/>
            </a:xfrm>
            <a:prstGeom prst="rect">
              <a:avLst/>
            </a:prstGeom>
            <a:noFill/>
          </p:spPr>
          <p:txBody>
            <a:bodyPr wrap="none" rtlCol="0">
              <a:spAutoFit/>
            </a:bodyPr>
            <a:lstStyle/>
            <a:p>
              <a:pPr algn="ctr"/>
              <a:r>
                <a:rPr lang="en-US" sz="1200" b="1" dirty="0">
                  <a:effectLst>
                    <a:outerShdw blurRad="38100" dist="38100" dir="2700000" algn="tl">
                      <a:srgbClr val="000000">
                        <a:alpha val="43137"/>
                      </a:srgbClr>
                    </a:outerShdw>
                  </a:effectLst>
                  <a:latin typeface="+mj-lt"/>
                </a:rPr>
                <a:t>Server Response to Client </a:t>
              </a:r>
            </a:p>
            <a:p>
              <a:pPr algn="ctr"/>
              <a:r>
                <a:rPr lang="en-US" sz="1200" b="1" dirty="0">
                  <a:effectLst>
                    <a:outerShdw blurRad="38100" dist="38100" dir="2700000" algn="tl">
                      <a:srgbClr val="000000">
                        <a:alpha val="43137"/>
                      </a:srgbClr>
                    </a:outerShdw>
                  </a:effectLst>
                  <a:latin typeface="+mj-lt"/>
                </a:rPr>
                <a:t>with Embedded or External JavaScript File </a:t>
              </a:r>
            </a:p>
          </p:txBody>
        </p:sp>
      </p:grpSp>
      <p:grpSp>
        <p:nvGrpSpPr>
          <p:cNvPr id="73732" name="Group 73731"/>
          <p:cNvGrpSpPr/>
          <p:nvPr/>
        </p:nvGrpSpPr>
        <p:grpSpPr>
          <a:xfrm>
            <a:off x="6976627" y="1548512"/>
            <a:ext cx="1481573" cy="1928809"/>
            <a:chOff x="7425891" y="1720568"/>
            <a:chExt cx="1481573" cy="2143121"/>
          </a:xfrm>
        </p:grpSpPr>
        <p:sp>
          <p:nvSpPr>
            <p:cNvPr id="13" name="Folded Corner 12"/>
            <p:cNvSpPr/>
            <p:nvPr/>
          </p:nvSpPr>
          <p:spPr>
            <a:xfrm>
              <a:off x="8028038" y="1720568"/>
              <a:ext cx="879426" cy="95849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mj-lt"/>
                </a:rPr>
                <a:t>HTML</a:t>
              </a:r>
            </a:p>
            <a:p>
              <a:pPr algn="ctr"/>
              <a:r>
                <a:rPr lang="en-US" sz="1050" b="1" dirty="0">
                  <a:solidFill>
                    <a:schemeClr val="tx1"/>
                  </a:solidFill>
                  <a:latin typeface="+mj-lt"/>
                </a:rPr>
                <a:t>Page</a:t>
              </a:r>
            </a:p>
            <a:p>
              <a:pPr algn="ctr"/>
              <a:r>
                <a:rPr lang="en-US" sz="1050" b="1" dirty="0">
                  <a:solidFill>
                    <a:schemeClr val="tx1"/>
                  </a:solidFill>
                  <a:latin typeface="+mj-lt"/>
                </a:rPr>
                <a:t>Embedded JavaScript</a:t>
              </a:r>
            </a:p>
          </p:txBody>
        </p:sp>
        <p:sp>
          <p:nvSpPr>
            <p:cNvPr id="15" name="Folded Corner 14"/>
            <p:cNvSpPr/>
            <p:nvPr/>
          </p:nvSpPr>
          <p:spPr>
            <a:xfrm>
              <a:off x="8028038" y="2905198"/>
              <a:ext cx="879426" cy="95849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mj-lt"/>
                </a:rPr>
                <a:t>External</a:t>
              </a:r>
            </a:p>
            <a:p>
              <a:pPr algn="ctr"/>
              <a:r>
                <a:rPr lang="en-US" sz="1050" b="1" dirty="0">
                  <a:solidFill>
                    <a:schemeClr val="tx1"/>
                  </a:solidFill>
                  <a:latin typeface="+mj-lt"/>
                </a:rPr>
                <a:t>JavaScript</a:t>
              </a:r>
            </a:p>
            <a:p>
              <a:pPr algn="ctr"/>
              <a:r>
                <a:rPr lang="en-US" sz="1050" b="1" dirty="0">
                  <a:solidFill>
                    <a:schemeClr val="tx1"/>
                  </a:solidFill>
                  <a:latin typeface="+mj-lt"/>
                </a:rPr>
                <a:t>File</a:t>
              </a:r>
            </a:p>
          </p:txBody>
        </p:sp>
        <p:cxnSp>
          <p:nvCxnSpPr>
            <p:cNvPr id="30" name="Straight Arrow Connector 29"/>
            <p:cNvCxnSpPr>
              <a:stCxn id="13" idx="1"/>
              <a:endCxn id="8" idx="3"/>
            </p:cNvCxnSpPr>
            <p:nvPr/>
          </p:nvCxnSpPr>
          <p:spPr>
            <a:xfrm flipH="1">
              <a:off x="7425891" y="2199814"/>
              <a:ext cx="602147" cy="65768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1"/>
              <a:endCxn id="8" idx="3"/>
            </p:cNvCxnSpPr>
            <p:nvPr/>
          </p:nvCxnSpPr>
          <p:spPr>
            <a:xfrm flipH="1" flipV="1">
              <a:off x="7425891" y="2857500"/>
              <a:ext cx="602147" cy="52694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02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95884"/>
          </a:xfrm>
        </p:spPr>
        <p:txBody>
          <a:bodyPr>
            <a:normAutofit/>
          </a:bodyPr>
          <a:lstStyle/>
          <a:p>
            <a:r>
              <a:rPr lang="en-US" sz="3200" b="1" dirty="0">
                <a:effectLst>
                  <a:outerShdw blurRad="38100" dist="38100" dir="2700000" algn="tl">
                    <a:srgbClr val="000000">
                      <a:alpha val="43137"/>
                    </a:srgbClr>
                  </a:outerShdw>
                </a:effectLst>
              </a:rPr>
              <a:t>Including jQuery files on your Web Site</a:t>
            </a:r>
          </a:p>
        </p:txBody>
      </p:sp>
      <p:sp>
        <p:nvSpPr>
          <p:cNvPr id="4" name="Date Placeholder 3"/>
          <p:cNvSpPr>
            <a:spLocks noGrp="1"/>
          </p:cNvSpPr>
          <p:nvPr>
            <p:ph type="dt" sz="half" idx="10"/>
          </p:nvPr>
        </p:nvSpPr>
        <p:spPr/>
        <p:txBody>
          <a:bodyPr/>
          <a:lstStyle/>
          <a:p>
            <a:fld id="{EA6DD286-AF12-45C4-B473-4EA9E4734638}" type="datetime1">
              <a:rPr lang="en-US" smtClean="0"/>
              <a:t>10/3/2016</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30</a:t>
            </a:fld>
            <a:endParaRPr lang="en-US" dirty="0"/>
          </a:p>
        </p:txBody>
      </p:sp>
      <p:sp>
        <p:nvSpPr>
          <p:cNvPr id="7" name="Rectangle 6"/>
          <p:cNvSpPr/>
          <p:nvPr/>
        </p:nvSpPr>
        <p:spPr>
          <a:xfrm>
            <a:off x="466725" y="1428750"/>
            <a:ext cx="6705600" cy="138499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 include the jQuery UI </a:t>
            </a:r>
            <a:r>
              <a:rPr lang="en-US" sz="1400" b="1" dirty="0" err="1">
                <a:latin typeface="Courier New" panose="02070309020205020404" pitchFamily="49" charset="0"/>
                <a:cs typeface="Courier New" panose="02070309020205020404" pitchFamily="49" charset="0"/>
              </a:rPr>
              <a:t>stylesheet</a:t>
            </a:r>
            <a:r>
              <a:rPr lang="en-US" sz="1400" b="1" dirty="0">
                <a:latin typeface="Courier New" panose="02070309020205020404" pitchFamily="49" charset="0"/>
                <a:cs typeface="Courier New" panose="02070309020205020404" pitchFamily="49" charset="0"/>
              </a:rPr>
              <a:t> --&gt;</a:t>
            </a:r>
          </a:p>
          <a:p>
            <a:r>
              <a:rPr lang="en-US" sz="1400" b="1" dirty="0">
                <a:latin typeface="Courier New" panose="02070309020205020404" pitchFamily="49" charset="0"/>
                <a:cs typeface="Courier New" panose="02070309020205020404" pitchFamily="49" charset="0"/>
              </a:rPr>
              <a:t>&lt;link </a:t>
            </a:r>
            <a:r>
              <a:rPr lang="en-US" sz="1400" b="1" dirty="0" err="1">
                <a:latin typeface="Courier New" panose="02070309020205020404" pitchFamily="49" charset="0"/>
                <a:cs typeface="Courier New" panose="02070309020205020404" pitchFamily="49" charset="0"/>
              </a:rPr>
              <a:t>rel</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stylesheet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href</a:t>
            </a:r>
            <a:r>
              <a:rPr lang="en-US" sz="1400" b="1" dirty="0">
                <a:latin typeface="Courier New" panose="02070309020205020404" pitchFamily="49" charset="0"/>
                <a:cs typeface="Courier New" panose="02070309020205020404" pitchFamily="49" charset="0"/>
              </a:rPr>
              <a:t>="jquery.ui.all.css"&gt;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&lt;!-- include the jQuery and jQuery UI JavaScript files --&gt;</a:t>
            </a:r>
          </a:p>
          <a:p>
            <a:r>
              <a:rPr lang="en-US" sz="1400" b="1" dirty="0">
                <a:latin typeface="Courier New" panose="02070309020205020404" pitchFamily="49" charset="0"/>
                <a:cs typeface="Courier New" panose="02070309020205020404" pitchFamily="49" charset="0"/>
              </a:rPr>
              <a:t>&lt;script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="jquery-1.6.2.min.js"&gt;&lt;/script&gt;</a:t>
            </a:r>
          </a:p>
          <a:p>
            <a:r>
              <a:rPr lang="en-US" sz="1400" b="1" dirty="0">
                <a:latin typeface="Courier New" panose="02070309020205020404" pitchFamily="49" charset="0"/>
                <a:cs typeface="Courier New" panose="02070309020205020404" pitchFamily="49" charset="0"/>
              </a:rPr>
              <a:t>&lt;script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="jquery-ui.js"&gt;&lt;/script&gt;</a:t>
            </a:r>
          </a:p>
        </p:txBody>
      </p:sp>
    </p:spTree>
    <p:extLst>
      <p:ext uri="{BB962C8B-B14F-4D97-AF65-F5344CB8AC3E}">
        <p14:creationId xmlns:p14="http://schemas.microsoft.com/office/powerpoint/2010/main" val="336453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jQuery Syntax</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solidFill>
                  <a:schemeClr val="tx2">
                    <a:lumMod val="50000"/>
                  </a:schemeClr>
                </a:solidFill>
                <a:effectLst>
                  <a:outerShdw blurRad="38100" dist="38100" dir="2700000" algn="tl">
                    <a:srgbClr val="000000">
                      <a:alpha val="43137"/>
                    </a:srgbClr>
                  </a:outerShdw>
                </a:effectLst>
              </a:rPr>
              <a:t>Basic syntax is: $(</a:t>
            </a:r>
            <a:r>
              <a:rPr lang="en-US" sz="2000" i="1" dirty="0">
                <a:solidFill>
                  <a:schemeClr val="tx2">
                    <a:lumMod val="50000"/>
                  </a:schemeClr>
                </a:solidFill>
                <a:effectLst>
                  <a:outerShdw blurRad="38100" dist="38100" dir="2700000" algn="tl">
                    <a:srgbClr val="000000">
                      <a:alpha val="43137"/>
                    </a:srgbClr>
                  </a:outerShdw>
                </a:effectLst>
              </a:rPr>
              <a:t>selector</a:t>
            </a:r>
            <a:r>
              <a:rPr lang="en-US" sz="2000" dirty="0">
                <a:solidFill>
                  <a:schemeClr val="tx2">
                    <a:lumMod val="50000"/>
                  </a:schemeClr>
                </a:solidFill>
                <a:effectLst>
                  <a:outerShdw blurRad="38100" dist="38100" dir="2700000" algn="tl">
                    <a:srgbClr val="000000">
                      <a:alpha val="43137"/>
                    </a:srgbClr>
                  </a:outerShdw>
                </a:effectLst>
              </a:rPr>
              <a:t>).</a:t>
            </a:r>
            <a:r>
              <a:rPr lang="en-US" sz="2000" i="1" dirty="0">
                <a:solidFill>
                  <a:schemeClr val="tx2">
                    <a:lumMod val="50000"/>
                  </a:schemeClr>
                </a:solidFill>
                <a:effectLst>
                  <a:outerShdw blurRad="38100" dist="38100" dir="2700000" algn="tl">
                    <a:srgbClr val="000000">
                      <a:alpha val="43137"/>
                    </a:srgbClr>
                  </a:outerShdw>
                </a:effectLst>
              </a:rPr>
              <a:t>action</a:t>
            </a:r>
            <a:r>
              <a:rPr lang="en-US" sz="2000" dirty="0">
                <a:solidFill>
                  <a:schemeClr val="tx2">
                    <a:lumMod val="50000"/>
                  </a:schemeClr>
                </a:solidFill>
                <a:effectLst>
                  <a:outerShdw blurRad="38100" dist="38100" dir="2700000" algn="tl">
                    <a:srgbClr val="000000">
                      <a:alpha val="43137"/>
                    </a:srgbClr>
                  </a:outerShdw>
                </a:effectLst>
              </a:rPr>
              <a:t>()</a:t>
            </a:r>
          </a:p>
          <a:p>
            <a:r>
              <a:rPr lang="en-US" sz="2000" dirty="0"/>
              <a:t>A $ sign to define/access jQuery</a:t>
            </a:r>
          </a:p>
          <a:p>
            <a:r>
              <a:rPr lang="en-US" sz="2000" dirty="0"/>
              <a:t>A (</a:t>
            </a:r>
            <a:r>
              <a:rPr lang="en-US" sz="2000" i="1" dirty="0"/>
              <a:t>selector</a:t>
            </a:r>
            <a:r>
              <a:rPr lang="en-US" sz="2000" dirty="0"/>
              <a:t>) to "query (or find)" HTML elements</a:t>
            </a:r>
          </a:p>
          <a:p>
            <a:r>
              <a:rPr lang="en-US" sz="2000" dirty="0"/>
              <a:t>A jQuery </a:t>
            </a:r>
            <a:r>
              <a:rPr lang="en-US" sz="2000" i="1" dirty="0"/>
              <a:t>action</a:t>
            </a:r>
            <a:r>
              <a:rPr lang="en-US" sz="2000" dirty="0"/>
              <a:t>() to be performed on the element(s)</a:t>
            </a:r>
            <a:br>
              <a:rPr lang="en-US" sz="2000" dirty="0"/>
            </a:br>
            <a:endParaRPr lang="en-US" sz="2000" dirty="0"/>
          </a:p>
          <a:p>
            <a:pPr marL="0" indent="0">
              <a:buNone/>
            </a:pPr>
            <a:r>
              <a:rPr lang="en-US" sz="2000" dirty="0">
                <a:solidFill>
                  <a:schemeClr val="tx2">
                    <a:lumMod val="50000"/>
                  </a:schemeClr>
                </a:solidFill>
                <a:effectLst>
                  <a:outerShdw blurRad="38100" dist="38100" dir="2700000" algn="tl">
                    <a:srgbClr val="000000">
                      <a:alpha val="43137"/>
                    </a:srgbClr>
                  </a:outerShdw>
                </a:effectLst>
              </a:rPr>
              <a:t>Examples:</a:t>
            </a:r>
          </a:p>
          <a:p>
            <a:r>
              <a:rPr lang="en-US" sz="2000" dirty="0"/>
              <a:t>$(this).hide() - hides the current element.</a:t>
            </a:r>
          </a:p>
          <a:p>
            <a:r>
              <a:rPr lang="en-US" sz="2000" dirty="0"/>
              <a:t>$("p").hide() - hides all &lt;p&gt; elements.</a:t>
            </a:r>
          </a:p>
          <a:p>
            <a:r>
              <a:rPr lang="en-US" sz="2000" dirty="0"/>
              <a:t>$(".test").hide() - hides all elements with class="test".</a:t>
            </a:r>
          </a:p>
          <a:p>
            <a:r>
              <a:rPr lang="en-US" sz="2000" dirty="0"/>
              <a:t>$("#test").hide() - hides the element with id="test".</a:t>
            </a:r>
          </a:p>
          <a:p>
            <a:pPr marL="0" indent="0">
              <a:buNone/>
            </a:pPr>
            <a:endParaRPr lang="en-US" sz="2000" dirty="0"/>
          </a:p>
        </p:txBody>
      </p:sp>
    </p:spTree>
    <p:extLst>
      <p:ext uri="{BB962C8B-B14F-4D97-AF65-F5344CB8AC3E}">
        <p14:creationId xmlns:p14="http://schemas.microsoft.com/office/powerpoint/2010/main" val="3856322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jQuery Selectors</a:t>
            </a:r>
          </a:p>
        </p:txBody>
      </p:sp>
      <p:sp>
        <p:nvSpPr>
          <p:cNvPr id="3" name="Content Placeholder 2"/>
          <p:cNvSpPr>
            <a:spLocks noGrp="1"/>
          </p:cNvSpPr>
          <p:nvPr>
            <p:ph idx="1"/>
          </p:nvPr>
        </p:nvSpPr>
        <p:spPr>
          <a:xfrm>
            <a:off x="457200" y="1451610"/>
            <a:ext cx="8229600" cy="3291840"/>
          </a:xfrm>
        </p:spPr>
        <p:txBody>
          <a:bodyPr>
            <a:normAutofit/>
          </a:bodyPr>
          <a:lstStyle/>
          <a:p>
            <a:pPr marL="0" indent="0">
              <a:buNone/>
            </a:pPr>
            <a:r>
              <a:rPr lang="en-US" sz="2000" dirty="0">
                <a:solidFill>
                  <a:srgbClr val="002060"/>
                </a:solidFill>
                <a:effectLst>
                  <a:outerShdw blurRad="38100" dist="38100" dir="2700000" algn="tl">
                    <a:srgbClr val="000000">
                      <a:alpha val="43137"/>
                    </a:srgbClr>
                  </a:outerShdw>
                </a:effectLst>
              </a:rPr>
              <a:t>A type selector that selects all h1 elements</a:t>
            </a:r>
          </a:p>
          <a:p>
            <a:pPr marL="0" indent="0">
              <a:buNone/>
            </a:pPr>
            <a:r>
              <a:rPr lang="en-US" sz="2000" dirty="0">
                <a:latin typeface="Courier New" panose="02070309020205020404" pitchFamily="49" charset="0"/>
                <a:cs typeface="Courier New" panose="02070309020205020404" pitchFamily="49" charset="0"/>
              </a:rPr>
              <a:t>$("h1")</a:t>
            </a:r>
            <a:br>
              <a:rPr lang="en-US" sz="2000" dirty="0">
                <a:latin typeface="Courier New" panose="02070309020205020404" pitchFamily="49" charset="0"/>
                <a:cs typeface="Courier New" panose="02070309020205020404" pitchFamily="49" charset="0"/>
              </a:rPr>
            </a:br>
            <a:endParaRPr lang="en-US" sz="2000" dirty="0">
              <a:latin typeface="Courier New" panose="02070309020205020404" pitchFamily="49" charset="0"/>
              <a:cs typeface="Courier New" panose="02070309020205020404" pitchFamily="49" charset="0"/>
            </a:endParaRPr>
          </a:p>
          <a:p>
            <a:pPr marL="0" indent="0">
              <a:buNone/>
            </a:pPr>
            <a:r>
              <a:rPr lang="en-US" sz="2000" dirty="0">
                <a:solidFill>
                  <a:srgbClr val="002060"/>
                </a:solidFill>
                <a:effectLst>
                  <a:outerShdw blurRad="38100" dist="38100" dir="2700000" algn="tl">
                    <a:srgbClr val="000000">
                      <a:alpha val="43137"/>
                    </a:srgbClr>
                  </a:outerShdw>
                </a:effectLst>
              </a:rPr>
              <a:t>An id selector that selects the element with “accordion” as its id</a:t>
            </a:r>
          </a:p>
          <a:p>
            <a:pPr marL="0" indent="0">
              <a:buNone/>
            </a:pPr>
            <a:r>
              <a:rPr lang="en-US" sz="2000" dirty="0">
                <a:latin typeface="Courier New" panose="02070309020205020404" pitchFamily="49" charset="0"/>
                <a:cs typeface="Courier New" panose="02070309020205020404" pitchFamily="49" charset="0"/>
              </a:rPr>
              <a:t>$("#accordion")</a:t>
            </a:r>
            <a:br>
              <a:rPr lang="en-US" sz="2000" dirty="0">
                <a:latin typeface="Courier New" panose="02070309020205020404" pitchFamily="49" charset="0"/>
                <a:cs typeface="Courier New" panose="02070309020205020404" pitchFamily="49" charset="0"/>
              </a:rPr>
            </a:br>
            <a:endParaRPr lang="en-US" sz="2000" dirty="0">
              <a:latin typeface="Courier New" panose="02070309020205020404" pitchFamily="49" charset="0"/>
              <a:cs typeface="Courier New" panose="02070309020205020404" pitchFamily="49" charset="0"/>
            </a:endParaRPr>
          </a:p>
          <a:p>
            <a:pPr marL="0" indent="0">
              <a:buNone/>
            </a:pPr>
            <a:r>
              <a:rPr lang="en-US" sz="2000" dirty="0">
                <a:solidFill>
                  <a:srgbClr val="002060"/>
                </a:solidFill>
                <a:effectLst>
                  <a:outerShdw blurRad="38100" dist="38100" dir="2700000" algn="tl">
                    <a:srgbClr val="000000">
                      <a:alpha val="43137"/>
                    </a:srgbClr>
                  </a:outerShdw>
                </a:effectLst>
              </a:rPr>
              <a:t>A class selector that selects all elements in the “</a:t>
            </a:r>
            <a:r>
              <a:rPr lang="en-US" sz="2000" dirty="0" err="1">
                <a:solidFill>
                  <a:srgbClr val="002060"/>
                </a:solidFill>
                <a:effectLst>
                  <a:outerShdw blurRad="38100" dist="38100" dir="2700000" algn="tl">
                    <a:srgbClr val="000000">
                      <a:alpha val="43137"/>
                    </a:srgbClr>
                  </a:outerShdw>
                </a:effectLst>
              </a:rPr>
              <a:t>fadein</a:t>
            </a:r>
            <a:r>
              <a:rPr lang="en-US" sz="2000" dirty="0">
                <a:solidFill>
                  <a:srgbClr val="002060"/>
                </a:solidFill>
                <a:effectLst>
                  <a:outerShdw blurRad="38100" dist="38100" dir="2700000" algn="tl">
                    <a:srgbClr val="000000">
                      <a:alpha val="43137"/>
                    </a:srgbClr>
                  </a:outerShdw>
                </a:effectLst>
              </a:rPr>
              <a:t>” class</a:t>
            </a:r>
          </a:p>
          <a:p>
            <a:pPr marL="0" indent="0">
              <a:buNone/>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fadein</a:t>
            </a:r>
            <a:r>
              <a:rPr lang="en-US" sz="2000" dirty="0">
                <a:latin typeface="Courier New" panose="02070309020205020404" pitchFamily="49" charset="0"/>
                <a:cs typeface="Courier New" panose="02070309020205020404" pitchFamily="49" charset="0"/>
              </a:rPr>
              <a:t>")</a:t>
            </a:r>
            <a:endParaRPr lang="en-US" sz="2000" dirty="0">
              <a:solidFill>
                <a:srgbClr val="002060"/>
              </a:solidFill>
              <a:effectLst>
                <a:outerShdw blurRad="38100" dist="38100" dir="2700000" algn="tl">
                  <a:srgbClr val="000000">
                    <a:alpha val="43137"/>
                  </a:srgbClr>
                </a:outerShdw>
              </a:effectLst>
            </a:endParaRPr>
          </a:p>
          <a:p>
            <a:pPr marL="0" indent="0">
              <a:buNone/>
            </a:pPr>
            <a:endParaRPr lang="en-US" sz="2000" dirty="0">
              <a:solidFill>
                <a:srgbClr val="002060"/>
              </a:solidFill>
              <a:effectLst>
                <a:outerShdw blurRad="38100" dist="38100" dir="2700000" algn="tl">
                  <a:srgbClr val="000000">
                    <a:alpha val="43137"/>
                  </a:srgbClr>
                </a:outerShdw>
              </a:effectLst>
            </a:endParaRPr>
          </a:p>
          <a:p>
            <a:pPr marL="0" indent="0">
              <a:buNone/>
            </a:pPr>
            <a:endParaRPr lang="en-US" sz="1800" dirty="0"/>
          </a:p>
        </p:txBody>
      </p:sp>
      <p:sp>
        <p:nvSpPr>
          <p:cNvPr id="4" name="Date Placeholder 3"/>
          <p:cNvSpPr>
            <a:spLocks noGrp="1"/>
          </p:cNvSpPr>
          <p:nvPr>
            <p:ph type="dt" sz="half" idx="10"/>
          </p:nvPr>
        </p:nvSpPr>
        <p:spPr/>
        <p:txBody>
          <a:bodyPr/>
          <a:lstStyle/>
          <a:p>
            <a:fld id="{EA6DD286-AF12-45C4-B473-4EA9E4734638}" type="datetime1">
              <a:rPr lang="en-US" smtClean="0"/>
              <a:t>10/3/2016</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32</a:t>
            </a:fld>
            <a:endParaRPr lang="en-US" dirty="0"/>
          </a:p>
        </p:txBody>
      </p:sp>
    </p:spTree>
    <p:extLst>
      <p:ext uri="{BB962C8B-B14F-4D97-AF65-F5344CB8AC3E}">
        <p14:creationId xmlns:p14="http://schemas.microsoft.com/office/powerpoint/2010/main" val="265467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Session 3 – Exercise 1 - Selectors</a:t>
            </a:r>
          </a:p>
        </p:txBody>
      </p:sp>
      <p:sp>
        <p:nvSpPr>
          <p:cNvPr id="3" name="Content Placeholder 2"/>
          <p:cNvSpPr>
            <a:spLocks noGrp="1"/>
          </p:cNvSpPr>
          <p:nvPr>
            <p:ph idx="1"/>
          </p:nvPr>
        </p:nvSpPr>
        <p:spPr/>
        <p:txBody>
          <a:bodyPr/>
          <a:lstStyle/>
          <a:p>
            <a:r>
              <a:rPr lang="en-US" dirty="0">
                <a:hlinkClick r:id="rId2"/>
              </a:rPr>
              <a:t>Exercise 1</a:t>
            </a:r>
            <a:endParaRPr lang="en-US" dirty="0"/>
          </a:p>
          <a:p>
            <a:r>
              <a:rPr lang="en-US" dirty="0">
                <a:hlinkClick r:id="rId3"/>
              </a:rPr>
              <a:t>Exercise 2</a:t>
            </a:r>
            <a:endParaRPr lang="en-US" dirty="0"/>
          </a:p>
          <a:p>
            <a:r>
              <a:rPr lang="en-US" dirty="0">
                <a:hlinkClick r:id="rId4"/>
              </a:rPr>
              <a:t>Exercise 3</a:t>
            </a:r>
            <a:endParaRPr lang="en-US" dirty="0"/>
          </a:p>
          <a:p>
            <a:r>
              <a:rPr lang="en-US" dirty="0">
                <a:hlinkClick r:id="rId5"/>
              </a:rPr>
              <a:t>Exercise 4</a:t>
            </a:r>
            <a:endParaRPr lang="en-US" dirty="0"/>
          </a:p>
          <a:p>
            <a:r>
              <a:rPr lang="en-US" dirty="0">
                <a:hlinkClick r:id="rId6"/>
              </a:rPr>
              <a:t>Exercise 5</a:t>
            </a:r>
            <a:endParaRPr lang="en-US" dirty="0"/>
          </a:p>
          <a:p>
            <a:r>
              <a:rPr lang="en-US" dirty="0">
                <a:hlinkClick r:id="rId7"/>
              </a:rPr>
              <a:t>Exercise 6</a:t>
            </a:r>
            <a:endParaRPr lang="en-US" dirty="0"/>
          </a:p>
          <a:p>
            <a:endParaRPr lang="en-US" dirty="0"/>
          </a:p>
          <a:p>
            <a:endParaRPr lang="en-US" dirty="0"/>
          </a:p>
        </p:txBody>
      </p:sp>
    </p:spTree>
    <p:extLst>
      <p:ext uri="{BB962C8B-B14F-4D97-AF65-F5344CB8AC3E}">
        <p14:creationId xmlns:p14="http://schemas.microsoft.com/office/powerpoint/2010/main" val="293985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jQuery Events</a:t>
            </a:r>
            <a:endParaRPr lang="en-US" dirty="0"/>
          </a:p>
        </p:txBody>
      </p:sp>
      <p:sp>
        <p:nvSpPr>
          <p:cNvPr id="3" name="Content Placeholder 2"/>
          <p:cNvSpPr>
            <a:spLocks noGrp="1"/>
          </p:cNvSpPr>
          <p:nvPr>
            <p:ph idx="1"/>
          </p:nvPr>
        </p:nvSpPr>
        <p:spPr/>
        <p:txBody>
          <a:bodyPr/>
          <a:lstStyle/>
          <a:p>
            <a:pPr marL="0" indent="0">
              <a:buNone/>
            </a:pPr>
            <a:r>
              <a:rPr lang="en-US" dirty="0"/>
              <a:t>Examples:</a:t>
            </a:r>
          </a:p>
          <a:p>
            <a:r>
              <a:rPr lang="en-US" dirty="0"/>
              <a:t>moving a mouse over an element</a:t>
            </a:r>
          </a:p>
          <a:p>
            <a:r>
              <a:rPr lang="en-US" dirty="0"/>
              <a:t>selecting a radio button</a:t>
            </a:r>
          </a:p>
          <a:p>
            <a:r>
              <a:rPr lang="en-US" dirty="0"/>
              <a:t>clicking on an element</a:t>
            </a:r>
          </a:p>
          <a:p>
            <a:endParaRPr lang="en-US" dirty="0"/>
          </a:p>
        </p:txBody>
      </p:sp>
    </p:spTree>
    <p:extLst>
      <p:ext uri="{BB962C8B-B14F-4D97-AF65-F5344CB8AC3E}">
        <p14:creationId xmlns:p14="http://schemas.microsoft.com/office/powerpoint/2010/main" val="1435673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jQuery Events</a:t>
            </a:r>
            <a:endParaRPr lang="en-US" dirty="0"/>
          </a:p>
        </p:txBody>
      </p:sp>
      <p:sp>
        <p:nvSpPr>
          <p:cNvPr id="4" name="Content Placeholder 3"/>
          <p:cNvSpPr>
            <a:spLocks noGrp="1"/>
          </p:cNvSpPr>
          <p:nvPr>
            <p:ph sz="half" idx="1"/>
          </p:nvPr>
        </p:nvSpPr>
        <p:spPr>
          <a:xfrm>
            <a:off x="457200" y="1440064"/>
            <a:ext cx="1828800" cy="3326130"/>
          </a:xfrm>
        </p:spPr>
        <p:txBody>
          <a:bodyPr>
            <a:normAutofit/>
          </a:bodyPr>
          <a:lstStyle/>
          <a:p>
            <a:pPr marL="0" indent="0">
              <a:buNone/>
            </a:pPr>
            <a:r>
              <a:rPr lang="en-US" sz="2000" dirty="0"/>
              <a:t>Mouse Events</a:t>
            </a:r>
          </a:p>
          <a:p>
            <a:r>
              <a:rPr lang="en-US" sz="1800" dirty="0"/>
              <a:t>click</a:t>
            </a:r>
          </a:p>
          <a:p>
            <a:r>
              <a:rPr lang="en-US" sz="1800" dirty="0" err="1"/>
              <a:t>dblclick</a:t>
            </a:r>
            <a:endParaRPr lang="en-US" sz="1800" dirty="0"/>
          </a:p>
          <a:p>
            <a:r>
              <a:rPr lang="en-US" sz="1800" dirty="0" err="1"/>
              <a:t>mousecenter</a:t>
            </a:r>
            <a:endParaRPr lang="en-US" sz="1800" dirty="0"/>
          </a:p>
          <a:p>
            <a:r>
              <a:rPr lang="en-US" sz="1800" dirty="0" err="1"/>
              <a:t>mouseleave</a:t>
            </a:r>
            <a:endParaRPr lang="en-US" sz="1800" dirty="0"/>
          </a:p>
        </p:txBody>
      </p:sp>
      <p:sp>
        <p:nvSpPr>
          <p:cNvPr id="5" name="Content Placeholder 4"/>
          <p:cNvSpPr>
            <a:spLocks noGrp="1"/>
          </p:cNvSpPr>
          <p:nvPr>
            <p:ph sz="half" idx="2"/>
          </p:nvPr>
        </p:nvSpPr>
        <p:spPr>
          <a:xfrm>
            <a:off x="2438400" y="1440064"/>
            <a:ext cx="2133600" cy="3326130"/>
          </a:xfrm>
        </p:spPr>
        <p:txBody>
          <a:bodyPr/>
          <a:lstStyle/>
          <a:p>
            <a:pPr marL="0" indent="0">
              <a:buNone/>
            </a:pPr>
            <a:r>
              <a:rPr lang="en-US" sz="2000" dirty="0"/>
              <a:t>Keyboard Events</a:t>
            </a:r>
          </a:p>
          <a:p>
            <a:r>
              <a:rPr lang="en-US" sz="1800" dirty="0"/>
              <a:t>keypress</a:t>
            </a:r>
          </a:p>
          <a:p>
            <a:r>
              <a:rPr lang="en-US" sz="1800" dirty="0" err="1"/>
              <a:t>keydown</a:t>
            </a:r>
            <a:endParaRPr lang="en-US" sz="1800" dirty="0"/>
          </a:p>
          <a:p>
            <a:r>
              <a:rPr lang="en-US" sz="1800" dirty="0" err="1"/>
              <a:t>keyup</a:t>
            </a:r>
            <a:endParaRPr lang="en-US" sz="1800" dirty="0"/>
          </a:p>
        </p:txBody>
      </p:sp>
      <p:sp>
        <p:nvSpPr>
          <p:cNvPr id="6" name="Content Placeholder 3"/>
          <p:cNvSpPr txBox="1">
            <a:spLocks/>
          </p:cNvSpPr>
          <p:nvPr/>
        </p:nvSpPr>
        <p:spPr>
          <a:xfrm>
            <a:off x="4800600" y="1434505"/>
            <a:ext cx="1828800" cy="332613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18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18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2000" dirty="0"/>
              <a:t>Form Events</a:t>
            </a:r>
          </a:p>
          <a:p>
            <a:r>
              <a:rPr lang="en-US" sz="1800" dirty="0"/>
              <a:t>submit</a:t>
            </a:r>
          </a:p>
          <a:p>
            <a:r>
              <a:rPr lang="en-US" sz="1800" dirty="0"/>
              <a:t>change</a:t>
            </a:r>
          </a:p>
          <a:p>
            <a:r>
              <a:rPr lang="en-US" sz="1800" dirty="0"/>
              <a:t>focus</a:t>
            </a:r>
          </a:p>
          <a:p>
            <a:r>
              <a:rPr lang="en-US" sz="1800" dirty="0"/>
              <a:t>blur</a:t>
            </a:r>
          </a:p>
        </p:txBody>
      </p:sp>
      <p:sp>
        <p:nvSpPr>
          <p:cNvPr id="7" name="Content Placeholder 3"/>
          <p:cNvSpPr txBox="1">
            <a:spLocks/>
          </p:cNvSpPr>
          <p:nvPr/>
        </p:nvSpPr>
        <p:spPr>
          <a:xfrm>
            <a:off x="6781800" y="1434505"/>
            <a:ext cx="1828800" cy="332613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18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18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2000" dirty="0"/>
              <a:t>Document /</a:t>
            </a:r>
          </a:p>
          <a:p>
            <a:pPr marL="0" indent="0">
              <a:buFont typeface="Wingdings 2"/>
              <a:buNone/>
            </a:pPr>
            <a:r>
              <a:rPr lang="en-US" sz="2000" dirty="0"/>
              <a:t>Window</a:t>
            </a:r>
          </a:p>
          <a:p>
            <a:pPr marL="0" indent="0">
              <a:buFont typeface="Wingdings 2"/>
              <a:buNone/>
            </a:pPr>
            <a:r>
              <a:rPr lang="en-US" sz="2000" dirty="0"/>
              <a:t>Events</a:t>
            </a:r>
          </a:p>
          <a:p>
            <a:r>
              <a:rPr lang="en-US" sz="1800" dirty="0"/>
              <a:t>load</a:t>
            </a:r>
          </a:p>
          <a:p>
            <a:r>
              <a:rPr lang="en-US" sz="1800" dirty="0"/>
              <a:t>resize</a:t>
            </a:r>
          </a:p>
          <a:p>
            <a:r>
              <a:rPr lang="en-US" sz="1800" dirty="0"/>
              <a:t>scroll</a:t>
            </a:r>
          </a:p>
          <a:p>
            <a:r>
              <a:rPr lang="en-US" sz="1800" dirty="0"/>
              <a:t>unload</a:t>
            </a:r>
          </a:p>
        </p:txBody>
      </p:sp>
    </p:spTree>
    <p:extLst>
      <p:ext uri="{BB962C8B-B14F-4D97-AF65-F5344CB8AC3E}">
        <p14:creationId xmlns:p14="http://schemas.microsoft.com/office/powerpoint/2010/main" val="3265727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jQuery Syntax For Event Methods</a:t>
            </a:r>
          </a:p>
        </p:txBody>
      </p:sp>
      <p:sp>
        <p:nvSpPr>
          <p:cNvPr id="5" name="Content Placeholder 4"/>
          <p:cNvSpPr>
            <a:spLocks noGrp="1"/>
          </p:cNvSpPr>
          <p:nvPr>
            <p:ph idx="1"/>
          </p:nvPr>
        </p:nvSpPr>
        <p:spPr>
          <a:xfrm>
            <a:off x="457200" y="1733550"/>
            <a:ext cx="8229600" cy="30099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$("p").</a:t>
            </a:r>
            <a:r>
              <a:rPr lang="en-US" sz="2000" dirty="0">
                <a:effectLst>
                  <a:glow rad="228600">
                    <a:schemeClr val="accent6">
                      <a:satMod val="175000"/>
                      <a:alpha val="40000"/>
                    </a:schemeClr>
                  </a:glow>
                </a:effectLst>
                <a:latin typeface="Courier New" panose="02070309020205020404" pitchFamily="49" charset="0"/>
                <a:cs typeface="Courier New" panose="02070309020205020404" pitchFamily="49" charset="0"/>
              </a:rPr>
              <a:t>click</a:t>
            </a:r>
            <a:r>
              <a:rPr lang="en-US" sz="2000" dirty="0">
                <a:latin typeface="Courier New" panose="02070309020205020404" pitchFamily="49" charset="0"/>
                <a:cs typeface="Courier New" panose="02070309020205020404" pitchFamily="49" charset="0"/>
              </a:rPr>
              <a:t>(); </a:t>
            </a:r>
          </a:p>
          <a:p>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$("p").</a:t>
            </a:r>
            <a:r>
              <a:rPr lang="en-US" sz="2000" dirty="0">
                <a:effectLst>
                  <a:glow rad="228600">
                    <a:schemeClr val="accent6">
                      <a:satMod val="175000"/>
                      <a:alpha val="40000"/>
                    </a:schemeClr>
                  </a:glow>
                </a:effectLst>
                <a:latin typeface="Courier New" panose="02070309020205020404" pitchFamily="49" charset="0"/>
                <a:cs typeface="Courier New" panose="02070309020205020404" pitchFamily="49" charset="0"/>
              </a:rPr>
              <a:t>click</a:t>
            </a:r>
            <a:r>
              <a:rPr lang="en-US" sz="2000" dirty="0">
                <a:latin typeface="Courier New" panose="02070309020205020404" pitchFamily="49" charset="0"/>
                <a:cs typeface="Courier New" panose="02070309020205020404" pitchFamily="49" charset="0"/>
              </a:rPr>
              <a:t>(function(){</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 action goes here!!</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828434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Event Methods</a:t>
            </a:r>
          </a:p>
        </p:txBody>
      </p:sp>
      <p:sp>
        <p:nvSpPr>
          <p:cNvPr id="3" name="Content Placeholder 2"/>
          <p:cNvSpPr>
            <a:spLocks noGrp="1"/>
          </p:cNvSpPr>
          <p:nvPr>
            <p:ph idx="1"/>
          </p:nvPr>
        </p:nvSpPr>
        <p:spPr>
          <a:xfrm>
            <a:off x="457200" y="1657350"/>
            <a:ext cx="8229600" cy="3086100"/>
          </a:xfrm>
        </p:spPr>
        <p:txBody>
          <a:bodyPr>
            <a:normAutofit fontScale="85000" lnSpcReduction="20000"/>
          </a:bodyPr>
          <a:lstStyle/>
          <a:p>
            <a:r>
              <a:rPr lang="en-US" dirty="0">
                <a:hlinkClick r:id="rId2"/>
              </a:rPr>
              <a:t>Click Event</a:t>
            </a:r>
            <a:endParaRPr lang="en-US" dirty="0"/>
          </a:p>
          <a:p>
            <a:r>
              <a:rPr lang="en-US" dirty="0">
                <a:hlinkClick r:id="rId3"/>
              </a:rPr>
              <a:t>Double Click Event</a:t>
            </a:r>
            <a:endParaRPr lang="en-US" dirty="0"/>
          </a:p>
          <a:p>
            <a:r>
              <a:rPr lang="en-US" dirty="0">
                <a:hlinkClick r:id="rId4"/>
              </a:rPr>
              <a:t>Focus Blur</a:t>
            </a:r>
            <a:endParaRPr lang="en-US" dirty="0"/>
          </a:p>
          <a:p>
            <a:r>
              <a:rPr lang="en-US" dirty="0">
                <a:hlinkClick r:id="rId5"/>
              </a:rPr>
              <a:t>Hover Event</a:t>
            </a:r>
            <a:endParaRPr lang="en-US" dirty="0"/>
          </a:p>
          <a:p>
            <a:r>
              <a:rPr lang="en-US" dirty="0">
                <a:hlinkClick r:id="rId6"/>
              </a:rPr>
              <a:t>Mouse Down Event</a:t>
            </a:r>
            <a:endParaRPr lang="en-US" dirty="0"/>
          </a:p>
          <a:p>
            <a:r>
              <a:rPr lang="en-US" dirty="0">
                <a:hlinkClick r:id="rId7"/>
              </a:rPr>
              <a:t>Mouse Enter Event</a:t>
            </a:r>
            <a:endParaRPr lang="en-US" dirty="0"/>
          </a:p>
          <a:p>
            <a:r>
              <a:rPr lang="en-US" dirty="0">
                <a:hlinkClick r:id="rId8"/>
              </a:rPr>
              <a:t>Mouse Leave Event</a:t>
            </a:r>
            <a:endParaRPr lang="en-US" dirty="0"/>
          </a:p>
          <a:p>
            <a:r>
              <a:rPr lang="en-US" dirty="0">
                <a:hlinkClick r:id="rId9"/>
              </a:rPr>
              <a:t>Mouse Up Event</a:t>
            </a:r>
            <a:endParaRPr lang="en-US" dirty="0"/>
          </a:p>
          <a:p>
            <a:r>
              <a:rPr lang="en-US" dirty="0">
                <a:hlinkClick r:id="rId10"/>
              </a:rPr>
              <a:t>On Multiple Event</a:t>
            </a:r>
            <a:endParaRPr lang="en-US" dirty="0"/>
          </a:p>
        </p:txBody>
      </p:sp>
    </p:spTree>
    <p:extLst>
      <p:ext uri="{BB962C8B-B14F-4D97-AF65-F5344CB8AC3E}">
        <p14:creationId xmlns:p14="http://schemas.microsoft.com/office/powerpoint/2010/main" val="78687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3 –Exercise 2 - Events</a:t>
            </a:r>
          </a:p>
        </p:txBody>
      </p:sp>
      <p:sp>
        <p:nvSpPr>
          <p:cNvPr id="3" name="Content Placeholder 2"/>
          <p:cNvSpPr>
            <a:spLocks noGrp="1"/>
          </p:cNvSpPr>
          <p:nvPr>
            <p:ph idx="1"/>
          </p:nvPr>
        </p:nvSpPr>
        <p:spPr/>
        <p:txBody>
          <a:bodyPr/>
          <a:lstStyle/>
          <a:p>
            <a:r>
              <a:rPr lang="en-US" dirty="0">
                <a:hlinkClick r:id="rId2"/>
              </a:rPr>
              <a:t>Exercise 1</a:t>
            </a:r>
            <a:endParaRPr lang="en-US" dirty="0"/>
          </a:p>
          <a:p>
            <a:r>
              <a:rPr lang="en-US" dirty="0">
                <a:hlinkClick r:id="rId3"/>
              </a:rPr>
              <a:t>Exercise 2</a:t>
            </a:r>
            <a:endParaRPr lang="en-US" dirty="0"/>
          </a:p>
          <a:p>
            <a:r>
              <a:rPr lang="en-US" dirty="0">
                <a:hlinkClick r:id="rId4"/>
              </a:rPr>
              <a:t>Exercise 3</a:t>
            </a:r>
            <a:endParaRPr lang="en-US" dirty="0"/>
          </a:p>
          <a:p>
            <a:r>
              <a:rPr lang="en-US" dirty="0">
                <a:hlinkClick r:id="rId5"/>
              </a:rPr>
              <a:t>Exercise 4</a:t>
            </a:r>
            <a:endParaRPr lang="en-US" dirty="0"/>
          </a:p>
          <a:p>
            <a:r>
              <a:rPr lang="en-US" dirty="0">
                <a:hlinkClick r:id="rId6"/>
              </a:rPr>
              <a:t>Exercise 5</a:t>
            </a:r>
            <a:endParaRPr lang="en-US" dirty="0"/>
          </a:p>
          <a:p>
            <a:endParaRPr lang="en-US" dirty="0"/>
          </a:p>
          <a:p>
            <a:endParaRPr lang="en-US" dirty="0"/>
          </a:p>
        </p:txBody>
      </p:sp>
    </p:spTree>
    <p:extLst>
      <p:ext uri="{BB962C8B-B14F-4D97-AF65-F5344CB8AC3E}">
        <p14:creationId xmlns:p14="http://schemas.microsoft.com/office/powerpoint/2010/main" val="679780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Effects</a:t>
            </a:r>
          </a:p>
        </p:txBody>
      </p:sp>
      <p:graphicFrame>
        <p:nvGraphicFramePr>
          <p:cNvPr id="4" name="Content Placeholder 3"/>
          <p:cNvGraphicFramePr>
            <a:graphicFrameLocks noGrp="1"/>
          </p:cNvGraphicFramePr>
          <p:nvPr>
            <p:ph idx="1"/>
            <p:extLst/>
          </p:nvPr>
        </p:nvGraphicFramePr>
        <p:xfrm>
          <a:off x="457200" y="1504950"/>
          <a:ext cx="8229600" cy="33375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r>
                        <a:rPr lang="en-US" sz="1600" b="1" dirty="0">
                          <a:effectLst/>
                          <a:latin typeface="+mj-lt"/>
                        </a:rPr>
                        <a:t>Method</a:t>
                      </a:r>
                    </a:p>
                  </a:txBody>
                  <a:tcPr anchor="ctr"/>
                </a:tc>
                <a:tc>
                  <a:txBody>
                    <a:bodyPr/>
                    <a:lstStyle/>
                    <a:p>
                      <a:r>
                        <a:rPr lang="en-US" sz="16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dirty="0">
                          <a:latin typeface="+mj-lt"/>
                          <a:hlinkClick r:id="rId2"/>
                        </a:rPr>
                        <a:t>animate()</a:t>
                      </a:r>
                      <a:endParaRPr lang="en-US" sz="1400" b="1" dirty="0">
                        <a:latin typeface="+mj-lt"/>
                      </a:endParaRPr>
                    </a:p>
                  </a:txBody>
                  <a:tcPr anchor="ctr"/>
                </a:tc>
                <a:tc>
                  <a:txBody>
                    <a:bodyPr/>
                    <a:lstStyle/>
                    <a:p>
                      <a:r>
                        <a:rPr lang="en-US" sz="1400" b="1" dirty="0">
                          <a:latin typeface="+mj-lt"/>
                        </a:rPr>
                        <a:t>Runs a custom animation on the selected elements</a:t>
                      </a:r>
                    </a:p>
                  </a:txBody>
                  <a:tcPr anchor="ctr"/>
                </a:tc>
                <a:extLst>
                  <a:ext uri="{0D108BD9-81ED-4DB2-BD59-A6C34878D82A}">
                    <a16:rowId xmlns:a16="http://schemas.microsoft.com/office/drawing/2014/main" val="10001"/>
                  </a:ext>
                </a:extLst>
              </a:tr>
              <a:tr h="370840">
                <a:tc>
                  <a:txBody>
                    <a:bodyPr/>
                    <a:lstStyle/>
                    <a:p>
                      <a:r>
                        <a:rPr lang="en-US" sz="1400" b="1">
                          <a:latin typeface="+mj-lt"/>
                          <a:hlinkClick r:id="rId3"/>
                        </a:rPr>
                        <a:t>clearQueue()</a:t>
                      </a:r>
                      <a:endParaRPr lang="en-US" sz="1400" b="1">
                        <a:latin typeface="+mj-lt"/>
                      </a:endParaRPr>
                    </a:p>
                  </a:txBody>
                  <a:tcPr anchor="ctr"/>
                </a:tc>
                <a:tc>
                  <a:txBody>
                    <a:bodyPr/>
                    <a:lstStyle/>
                    <a:p>
                      <a:r>
                        <a:rPr lang="en-US" sz="1400" b="1" dirty="0">
                          <a:latin typeface="+mj-lt"/>
                        </a:rPr>
                        <a:t>Removes all remaining queued functions from the selected elements</a:t>
                      </a:r>
                    </a:p>
                  </a:txBody>
                  <a:tcPr anchor="ctr"/>
                </a:tc>
                <a:extLst>
                  <a:ext uri="{0D108BD9-81ED-4DB2-BD59-A6C34878D82A}">
                    <a16:rowId xmlns:a16="http://schemas.microsoft.com/office/drawing/2014/main" val="10002"/>
                  </a:ext>
                </a:extLst>
              </a:tr>
              <a:tr h="370840">
                <a:tc>
                  <a:txBody>
                    <a:bodyPr/>
                    <a:lstStyle/>
                    <a:p>
                      <a:r>
                        <a:rPr lang="en-US" sz="1400" b="1">
                          <a:latin typeface="+mj-lt"/>
                          <a:hlinkClick r:id="rId4"/>
                        </a:rPr>
                        <a:t>delay()</a:t>
                      </a:r>
                      <a:endParaRPr lang="en-US" sz="1400" b="1">
                        <a:latin typeface="+mj-lt"/>
                      </a:endParaRPr>
                    </a:p>
                  </a:txBody>
                  <a:tcPr anchor="ctr"/>
                </a:tc>
                <a:tc>
                  <a:txBody>
                    <a:bodyPr/>
                    <a:lstStyle/>
                    <a:p>
                      <a:r>
                        <a:rPr lang="en-US" sz="1400" b="1" dirty="0">
                          <a:latin typeface="+mj-lt"/>
                        </a:rPr>
                        <a:t>Sets a delay for all queued functions on the selected elements</a:t>
                      </a:r>
                    </a:p>
                  </a:txBody>
                  <a:tcPr anchor="ctr"/>
                </a:tc>
                <a:extLst>
                  <a:ext uri="{0D108BD9-81ED-4DB2-BD59-A6C34878D82A}">
                    <a16:rowId xmlns:a16="http://schemas.microsoft.com/office/drawing/2014/main" val="10003"/>
                  </a:ext>
                </a:extLst>
              </a:tr>
              <a:tr h="370840">
                <a:tc>
                  <a:txBody>
                    <a:bodyPr/>
                    <a:lstStyle/>
                    <a:p>
                      <a:r>
                        <a:rPr lang="en-US" sz="1400" b="1">
                          <a:latin typeface="+mj-lt"/>
                          <a:hlinkClick r:id="rId5"/>
                        </a:rPr>
                        <a:t>dequeue()</a:t>
                      </a:r>
                      <a:endParaRPr lang="en-US" sz="1400" b="1">
                        <a:latin typeface="+mj-lt"/>
                      </a:endParaRPr>
                    </a:p>
                  </a:txBody>
                  <a:tcPr anchor="ctr"/>
                </a:tc>
                <a:tc>
                  <a:txBody>
                    <a:bodyPr/>
                    <a:lstStyle/>
                    <a:p>
                      <a:r>
                        <a:rPr lang="en-US" sz="1400" b="1" dirty="0">
                          <a:latin typeface="+mj-lt"/>
                        </a:rPr>
                        <a:t>Removes the next function from the queue, and then executes the function</a:t>
                      </a:r>
                    </a:p>
                  </a:txBody>
                  <a:tcPr anchor="ctr"/>
                </a:tc>
                <a:extLst>
                  <a:ext uri="{0D108BD9-81ED-4DB2-BD59-A6C34878D82A}">
                    <a16:rowId xmlns:a16="http://schemas.microsoft.com/office/drawing/2014/main" val="10004"/>
                  </a:ext>
                </a:extLst>
              </a:tr>
              <a:tr h="370840">
                <a:tc>
                  <a:txBody>
                    <a:bodyPr/>
                    <a:lstStyle/>
                    <a:p>
                      <a:r>
                        <a:rPr lang="en-US" sz="1400" b="1">
                          <a:latin typeface="+mj-lt"/>
                          <a:hlinkClick r:id="rId6"/>
                        </a:rPr>
                        <a:t>fadeIn()</a:t>
                      </a:r>
                      <a:endParaRPr lang="en-US" sz="1400" b="1">
                        <a:latin typeface="+mj-lt"/>
                      </a:endParaRPr>
                    </a:p>
                  </a:txBody>
                  <a:tcPr anchor="ctr"/>
                </a:tc>
                <a:tc>
                  <a:txBody>
                    <a:bodyPr/>
                    <a:lstStyle/>
                    <a:p>
                      <a:r>
                        <a:rPr lang="en-US" sz="1400" b="1" dirty="0">
                          <a:latin typeface="+mj-lt"/>
                        </a:rPr>
                        <a:t>Fades in the selected elements</a:t>
                      </a:r>
                    </a:p>
                  </a:txBody>
                  <a:tcPr anchor="ctr"/>
                </a:tc>
                <a:extLst>
                  <a:ext uri="{0D108BD9-81ED-4DB2-BD59-A6C34878D82A}">
                    <a16:rowId xmlns:a16="http://schemas.microsoft.com/office/drawing/2014/main" val="10005"/>
                  </a:ext>
                </a:extLst>
              </a:tr>
              <a:tr h="370840">
                <a:tc>
                  <a:txBody>
                    <a:bodyPr/>
                    <a:lstStyle/>
                    <a:p>
                      <a:r>
                        <a:rPr lang="en-US" sz="1400" b="1">
                          <a:latin typeface="+mj-lt"/>
                          <a:hlinkClick r:id="rId7"/>
                        </a:rPr>
                        <a:t>fadeOut()</a:t>
                      </a:r>
                      <a:endParaRPr lang="en-US" sz="1400" b="1">
                        <a:latin typeface="+mj-lt"/>
                      </a:endParaRPr>
                    </a:p>
                  </a:txBody>
                  <a:tcPr anchor="ctr"/>
                </a:tc>
                <a:tc>
                  <a:txBody>
                    <a:bodyPr/>
                    <a:lstStyle/>
                    <a:p>
                      <a:r>
                        <a:rPr lang="en-US" sz="1400" b="1" dirty="0">
                          <a:latin typeface="+mj-lt"/>
                        </a:rPr>
                        <a:t>Fades out the selected elements</a:t>
                      </a:r>
                    </a:p>
                  </a:txBody>
                  <a:tcPr anchor="ctr"/>
                </a:tc>
                <a:extLst>
                  <a:ext uri="{0D108BD9-81ED-4DB2-BD59-A6C34878D82A}">
                    <a16:rowId xmlns:a16="http://schemas.microsoft.com/office/drawing/2014/main" val="10006"/>
                  </a:ext>
                </a:extLst>
              </a:tr>
              <a:tr h="370840">
                <a:tc>
                  <a:txBody>
                    <a:bodyPr/>
                    <a:lstStyle/>
                    <a:p>
                      <a:r>
                        <a:rPr lang="en-US" sz="1400" b="1">
                          <a:latin typeface="+mj-lt"/>
                          <a:hlinkClick r:id="rId8"/>
                        </a:rPr>
                        <a:t>fadeTo()</a:t>
                      </a:r>
                      <a:endParaRPr lang="en-US" sz="1400" b="1">
                        <a:latin typeface="+mj-lt"/>
                      </a:endParaRPr>
                    </a:p>
                  </a:txBody>
                  <a:tcPr anchor="ctr"/>
                </a:tc>
                <a:tc>
                  <a:txBody>
                    <a:bodyPr/>
                    <a:lstStyle/>
                    <a:p>
                      <a:r>
                        <a:rPr lang="en-US" sz="1400" b="1" dirty="0">
                          <a:latin typeface="+mj-lt"/>
                        </a:rPr>
                        <a:t>Fades in/out the selected elements to a given opacity</a:t>
                      </a:r>
                    </a:p>
                  </a:txBody>
                  <a:tcPr anchor="ctr"/>
                </a:tc>
                <a:extLst>
                  <a:ext uri="{0D108BD9-81ED-4DB2-BD59-A6C34878D82A}">
                    <a16:rowId xmlns:a16="http://schemas.microsoft.com/office/drawing/2014/main" val="10007"/>
                  </a:ext>
                </a:extLst>
              </a:tr>
              <a:tr h="370840">
                <a:tc>
                  <a:txBody>
                    <a:bodyPr/>
                    <a:lstStyle/>
                    <a:p>
                      <a:r>
                        <a:rPr lang="en-US" sz="1400" b="1">
                          <a:latin typeface="+mj-lt"/>
                          <a:hlinkClick r:id="rId9"/>
                        </a:rPr>
                        <a:t>fadeToggle()</a:t>
                      </a:r>
                      <a:endParaRPr lang="en-US" sz="1400" b="1">
                        <a:latin typeface="+mj-lt"/>
                      </a:endParaRPr>
                    </a:p>
                  </a:txBody>
                  <a:tcPr anchor="ctr"/>
                </a:tc>
                <a:tc>
                  <a:txBody>
                    <a:bodyPr/>
                    <a:lstStyle/>
                    <a:p>
                      <a:r>
                        <a:rPr lang="en-US" sz="1400" b="1" dirty="0">
                          <a:latin typeface="+mj-lt"/>
                        </a:rPr>
                        <a:t>Toggles between the </a:t>
                      </a:r>
                      <a:r>
                        <a:rPr lang="en-US" sz="1400" b="1" dirty="0" err="1">
                          <a:latin typeface="+mj-lt"/>
                        </a:rPr>
                        <a:t>fadeIn</a:t>
                      </a:r>
                      <a:r>
                        <a:rPr lang="en-US" sz="1400" b="1" dirty="0">
                          <a:latin typeface="+mj-lt"/>
                        </a:rPr>
                        <a:t>() and </a:t>
                      </a:r>
                      <a:r>
                        <a:rPr lang="en-US" sz="1400" b="1" dirty="0" err="1">
                          <a:latin typeface="+mj-lt"/>
                        </a:rPr>
                        <a:t>fadeOut</a:t>
                      </a:r>
                      <a:r>
                        <a:rPr lang="en-US" sz="1400" b="1" dirty="0">
                          <a:latin typeface="+mj-lt"/>
                        </a:rPr>
                        <a:t>() methods</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6562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JavaScript for Current Date and Year</a:t>
            </a:r>
          </a:p>
        </p:txBody>
      </p:sp>
      <p:sp>
        <p:nvSpPr>
          <p:cNvPr id="5" name="Date Placeholder 4"/>
          <p:cNvSpPr>
            <a:spLocks noGrp="1"/>
          </p:cNvSpPr>
          <p:nvPr>
            <p:ph type="dt" sz="half" idx="10"/>
          </p:nvPr>
        </p:nvSpPr>
        <p:spPr/>
        <p:txBody>
          <a:bodyPr/>
          <a:lstStyle/>
          <a:p>
            <a:fld id="{AACD1F59-791D-4492-8C5E-03E94F8A9EE4}" type="datetime1">
              <a:rPr lang="en-US" sz="900" smtClean="0"/>
              <a:t>10/3/2016</a:t>
            </a:fld>
            <a:endParaRPr lang="en-US" sz="900" dirty="0"/>
          </a:p>
        </p:txBody>
      </p:sp>
      <p:sp>
        <p:nvSpPr>
          <p:cNvPr id="6" name="Footer Placeholder 5"/>
          <p:cNvSpPr>
            <a:spLocks noGrp="1"/>
          </p:cNvSpPr>
          <p:nvPr>
            <p:ph type="ftr" sz="quarter" idx="11"/>
          </p:nvPr>
        </p:nvSpPr>
        <p:spPr/>
        <p:txBody>
          <a:bodyPr/>
          <a:lstStyle/>
          <a:p>
            <a:r>
              <a:rPr lang="en-US"/>
              <a:t>Copyright © Carl M. Burnett</a:t>
            </a:r>
            <a:endParaRPr lang="en-US" dirty="0"/>
          </a:p>
        </p:txBody>
      </p:sp>
      <p:sp>
        <p:nvSpPr>
          <p:cNvPr id="7" name="Slide Number Placeholder 6"/>
          <p:cNvSpPr>
            <a:spLocks noGrp="1"/>
          </p:cNvSpPr>
          <p:nvPr>
            <p:ph type="sldNum" sz="quarter" idx="12"/>
          </p:nvPr>
        </p:nvSpPr>
        <p:spPr/>
        <p:txBody>
          <a:bodyPr/>
          <a:lstStyle/>
          <a:p>
            <a:pPr>
              <a:defRPr/>
            </a:pPr>
            <a:fld id="{11F27299-7934-46F6-B99A-F9E924C38745}" type="slidenum">
              <a:rPr lang="en-US" smtClean="0"/>
              <a:pPr>
                <a:defRPr/>
              </a:pPr>
              <a:t>4</a:t>
            </a:fld>
            <a:endParaRPr lang="en-US" dirty="0"/>
          </a:p>
        </p:txBody>
      </p:sp>
      <p:sp>
        <p:nvSpPr>
          <p:cNvPr id="4" name="Rectangle 3"/>
          <p:cNvSpPr/>
          <p:nvPr/>
        </p:nvSpPr>
        <p:spPr>
          <a:xfrm>
            <a:off x="490417" y="1453067"/>
            <a:ext cx="7362825" cy="332398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&lt;p&gt;</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("Current date: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today.toDateString</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&lt;/p&gt;</a:t>
            </a:r>
          </a:p>
          <a:p>
            <a:r>
              <a:rPr lang="en-US" sz="1400" b="1" dirty="0">
                <a:latin typeface="Courier New" panose="02070309020205020404" pitchFamily="49" charset="0"/>
                <a:cs typeface="Courier New" panose="02070309020205020404" pitchFamily="49" charset="0"/>
              </a:rPr>
              <a:t>&lt;p&gt;</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 today = new Date();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("&amp;copy;&amp;</a:t>
            </a:r>
            <a:r>
              <a:rPr lang="en-US" sz="1400" b="1" dirty="0" err="1">
                <a:latin typeface="Courier New" panose="02070309020205020404" pitchFamily="49" charset="0"/>
                <a:cs typeface="Courier New" panose="02070309020205020404" pitchFamily="49" charset="0"/>
              </a:rPr>
              <a:t>nbsp</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today.getFullYear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document.write</a:t>
            </a:r>
            <a:r>
              <a:rPr lang="en-US" sz="1400" b="1" dirty="0">
                <a:latin typeface="Courier New" panose="02070309020205020404" pitchFamily="49" charset="0"/>
                <a:cs typeface="Courier New" panose="02070309020205020404" pitchFamily="49" charset="0"/>
              </a:rPr>
              <a:t>(", San Joaquin Valley Town Hall")</a:t>
            </a:r>
          </a:p>
          <a:p>
            <a:r>
              <a:rPr lang="en-US" sz="1400" b="1" dirty="0">
                <a:latin typeface="Courier New" panose="02070309020205020404" pitchFamily="49" charset="0"/>
                <a:cs typeface="Courier New" panose="02070309020205020404" pitchFamily="49" charset="0"/>
              </a:rPr>
              <a:t>    &lt;/script&gt;</a:t>
            </a:r>
          </a:p>
          <a:p>
            <a:r>
              <a:rPr lang="en-US" sz="1400" b="1" dirty="0">
                <a:latin typeface="Courier New" panose="02070309020205020404" pitchFamily="49" charset="0"/>
                <a:cs typeface="Courier New" panose="02070309020205020404" pitchFamily="49" charset="0"/>
              </a:rPr>
              <a:t>&lt;/p&gt;</a:t>
            </a:r>
          </a:p>
        </p:txBody>
      </p:sp>
      <p:sp>
        <p:nvSpPr>
          <p:cNvPr id="8" name="Rounded Rectangle 7">
            <a:hlinkClick r:id="rId3"/>
          </p:cNvPr>
          <p:cNvSpPr/>
          <p:nvPr/>
        </p:nvSpPr>
        <p:spPr>
          <a:xfrm>
            <a:off x="6477000" y="259240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Tree>
    <p:extLst>
      <p:ext uri="{BB962C8B-B14F-4D97-AF65-F5344CB8AC3E}">
        <p14:creationId xmlns:p14="http://schemas.microsoft.com/office/powerpoint/2010/main" val="15238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Effects</a:t>
            </a:r>
          </a:p>
        </p:txBody>
      </p:sp>
      <p:graphicFrame>
        <p:nvGraphicFramePr>
          <p:cNvPr id="4" name="Content Placeholder 3"/>
          <p:cNvGraphicFramePr>
            <a:graphicFrameLocks noGrp="1"/>
          </p:cNvGraphicFramePr>
          <p:nvPr>
            <p:ph idx="1"/>
            <p:extLst/>
          </p:nvPr>
        </p:nvGraphicFramePr>
        <p:xfrm>
          <a:off x="457200" y="1504950"/>
          <a:ext cx="8229600" cy="33832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38328">
                <a:tc>
                  <a:txBody>
                    <a:bodyPr/>
                    <a:lstStyle/>
                    <a:p>
                      <a:r>
                        <a:rPr lang="en-US" sz="1600" b="1" dirty="0">
                          <a:effectLst/>
                          <a:latin typeface="+mj-lt"/>
                        </a:rPr>
                        <a:t>Method</a:t>
                      </a:r>
                    </a:p>
                  </a:txBody>
                  <a:tcPr anchor="ctr"/>
                </a:tc>
                <a:tc>
                  <a:txBody>
                    <a:bodyPr/>
                    <a:lstStyle/>
                    <a:p>
                      <a:r>
                        <a:rPr lang="en-US" sz="1600" b="1">
                          <a:latin typeface="+mj-lt"/>
                        </a:rPr>
                        <a:t>Description</a:t>
                      </a:r>
                    </a:p>
                  </a:txBody>
                  <a:tcPr anchor="ctr"/>
                </a:tc>
                <a:extLst>
                  <a:ext uri="{0D108BD9-81ED-4DB2-BD59-A6C34878D82A}">
                    <a16:rowId xmlns:a16="http://schemas.microsoft.com/office/drawing/2014/main" val="10000"/>
                  </a:ext>
                </a:extLst>
              </a:tr>
              <a:tr h="338328">
                <a:tc>
                  <a:txBody>
                    <a:bodyPr/>
                    <a:lstStyle/>
                    <a:p>
                      <a:r>
                        <a:rPr lang="en-US" sz="1400" b="1" dirty="0">
                          <a:latin typeface="+mj-lt"/>
                          <a:hlinkClick r:id="rId2"/>
                        </a:rPr>
                        <a:t>finish()</a:t>
                      </a:r>
                      <a:endParaRPr lang="en-US" sz="1400" b="1" dirty="0">
                        <a:latin typeface="+mj-lt"/>
                      </a:endParaRPr>
                    </a:p>
                  </a:txBody>
                  <a:tcPr anchor="ctr"/>
                </a:tc>
                <a:tc>
                  <a:txBody>
                    <a:bodyPr/>
                    <a:lstStyle/>
                    <a:p>
                      <a:r>
                        <a:rPr lang="en-US" sz="1400" b="1" dirty="0">
                          <a:latin typeface="+mj-lt"/>
                        </a:rPr>
                        <a:t>Stops, removes and completes all queued animations for the selected elements</a:t>
                      </a:r>
                    </a:p>
                  </a:txBody>
                  <a:tcPr anchor="ctr"/>
                </a:tc>
                <a:extLst>
                  <a:ext uri="{0D108BD9-81ED-4DB2-BD59-A6C34878D82A}">
                    <a16:rowId xmlns:a16="http://schemas.microsoft.com/office/drawing/2014/main" val="10001"/>
                  </a:ext>
                </a:extLst>
              </a:tr>
              <a:tr h="338328">
                <a:tc>
                  <a:txBody>
                    <a:bodyPr/>
                    <a:lstStyle/>
                    <a:p>
                      <a:r>
                        <a:rPr lang="en-US" sz="1400" b="1">
                          <a:latin typeface="+mj-lt"/>
                          <a:hlinkClick r:id="rId3"/>
                        </a:rPr>
                        <a:t>hide()</a:t>
                      </a:r>
                      <a:endParaRPr lang="en-US" sz="1400" b="1">
                        <a:latin typeface="+mj-lt"/>
                      </a:endParaRPr>
                    </a:p>
                  </a:txBody>
                  <a:tcPr anchor="ctr"/>
                </a:tc>
                <a:tc>
                  <a:txBody>
                    <a:bodyPr/>
                    <a:lstStyle/>
                    <a:p>
                      <a:r>
                        <a:rPr lang="en-US" sz="1400" b="1" dirty="0">
                          <a:latin typeface="+mj-lt"/>
                        </a:rPr>
                        <a:t>Hides the selected elements</a:t>
                      </a:r>
                    </a:p>
                  </a:txBody>
                  <a:tcPr anchor="ctr"/>
                </a:tc>
                <a:extLst>
                  <a:ext uri="{0D108BD9-81ED-4DB2-BD59-A6C34878D82A}">
                    <a16:rowId xmlns:a16="http://schemas.microsoft.com/office/drawing/2014/main" val="10002"/>
                  </a:ext>
                </a:extLst>
              </a:tr>
              <a:tr h="338328">
                <a:tc>
                  <a:txBody>
                    <a:bodyPr/>
                    <a:lstStyle/>
                    <a:p>
                      <a:r>
                        <a:rPr lang="en-US" sz="1400" b="1">
                          <a:latin typeface="+mj-lt"/>
                          <a:hlinkClick r:id="rId4"/>
                        </a:rPr>
                        <a:t>queue()</a:t>
                      </a:r>
                      <a:endParaRPr lang="en-US" sz="1400" b="1">
                        <a:latin typeface="+mj-lt"/>
                      </a:endParaRPr>
                    </a:p>
                  </a:txBody>
                  <a:tcPr anchor="ctr"/>
                </a:tc>
                <a:tc>
                  <a:txBody>
                    <a:bodyPr/>
                    <a:lstStyle/>
                    <a:p>
                      <a:r>
                        <a:rPr lang="en-US" sz="1400" b="1" dirty="0">
                          <a:latin typeface="+mj-lt"/>
                        </a:rPr>
                        <a:t>Shows the queued functions on the selected elements</a:t>
                      </a:r>
                    </a:p>
                  </a:txBody>
                  <a:tcPr anchor="ctr"/>
                </a:tc>
                <a:extLst>
                  <a:ext uri="{0D108BD9-81ED-4DB2-BD59-A6C34878D82A}">
                    <a16:rowId xmlns:a16="http://schemas.microsoft.com/office/drawing/2014/main" val="10003"/>
                  </a:ext>
                </a:extLst>
              </a:tr>
              <a:tr h="338328">
                <a:tc>
                  <a:txBody>
                    <a:bodyPr/>
                    <a:lstStyle/>
                    <a:p>
                      <a:r>
                        <a:rPr lang="en-US" sz="1400" b="1">
                          <a:latin typeface="+mj-lt"/>
                          <a:hlinkClick r:id="rId5"/>
                        </a:rPr>
                        <a:t>show()</a:t>
                      </a:r>
                      <a:endParaRPr lang="en-US" sz="1400" b="1">
                        <a:latin typeface="+mj-lt"/>
                      </a:endParaRPr>
                    </a:p>
                  </a:txBody>
                  <a:tcPr anchor="ctr"/>
                </a:tc>
                <a:tc>
                  <a:txBody>
                    <a:bodyPr/>
                    <a:lstStyle/>
                    <a:p>
                      <a:r>
                        <a:rPr lang="en-US" sz="1400" b="1" dirty="0">
                          <a:latin typeface="+mj-lt"/>
                        </a:rPr>
                        <a:t>Shows the selected elements</a:t>
                      </a:r>
                    </a:p>
                  </a:txBody>
                  <a:tcPr anchor="ctr"/>
                </a:tc>
                <a:extLst>
                  <a:ext uri="{0D108BD9-81ED-4DB2-BD59-A6C34878D82A}">
                    <a16:rowId xmlns:a16="http://schemas.microsoft.com/office/drawing/2014/main" val="10004"/>
                  </a:ext>
                </a:extLst>
              </a:tr>
              <a:tr h="338328">
                <a:tc>
                  <a:txBody>
                    <a:bodyPr/>
                    <a:lstStyle/>
                    <a:p>
                      <a:r>
                        <a:rPr lang="en-US" sz="1400" b="1">
                          <a:latin typeface="+mj-lt"/>
                          <a:hlinkClick r:id="rId6"/>
                        </a:rPr>
                        <a:t>slideDown()</a:t>
                      </a:r>
                      <a:endParaRPr lang="en-US" sz="1400" b="1">
                        <a:latin typeface="+mj-lt"/>
                      </a:endParaRPr>
                    </a:p>
                  </a:txBody>
                  <a:tcPr anchor="ctr"/>
                </a:tc>
                <a:tc>
                  <a:txBody>
                    <a:bodyPr/>
                    <a:lstStyle/>
                    <a:p>
                      <a:r>
                        <a:rPr lang="en-US" sz="1400" b="1" dirty="0">
                          <a:latin typeface="+mj-lt"/>
                        </a:rPr>
                        <a:t>Slides-down (shows) the selected elements</a:t>
                      </a:r>
                    </a:p>
                  </a:txBody>
                  <a:tcPr anchor="ctr"/>
                </a:tc>
                <a:extLst>
                  <a:ext uri="{0D108BD9-81ED-4DB2-BD59-A6C34878D82A}">
                    <a16:rowId xmlns:a16="http://schemas.microsoft.com/office/drawing/2014/main" val="10005"/>
                  </a:ext>
                </a:extLst>
              </a:tr>
              <a:tr h="338328">
                <a:tc>
                  <a:txBody>
                    <a:bodyPr/>
                    <a:lstStyle/>
                    <a:p>
                      <a:r>
                        <a:rPr lang="en-US" sz="1400" b="1">
                          <a:latin typeface="+mj-lt"/>
                          <a:hlinkClick r:id="rId7"/>
                        </a:rPr>
                        <a:t>slideToggle()</a:t>
                      </a:r>
                      <a:endParaRPr lang="en-US" sz="1400" b="1">
                        <a:latin typeface="+mj-lt"/>
                      </a:endParaRPr>
                    </a:p>
                  </a:txBody>
                  <a:tcPr anchor="ctr"/>
                </a:tc>
                <a:tc>
                  <a:txBody>
                    <a:bodyPr/>
                    <a:lstStyle/>
                    <a:p>
                      <a:r>
                        <a:rPr lang="en-US" sz="1400" b="1" dirty="0">
                          <a:latin typeface="+mj-lt"/>
                        </a:rPr>
                        <a:t>Toggles between the </a:t>
                      </a:r>
                      <a:r>
                        <a:rPr lang="en-US" sz="1400" b="1" dirty="0" err="1">
                          <a:latin typeface="+mj-lt"/>
                        </a:rPr>
                        <a:t>slideUp</a:t>
                      </a:r>
                      <a:r>
                        <a:rPr lang="en-US" sz="1400" b="1" dirty="0">
                          <a:latin typeface="+mj-lt"/>
                        </a:rPr>
                        <a:t>() and </a:t>
                      </a:r>
                      <a:r>
                        <a:rPr lang="en-US" sz="1400" b="1" dirty="0" err="1">
                          <a:latin typeface="+mj-lt"/>
                        </a:rPr>
                        <a:t>slideDown</a:t>
                      </a:r>
                      <a:r>
                        <a:rPr lang="en-US" sz="1400" b="1" dirty="0">
                          <a:latin typeface="+mj-lt"/>
                        </a:rPr>
                        <a:t>() methods</a:t>
                      </a:r>
                    </a:p>
                  </a:txBody>
                  <a:tcPr anchor="ctr"/>
                </a:tc>
                <a:extLst>
                  <a:ext uri="{0D108BD9-81ED-4DB2-BD59-A6C34878D82A}">
                    <a16:rowId xmlns:a16="http://schemas.microsoft.com/office/drawing/2014/main" val="10006"/>
                  </a:ext>
                </a:extLst>
              </a:tr>
              <a:tr h="338328">
                <a:tc>
                  <a:txBody>
                    <a:bodyPr/>
                    <a:lstStyle/>
                    <a:p>
                      <a:r>
                        <a:rPr lang="en-US" sz="1400" b="1">
                          <a:latin typeface="+mj-lt"/>
                          <a:hlinkClick r:id="rId8"/>
                        </a:rPr>
                        <a:t>slideUp()</a:t>
                      </a:r>
                      <a:endParaRPr lang="en-US" sz="1400" b="1">
                        <a:latin typeface="+mj-lt"/>
                      </a:endParaRPr>
                    </a:p>
                  </a:txBody>
                  <a:tcPr anchor="ctr"/>
                </a:tc>
                <a:tc>
                  <a:txBody>
                    <a:bodyPr/>
                    <a:lstStyle/>
                    <a:p>
                      <a:r>
                        <a:rPr lang="en-US" sz="1400" b="1" dirty="0">
                          <a:latin typeface="+mj-lt"/>
                        </a:rPr>
                        <a:t>Slides-up (hides) the selected elements</a:t>
                      </a:r>
                    </a:p>
                  </a:txBody>
                  <a:tcPr anchor="ctr"/>
                </a:tc>
                <a:extLst>
                  <a:ext uri="{0D108BD9-81ED-4DB2-BD59-A6C34878D82A}">
                    <a16:rowId xmlns:a16="http://schemas.microsoft.com/office/drawing/2014/main" val="10007"/>
                  </a:ext>
                </a:extLst>
              </a:tr>
              <a:tr h="338328">
                <a:tc>
                  <a:txBody>
                    <a:bodyPr/>
                    <a:lstStyle/>
                    <a:p>
                      <a:r>
                        <a:rPr lang="en-US" sz="1400" b="1">
                          <a:latin typeface="+mj-lt"/>
                          <a:hlinkClick r:id="rId9"/>
                        </a:rPr>
                        <a:t>stop()</a:t>
                      </a:r>
                      <a:endParaRPr lang="en-US" sz="1400" b="1">
                        <a:latin typeface="+mj-lt"/>
                      </a:endParaRPr>
                    </a:p>
                  </a:txBody>
                  <a:tcPr anchor="ctr"/>
                </a:tc>
                <a:tc>
                  <a:txBody>
                    <a:bodyPr/>
                    <a:lstStyle/>
                    <a:p>
                      <a:r>
                        <a:rPr lang="en-US" sz="1400" b="1" dirty="0">
                          <a:latin typeface="+mj-lt"/>
                        </a:rPr>
                        <a:t>Stops the currently running animation for the selected elements</a:t>
                      </a:r>
                    </a:p>
                  </a:txBody>
                  <a:tcPr anchor="ctr"/>
                </a:tc>
                <a:extLst>
                  <a:ext uri="{0D108BD9-81ED-4DB2-BD59-A6C34878D82A}">
                    <a16:rowId xmlns:a16="http://schemas.microsoft.com/office/drawing/2014/main" val="10008"/>
                  </a:ext>
                </a:extLst>
              </a:tr>
              <a:tr h="338328">
                <a:tc>
                  <a:txBody>
                    <a:bodyPr/>
                    <a:lstStyle/>
                    <a:p>
                      <a:r>
                        <a:rPr lang="en-US" sz="1400" b="1">
                          <a:latin typeface="+mj-lt"/>
                          <a:hlinkClick r:id="rId10"/>
                        </a:rPr>
                        <a:t>toggle()</a:t>
                      </a:r>
                      <a:endParaRPr lang="en-US" sz="1400" b="1">
                        <a:latin typeface="+mj-lt"/>
                      </a:endParaRPr>
                    </a:p>
                  </a:txBody>
                  <a:tcPr anchor="ctr"/>
                </a:tc>
                <a:tc>
                  <a:txBody>
                    <a:bodyPr/>
                    <a:lstStyle/>
                    <a:p>
                      <a:r>
                        <a:rPr lang="en-US" sz="1400" b="1" dirty="0">
                          <a:latin typeface="+mj-lt"/>
                        </a:rPr>
                        <a:t>Toggles between the hide() and show() methods</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32615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3 –Exercise 3 - Effects</a:t>
            </a:r>
          </a:p>
        </p:txBody>
      </p:sp>
      <p:sp>
        <p:nvSpPr>
          <p:cNvPr id="3" name="Content Placeholder 2"/>
          <p:cNvSpPr>
            <a:spLocks noGrp="1"/>
          </p:cNvSpPr>
          <p:nvPr>
            <p:ph idx="1"/>
          </p:nvPr>
        </p:nvSpPr>
        <p:spPr/>
        <p:txBody>
          <a:bodyPr/>
          <a:lstStyle/>
          <a:p>
            <a:r>
              <a:rPr lang="en-US" dirty="0">
                <a:hlinkClick r:id="rId2"/>
              </a:rPr>
              <a:t>Exercise 1 – Hide/Show</a:t>
            </a:r>
            <a:endParaRPr lang="en-US" dirty="0"/>
          </a:p>
          <a:p>
            <a:r>
              <a:rPr lang="en-US" dirty="0">
                <a:hlinkClick r:id="rId3"/>
              </a:rPr>
              <a:t>Exercise 2 - Fade</a:t>
            </a:r>
            <a:endParaRPr lang="en-US" dirty="0"/>
          </a:p>
          <a:p>
            <a:r>
              <a:rPr lang="en-US" dirty="0">
                <a:hlinkClick r:id="rId4"/>
              </a:rPr>
              <a:t>Exercise 3 - Slide</a:t>
            </a:r>
            <a:endParaRPr lang="en-US" dirty="0"/>
          </a:p>
          <a:p>
            <a:r>
              <a:rPr lang="en-US" dirty="0">
                <a:hlinkClick r:id="rId5"/>
              </a:rPr>
              <a:t>Exercise 4 - Animate</a:t>
            </a:r>
            <a:endParaRPr lang="en-US" dirty="0"/>
          </a:p>
          <a:p>
            <a:endParaRPr lang="en-US" dirty="0"/>
          </a:p>
        </p:txBody>
      </p:sp>
    </p:spTree>
    <p:extLst>
      <p:ext uri="{BB962C8B-B14F-4D97-AF65-F5344CB8AC3E}">
        <p14:creationId xmlns:p14="http://schemas.microsoft.com/office/powerpoint/2010/main" val="1879285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HTML</a:t>
            </a:r>
          </a:p>
        </p:txBody>
      </p:sp>
      <p:graphicFrame>
        <p:nvGraphicFramePr>
          <p:cNvPr id="4" name="Content Placeholder 3"/>
          <p:cNvGraphicFramePr>
            <a:graphicFrameLocks noGrp="1"/>
          </p:cNvGraphicFramePr>
          <p:nvPr>
            <p:ph idx="1"/>
            <p:extLst/>
          </p:nvPr>
        </p:nvGraphicFramePr>
        <p:xfrm>
          <a:off x="457200" y="1450975"/>
          <a:ext cx="8321040" cy="3314700"/>
        </p:xfrm>
        <a:graphic>
          <a:graphicData uri="http://schemas.openxmlformats.org/drawingml/2006/table">
            <a:tbl>
              <a:tblPr firstRow="1" bandRow="1">
                <a:tableStyleId>{5C22544A-7EE6-4342-B048-85BDC9FD1C3A}</a:tableStyleId>
              </a:tblPr>
              <a:tblGrid>
                <a:gridCol w="2003213">
                  <a:extLst>
                    <a:ext uri="{9D8B030D-6E8A-4147-A177-3AD203B41FA5}">
                      <a16:colId xmlns:a16="http://schemas.microsoft.com/office/drawing/2014/main" val="20000"/>
                    </a:ext>
                  </a:extLst>
                </a:gridCol>
                <a:gridCol w="6317827">
                  <a:extLst>
                    <a:ext uri="{9D8B030D-6E8A-4147-A177-3AD203B41FA5}">
                      <a16:colId xmlns:a16="http://schemas.microsoft.com/office/drawing/2014/main" val="20001"/>
                    </a:ext>
                  </a:extLst>
                </a:gridCol>
              </a:tblGrid>
              <a:tr h="331470">
                <a:tc>
                  <a:txBody>
                    <a:bodyPr/>
                    <a:lstStyle/>
                    <a:p>
                      <a:r>
                        <a:rPr lang="en-US" sz="1400" b="1">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31470">
                <a:tc>
                  <a:txBody>
                    <a:bodyPr/>
                    <a:lstStyle/>
                    <a:p>
                      <a:r>
                        <a:rPr lang="en-US" sz="1400" b="1">
                          <a:latin typeface="+mj-lt"/>
                          <a:hlinkClick r:id="rId2"/>
                        </a:rPr>
                        <a:t>addClass()</a:t>
                      </a:r>
                      <a:endParaRPr lang="en-US" sz="1400" b="1">
                        <a:latin typeface="+mj-lt"/>
                      </a:endParaRPr>
                    </a:p>
                  </a:txBody>
                  <a:tcPr anchor="ctr"/>
                </a:tc>
                <a:tc>
                  <a:txBody>
                    <a:bodyPr/>
                    <a:lstStyle/>
                    <a:p>
                      <a:r>
                        <a:rPr lang="en-US" sz="1400" b="1">
                          <a:latin typeface="+mj-lt"/>
                        </a:rPr>
                        <a:t>Adds one or more class names to selected elements</a:t>
                      </a:r>
                    </a:p>
                  </a:txBody>
                  <a:tcPr anchor="ctr"/>
                </a:tc>
                <a:extLst>
                  <a:ext uri="{0D108BD9-81ED-4DB2-BD59-A6C34878D82A}">
                    <a16:rowId xmlns:a16="http://schemas.microsoft.com/office/drawing/2014/main" val="10001"/>
                  </a:ext>
                </a:extLst>
              </a:tr>
              <a:tr h="331470">
                <a:tc>
                  <a:txBody>
                    <a:bodyPr/>
                    <a:lstStyle/>
                    <a:p>
                      <a:r>
                        <a:rPr lang="en-US" sz="1400" b="1">
                          <a:latin typeface="+mj-lt"/>
                          <a:hlinkClick r:id="rId3"/>
                        </a:rPr>
                        <a:t>after()</a:t>
                      </a:r>
                      <a:endParaRPr lang="en-US" sz="1400" b="1">
                        <a:latin typeface="+mj-lt"/>
                      </a:endParaRPr>
                    </a:p>
                  </a:txBody>
                  <a:tcPr anchor="ctr"/>
                </a:tc>
                <a:tc>
                  <a:txBody>
                    <a:bodyPr/>
                    <a:lstStyle/>
                    <a:p>
                      <a:r>
                        <a:rPr lang="en-US" sz="1400" b="1">
                          <a:latin typeface="+mj-lt"/>
                        </a:rPr>
                        <a:t>Inserts content after selected elements</a:t>
                      </a:r>
                    </a:p>
                  </a:txBody>
                  <a:tcPr anchor="ctr"/>
                </a:tc>
                <a:extLst>
                  <a:ext uri="{0D108BD9-81ED-4DB2-BD59-A6C34878D82A}">
                    <a16:rowId xmlns:a16="http://schemas.microsoft.com/office/drawing/2014/main" val="10002"/>
                  </a:ext>
                </a:extLst>
              </a:tr>
              <a:tr h="331470">
                <a:tc>
                  <a:txBody>
                    <a:bodyPr/>
                    <a:lstStyle/>
                    <a:p>
                      <a:r>
                        <a:rPr lang="en-US" sz="1400" b="1">
                          <a:latin typeface="+mj-lt"/>
                          <a:hlinkClick r:id="rId4"/>
                        </a:rPr>
                        <a:t>append()</a:t>
                      </a:r>
                      <a:endParaRPr lang="en-US" sz="1400" b="1">
                        <a:latin typeface="+mj-lt"/>
                      </a:endParaRPr>
                    </a:p>
                  </a:txBody>
                  <a:tcPr anchor="ctr"/>
                </a:tc>
                <a:tc>
                  <a:txBody>
                    <a:bodyPr/>
                    <a:lstStyle/>
                    <a:p>
                      <a:r>
                        <a:rPr lang="en-US" sz="1400" b="1">
                          <a:latin typeface="+mj-lt"/>
                        </a:rPr>
                        <a:t>Inserts content at the end of selected elements</a:t>
                      </a:r>
                    </a:p>
                  </a:txBody>
                  <a:tcPr anchor="ctr"/>
                </a:tc>
                <a:extLst>
                  <a:ext uri="{0D108BD9-81ED-4DB2-BD59-A6C34878D82A}">
                    <a16:rowId xmlns:a16="http://schemas.microsoft.com/office/drawing/2014/main" val="10003"/>
                  </a:ext>
                </a:extLst>
              </a:tr>
              <a:tr h="331470">
                <a:tc>
                  <a:txBody>
                    <a:bodyPr/>
                    <a:lstStyle/>
                    <a:p>
                      <a:r>
                        <a:rPr lang="en-US" sz="1400" b="1">
                          <a:latin typeface="+mj-lt"/>
                          <a:hlinkClick r:id="rId5"/>
                        </a:rPr>
                        <a:t>appendTo()</a:t>
                      </a:r>
                      <a:endParaRPr lang="en-US" sz="1400" b="1">
                        <a:latin typeface="+mj-lt"/>
                      </a:endParaRPr>
                    </a:p>
                  </a:txBody>
                  <a:tcPr anchor="ctr"/>
                </a:tc>
                <a:tc>
                  <a:txBody>
                    <a:bodyPr/>
                    <a:lstStyle/>
                    <a:p>
                      <a:r>
                        <a:rPr lang="en-US" sz="1400" b="1">
                          <a:latin typeface="+mj-lt"/>
                        </a:rPr>
                        <a:t>Inserts HTML elements at the end of selected elements</a:t>
                      </a:r>
                    </a:p>
                  </a:txBody>
                  <a:tcPr anchor="ctr"/>
                </a:tc>
                <a:extLst>
                  <a:ext uri="{0D108BD9-81ED-4DB2-BD59-A6C34878D82A}">
                    <a16:rowId xmlns:a16="http://schemas.microsoft.com/office/drawing/2014/main" val="10004"/>
                  </a:ext>
                </a:extLst>
              </a:tr>
              <a:tr h="331470">
                <a:tc>
                  <a:txBody>
                    <a:bodyPr/>
                    <a:lstStyle/>
                    <a:p>
                      <a:r>
                        <a:rPr lang="en-US" sz="1400" b="1">
                          <a:latin typeface="+mj-lt"/>
                          <a:hlinkClick r:id="rId6"/>
                        </a:rPr>
                        <a:t>attr()</a:t>
                      </a:r>
                      <a:endParaRPr lang="en-US" sz="1400" b="1">
                        <a:latin typeface="+mj-lt"/>
                      </a:endParaRPr>
                    </a:p>
                  </a:txBody>
                  <a:tcPr anchor="ctr"/>
                </a:tc>
                <a:tc>
                  <a:txBody>
                    <a:bodyPr/>
                    <a:lstStyle/>
                    <a:p>
                      <a:r>
                        <a:rPr lang="en-US" sz="1400" b="1">
                          <a:latin typeface="+mj-lt"/>
                        </a:rPr>
                        <a:t>Sets or returns attributes/values of selected elements</a:t>
                      </a:r>
                    </a:p>
                  </a:txBody>
                  <a:tcPr anchor="ctr"/>
                </a:tc>
                <a:extLst>
                  <a:ext uri="{0D108BD9-81ED-4DB2-BD59-A6C34878D82A}">
                    <a16:rowId xmlns:a16="http://schemas.microsoft.com/office/drawing/2014/main" val="10005"/>
                  </a:ext>
                </a:extLst>
              </a:tr>
              <a:tr h="331470">
                <a:tc>
                  <a:txBody>
                    <a:bodyPr/>
                    <a:lstStyle/>
                    <a:p>
                      <a:r>
                        <a:rPr lang="en-US" sz="1400" b="1">
                          <a:latin typeface="+mj-lt"/>
                          <a:hlinkClick r:id="rId7"/>
                        </a:rPr>
                        <a:t>before()</a:t>
                      </a:r>
                      <a:endParaRPr lang="en-US" sz="1400" b="1">
                        <a:latin typeface="+mj-lt"/>
                      </a:endParaRPr>
                    </a:p>
                  </a:txBody>
                  <a:tcPr anchor="ctr"/>
                </a:tc>
                <a:tc>
                  <a:txBody>
                    <a:bodyPr/>
                    <a:lstStyle/>
                    <a:p>
                      <a:r>
                        <a:rPr lang="en-US" sz="1400" b="1">
                          <a:latin typeface="+mj-lt"/>
                        </a:rPr>
                        <a:t>Inserts content before selected elements</a:t>
                      </a:r>
                    </a:p>
                  </a:txBody>
                  <a:tcPr anchor="ctr"/>
                </a:tc>
                <a:extLst>
                  <a:ext uri="{0D108BD9-81ED-4DB2-BD59-A6C34878D82A}">
                    <a16:rowId xmlns:a16="http://schemas.microsoft.com/office/drawing/2014/main" val="10006"/>
                  </a:ext>
                </a:extLst>
              </a:tr>
              <a:tr h="331470">
                <a:tc>
                  <a:txBody>
                    <a:bodyPr/>
                    <a:lstStyle/>
                    <a:p>
                      <a:r>
                        <a:rPr lang="en-US" sz="1400" b="1" dirty="0">
                          <a:latin typeface="+mj-lt"/>
                          <a:hlinkClick r:id="rId8"/>
                        </a:rPr>
                        <a:t>clone()</a:t>
                      </a:r>
                      <a:endParaRPr lang="en-US" sz="1400" b="1" dirty="0">
                        <a:latin typeface="+mj-lt"/>
                      </a:endParaRPr>
                    </a:p>
                  </a:txBody>
                  <a:tcPr anchor="ctr"/>
                </a:tc>
                <a:tc>
                  <a:txBody>
                    <a:bodyPr/>
                    <a:lstStyle/>
                    <a:p>
                      <a:r>
                        <a:rPr lang="en-US" sz="1400" b="1" dirty="0">
                          <a:latin typeface="+mj-lt"/>
                        </a:rPr>
                        <a:t>Makes a copy of selected elements</a:t>
                      </a:r>
                    </a:p>
                  </a:txBody>
                  <a:tcPr anchor="ctr"/>
                </a:tc>
                <a:extLst>
                  <a:ext uri="{0D108BD9-81ED-4DB2-BD59-A6C34878D82A}">
                    <a16:rowId xmlns:a16="http://schemas.microsoft.com/office/drawing/2014/main" val="10007"/>
                  </a:ext>
                </a:extLst>
              </a:tr>
              <a:tr h="331470">
                <a:tc>
                  <a:txBody>
                    <a:bodyPr/>
                    <a:lstStyle/>
                    <a:p>
                      <a:r>
                        <a:rPr lang="en-US" sz="1400" b="1">
                          <a:latin typeface="+mj-lt"/>
                          <a:hlinkClick r:id="rId9"/>
                        </a:rPr>
                        <a:t>css()</a:t>
                      </a:r>
                      <a:endParaRPr lang="en-US" sz="1400" b="1">
                        <a:latin typeface="+mj-lt"/>
                      </a:endParaRPr>
                    </a:p>
                  </a:txBody>
                  <a:tcPr anchor="ctr"/>
                </a:tc>
                <a:tc>
                  <a:txBody>
                    <a:bodyPr/>
                    <a:lstStyle/>
                    <a:p>
                      <a:r>
                        <a:rPr lang="en-US" sz="1400" b="1">
                          <a:latin typeface="+mj-lt"/>
                        </a:rPr>
                        <a:t>Sets or returns one or more style properties for selected elements</a:t>
                      </a:r>
                    </a:p>
                  </a:txBody>
                  <a:tcPr anchor="ctr"/>
                </a:tc>
                <a:extLst>
                  <a:ext uri="{0D108BD9-81ED-4DB2-BD59-A6C34878D82A}">
                    <a16:rowId xmlns:a16="http://schemas.microsoft.com/office/drawing/2014/main" val="10008"/>
                  </a:ext>
                </a:extLst>
              </a:tr>
              <a:tr h="331470">
                <a:tc>
                  <a:txBody>
                    <a:bodyPr/>
                    <a:lstStyle/>
                    <a:p>
                      <a:r>
                        <a:rPr lang="en-US" sz="1400" b="1">
                          <a:latin typeface="+mj-lt"/>
                          <a:hlinkClick r:id="rId10"/>
                        </a:rPr>
                        <a:t>detach()</a:t>
                      </a:r>
                      <a:endParaRPr lang="en-US" sz="1400" b="1">
                        <a:latin typeface="+mj-lt"/>
                      </a:endParaRPr>
                    </a:p>
                  </a:txBody>
                  <a:tcPr anchor="ctr"/>
                </a:tc>
                <a:tc>
                  <a:txBody>
                    <a:bodyPr/>
                    <a:lstStyle/>
                    <a:p>
                      <a:r>
                        <a:rPr lang="en-US" sz="1400" b="1" dirty="0">
                          <a:latin typeface="+mj-lt"/>
                        </a:rPr>
                        <a:t>Removes selected elements (keeps data and events)</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22274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HTML</a:t>
            </a:r>
          </a:p>
        </p:txBody>
      </p:sp>
      <p:graphicFrame>
        <p:nvGraphicFramePr>
          <p:cNvPr id="4" name="Content Placeholder 3"/>
          <p:cNvGraphicFramePr>
            <a:graphicFrameLocks noGrp="1"/>
          </p:cNvGraphicFramePr>
          <p:nvPr>
            <p:ph idx="1"/>
            <p:extLst/>
          </p:nvPr>
        </p:nvGraphicFramePr>
        <p:xfrm>
          <a:off x="457200" y="1450975"/>
          <a:ext cx="8321040" cy="3501390"/>
        </p:xfrm>
        <a:graphic>
          <a:graphicData uri="http://schemas.openxmlformats.org/drawingml/2006/table">
            <a:tbl>
              <a:tblPr firstRow="1" bandRow="1">
                <a:tableStyleId>{5C22544A-7EE6-4342-B048-85BDC9FD1C3A}</a:tableStyleId>
              </a:tblPr>
              <a:tblGrid>
                <a:gridCol w="2003213">
                  <a:extLst>
                    <a:ext uri="{9D8B030D-6E8A-4147-A177-3AD203B41FA5}">
                      <a16:colId xmlns:a16="http://schemas.microsoft.com/office/drawing/2014/main" val="20000"/>
                    </a:ext>
                  </a:extLst>
                </a:gridCol>
                <a:gridCol w="6317827">
                  <a:extLst>
                    <a:ext uri="{9D8B030D-6E8A-4147-A177-3AD203B41FA5}">
                      <a16:colId xmlns:a16="http://schemas.microsoft.com/office/drawing/2014/main" val="20001"/>
                    </a:ext>
                  </a:extLst>
                </a:gridCol>
              </a:tblGrid>
              <a:tr h="33147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31470">
                <a:tc>
                  <a:txBody>
                    <a:bodyPr/>
                    <a:lstStyle/>
                    <a:p>
                      <a:r>
                        <a:rPr lang="en-US" sz="1400" b="1">
                          <a:latin typeface="+mj-lt"/>
                          <a:hlinkClick r:id="rId2"/>
                        </a:rPr>
                        <a:t>empty()</a:t>
                      </a:r>
                      <a:endParaRPr lang="en-US" sz="1400" b="1">
                        <a:latin typeface="+mj-lt"/>
                      </a:endParaRPr>
                    </a:p>
                  </a:txBody>
                  <a:tcPr anchor="ctr"/>
                </a:tc>
                <a:tc>
                  <a:txBody>
                    <a:bodyPr/>
                    <a:lstStyle/>
                    <a:p>
                      <a:r>
                        <a:rPr lang="en-US" sz="1400" b="1">
                          <a:latin typeface="+mj-lt"/>
                        </a:rPr>
                        <a:t>Removes all child nodes and content from selected elements</a:t>
                      </a:r>
                    </a:p>
                  </a:txBody>
                  <a:tcPr anchor="ctr"/>
                </a:tc>
                <a:extLst>
                  <a:ext uri="{0D108BD9-81ED-4DB2-BD59-A6C34878D82A}">
                    <a16:rowId xmlns:a16="http://schemas.microsoft.com/office/drawing/2014/main" val="10001"/>
                  </a:ext>
                </a:extLst>
              </a:tr>
              <a:tr h="331470">
                <a:tc>
                  <a:txBody>
                    <a:bodyPr/>
                    <a:lstStyle/>
                    <a:p>
                      <a:r>
                        <a:rPr lang="en-US" sz="1400" b="1">
                          <a:latin typeface="+mj-lt"/>
                          <a:hlinkClick r:id="rId3"/>
                        </a:rPr>
                        <a:t>hasClass()</a:t>
                      </a:r>
                      <a:endParaRPr lang="en-US" sz="1400" b="1">
                        <a:latin typeface="+mj-lt"/>
                      </a:endParaRPr>
                    </a:p>
                  </a:txBody>
                  <a:tcPr anchor="ctr"/>
                </a:tc>
                <a:tc>
                  <a:txBody>
                    <a:bodyPr/>
                    <a:lstStyle/>
                    <a:p>
                      <a:r>
                        <a:rPr lang="en-US" sz="1400" b="1">
                          <a:latin typeface="+mj-lt"/>
                        </a:rPr>
                        <a:t>Checks if any of the selected elements have a specified class name</a:t>
                      </a:r>
                    </a:p>
                  </a:txBody>
                  <a:tcPr anchor="ctr"/>
                </a:tc>
                <a:extLst>
                  <a:ext uri="{0D108BD9-81ED-4DB2-BD59-A6C34878D82A}">
                    <a16:rowId xmlns:a16="http://schemas.microsoft.com/office/drawing/2014/main" val="10002"/>
                  </a:ext>
                </a:extLst>
              </a:tr>
              <a:tr h="331470">
                <a:tc>
                  <a:txBody>
                    <a:bodyPr/>
                    <a:lstStyle/>
                    <a:p>
                      <a:r>
                        <a:rPr lang="en-US" sz="1400" b="1">
                          <a:latin typeface="+mj-lt"/>
                          <a:hlinkClick r:id="rId4"/>
                        </a:rPr>
                        <a:t>height()</a:t>
                      </a:r>
                      <a:endParaRPr lang="en-US" sz="1400" b="1">
                        <a:latin typeface="+mj-lt"/>
                      </a:endParaRPr>
                    </a:p>
                  </a:txBody>
                  <a:tcPr anchor="ctr"/>
                </a:tc>
                <a:tc>
                  <a:txBody>
                    <a:bodyPr/>
                    <a:lstStyle/>
                    <a:p>
                      <a:r>
                        <a:rPr lang="en-US" sz="1400" b="1">
                          <a:latin typeface="+mj-lt"/>
                        </a:rPr>
                        <a:t>Sets or returns the height of selected elements</a:t>
                      </a:r>
                    </a:p>
                  </a:txBody>
                  <a:tcPr anchor="ctr"/>
                </a:tc>
                <a:extLst>
                  <a:ext uri="{0D108BD9-81ED-4DB2-BD59-A6C34878D82A}">
                    <a16:rowId xmlns:a16="http://schemas.microsoft.com/office/drawing/2014/main" val="10003"/>
                  </a:ext>
                </a:extLst>
              </a:tr>
              <a:tr h="331470">
                <a:tc>
                  <a:txBody>
                    <a:bodyPr/>
                    <a:lstStyle/>
                    <a:p>
                      <a:r>
                        <a:rPr lang="en-US" sz="1400" b="1">
                          <a:latin typeface="+mj-lt"/>
                          <a:hlinkClick r:id="rId5"/>
                        </a:rPr>
                        <a:t>html()</a:t>
                      </a:r>
                      <a:endParaRPr lang="en-US" sz="1400" b="1">
                        <a:latin typeface="+mj-lt"/>
                      </a:endParaRPr>
                    </a:p>
                  </a:txBody>
                  <a:tcPr anchor="ctr"/>
                </a:tc>
                <a:tc>
                  <a:txBody>
                    <a:bodyPr/>
                    <a:lstStyle/>
                    <a:p>
                      <a:r>
                        <a:rPr lang="en-US" sz="1400" b="1">
                          <a:latin typeface="+mj-lt"/>
                        </a:rPr>
                        <a:t>Sets or returns the content of selected elements</a:t>
                      </a:r>
                    </a:p>
                  </a:txBody>
                  <a:tcPr anchor="ctr"/>
                </a:tc>
                <a:extLst>
                  <a:ext uri="{0D108BD9-81ED-4DB2-BD59-A6C34878D82A}">
                    <a16:rowId xmlns:a16="http://schemas.microsoft.com/office/drawing/2014/main" val="10004"/>
                  </a:ext>
                </a:extLst>
              </a:tr>
              <a:tr h="331470">
                <a:tc>
                  <a:txBody>
                    <a:bodyPr/>
                    <a:lstStyle/>
                    <a:p>
                      <a:r>
                        <a:rPr lang="en-US" sz="1400" b="1">
                          <a:latin typeface="+mj-lt"/>
                          <a:hlinkClick r:id="rId6"/>
                        </a:rPr>
                        <a:t>innerHeight()</a:t>
                      </a:r>
                      <a:endParaRPr lang="en-US" sz="1400" b="1">
                        <a:latin typeface="+mj-lt"/>
                      </a:endParaRPr>
                    </a:p>
                  </a:txBody>
                  <a:tcPr anchor="ctr"/>
                </a:tc>
                <a:tc>
                  <a:txBody>
                    <a:bodyPr/>
                    <a:lstStyle/>
                    <a:p>
                      <a:r>
                        <a:rPr lang="en-US" sz="1400" b="1">
                          <a:latin typeface="+mj-lt"/>
                        </a:rPr>
                        <a:t>Returns the height of an element (includes padding, but not border)</a:t>
                      </a:r>
                    </a:p>
                  </a:txBody>
                  <a:tcPr anchor="ctr"/>
                </a:tc>
                <a:extLst>
                  <a:ext uri="{0D108BD9-81ED-4DB2-BD59-A6C34878D82A}">
                    <a16:rowId xmlns:a16="http://schemas.microsoft.com/office/drawing/2014/main" val="10005"/>
                  </a:ext>
                </a:extLst>
              </a:tr>
              <a:tr h="331470">
                <a:tc>
                  <a:txBody>
                    <a:bodyPr/>
                    <a:lstStyle/>
                    <a:p>
                      <a:r>
                        <a:rPr lang="en-US" sz="1400" b="1">
                          <a:latin typeface="+mj-lt"/>
                          <a:hlinkClick r:id="rId7"/>
                        </a:rPr>
                        <a:t>innerWidth()</a:t>
                      </a:r>
                      <a:endParaRPr lang="en-US" sz="1400" b="1">
                        <a:latin typeface="+mj-lt"/>
                      </a:endParaRPr>
                    </a:p>
                  </a:txBody>
                  <a:tcPr anchor="ctr"/>
                </a:tc>
                <a:tc>
                  <a:txBody>
                    <a:bodyPr/>
                    <a:lstStyle/>
                    <a:p>
                      <a:r>
                        <a:rPr lang="en-US" sz="1400" b="1">
                          <a:latin typeface="+mj-lt"/>
                        </a:rPr>
                        <a:t>Returns the width of an element (includes padding, but not border)</a:t>
                      </a:r>
                    </a:p>
                  </a:txBody>
                  <a:tcPr anchor="ctr"/>
                </a:tc>
                <a:extLst>
                  <a:ext uri="{0D108BD9-81ED-4DB2-BD59-A6C34878D82A}">
                    <a16:rowId xmlns:a16="http://schemas.microsoft.com/office/drawing/2014/main" val="10006"/>
                  </a:ext>
                </a:extLst>
              </a:tr>
              <a:tr h="331470">
                <a:tc>
                  <a:txBody>
                    <a:bodyPr/>
                    <a:lstStyle/>
                    <a:p>
                      <a:r>
                        <a:rPr lang="en-US" sz="1400" b="1">
                          <a:latin typeface="+mj-lt"/>
                          <a:hlinkClick r:id="rId8"/>
                        </a:rPr>
                        <a:t>insertAfter()</a:t>
                      </a:r>
                      <a:endParaRPr lang="en-US" sz="1400" b="1">
                        <a:latin typeface="+mj-lt"/>
                      </a:endParaRPr>
                    </a:p>
                  </a:txBody>
                  <a:tcPr anchor="ctr"/>
                </a:tc>
                <a:tc>
                  <a:txBody>
                    <a:bodyPr/>
                    <a:lstStyle/>
                    <a:p>
                      <a:r>
                        <a:rPr lang="en-US" sz="1400" b="1">
                          <a:latin typeface="+mj-lt"/>
                        </a:rPr>
                        <a:t>Inserts HTML elements after selected elements</a:t>
                      </a:r>
                    </a:p>
                  </a:txBody>
                  <a:tcPr anchor="ctr"/>
                </a:tc>
                <a:extLst>
                  <a:ext uri="{0D108BD9-81ED-4DB2-BD59-A6C34878D82A}">
                    <a16:rowId xmlns:a16="http://schemas.microsoft.com/office/drawing/2014/main" val="10007"/>
                  </a:ext>
                </a:extLst>
              </a:tr>
              <a:tr h="331470">
                <a:tc>
                  <a:txBody>
                    <a:bodyPr/>
                    <a:lstStyle/>
                    <a:p>
                      <a:r>
                        <a:rPr lang="en-US" sz="1400" b="1">
                          <a:latin typeface="+mj-lt"/>
                          <a:hlinkClick r:id="rId9"/>
                        </a:rPr>
                        <a:t>insertBefore()</a:t>
                      </a:r>
                      <a:endParaRPr lang="en-US" sz="1400" b="1">
                        <a:latin typeface="+mj-lt"/>
                      </a:endParaRPr>
                    </a:p>
                  </a:txBody>
                  <a:tcPr anchor="ctr"/>
                </a:tc>
                <a:tc>
                  <a:txBody>
                    <a:bodyPr/>
                    <a:lstStyle/>
                    <a:p>
                      <a:r>
                        <a:rPr lang="en-US" sz="1400" b="1">
                          <a:latin typeface="+mj-lt"/>
                        </a:rPr>
                        <a:t>Inserts HTML elements before selected elements</a:t>
                      </a:r>
                    </a:p>
                  </a:txBody>
                  <a:tcPr anchor="ctr"/>
                </a:tc>
                <a:extLst>
                  <a:ext uri="{0D108BD9-81ED-4DB2-BD59-A6C34878D82A}">
                    <a16:rowId xmlns:a16="http://schemas.microsoft.com/office/drawing/2014/main" val="10008"/>
                  </a:ext>
                </a:extLst>
              </a:tr>
              <a:tr h="331470">
                <a:tc>
                  <a:txBody>
                    <a:bodyPr/>
                    <a:lstStyle/>
                    <a:p>
                      <a:r>
                        <a:rPr lang="en-US" sz="1400" b="1">
                          <a:latin typeface="+mj-lt"/>
                          <a:hlinkClick r:id="rId10"/>
                        </a:rPr>
                        <a:t>offset()</a:t>
                      </a:r>
                      <a:endParaRPr lang="en-US" sz="1400" b="1">
                        <a:latin typeface="+mj-lt"/>
                      </a:endParaRPr>
                    </a:p>
                  </a:txBody>
                  <a:tcPr anchor="ctr"/>
                </a:tc>
                <a:tc>
                  <a:txBody>
                    <a:bodyPr/>
                    <a:lstStyle/>
                    <a:p>
                      <a:r>
                        <a:rPr lang="en-US" sz="1400" b="1" dirty="0">
                          <a:latin typeface="+mj-lt"/>
                        </a:rPr>
                        <a:t>Sets or returns the offset coordinates for selected elements (relative to the document)</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84313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HTML</a:t>
            </a:r>
          </a:p>
        </p:txBody>
      </p:sp>
      <p:graphicFrame>
        <p:nvGraphicFramePr>
          <p:cNvPr id="4" name="Content Placeholder 3"/>
          <p:cNvGraphicFramePr>
            <a:graphicFrameLocks noGrp="1"/>
          </p:cNvGraphicFramePr>
          <p:nvPr>
            <p:ph idx="1"/>
            <p:extLst/>
          </p:nvPr>
        </p:nvGraphicFramePr>
        <p:xfrm>
          <a:off x="457200" y="1450975"/>
          <a:ext cx="8321040" cy="3314700"/>
        </p:xfrm>
        <a:graphic>
          <a:graphicData uri="http://schemas.openxmlformats.org/drawingml/2006/table">
            <a:tbl>
              <a:tblPr firstRow="1" bandRow="1">
                <a:tableStyleId>{5C22544A-7EE6-4342-B048-85BDC9FD1C3A}</a:tableStyleId>
              </a:tblPr>
              <a:tblGrid>
                <a:gridCol w="2003213">
                  <a:extLst>
                    <a:ext uri="{9D8B030D-6E8A-4147-A177-3AD203B41FA5}">
                      <a16:colId xmlns:a16="http://schemas.microsoft.com/office/drawing/2014/main" val="20000"/>
                    </a:ext>
                  </a:extLst>
                </a:gridCol>
                <a:gridCol w="6317827">
                  <a:extLst>
                    <a:ext uri="{9D8B030D-6E8A-4147-A177-3AD203B41FA5}">
                      <a16:colId xmlns:a16="http://schemas.microsoft.com/office/drawing/2014/main" val="20001"/>
                    </a:ext>
                  </a:extLst>
                </a:gridCol>
              </a:tblGrid>
              <a:tr h="33147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31470">
                <a:tc>
                  <a:txBody>
                    <a:bodyPr/>
                    <a:lstStyle/>
                    <a:p>
                      <a:r>
                        <a:rPr lang="en-US" sz="1400" b="1" dirty="0" err="1">
                          <a:latin typeface="+mj-lt"/>
                          <a:hlinkClick r:id="rId2"/>
                        </a:rPr>
                        <a:t>offsetParent</a:t>
                      </a:r>
                      <a:r>
                        <a:rPr lang="en-US" sz="1400" b="1" dirty="0">
                          <a:latin typeface="+mj-lt"/>
                          <a:hlinkClick r:id="rId2"/>
                        </a:rPr>
                        <a:t>()</a:t>
                      </a:r>
                      <a:endParaRPr lang="en-US" sz="1400" b="1" dirty="0">
                        <a:latin typeface="+mj-lt"/>
                      </a:endParaRPr>
                    </a:p>
                  </a:txBody>
                  <a:tcPr anchor="ctr"/>
                </a:tc>
                <a:tc>
                  <a:txBody>
                    <a:bodyPr/>
                    <a:lstStyle/>
                    <a:p>
                      <a:r>
                        <a:rPr lang="en-US" sz="1400" b="1">
                          <a:latin typeface="+mj-lt"/>
                        </a:rPr>
                        <a:t>Returns the first positioned parent element</a:t>
                      </a:r>
                    </a:p>
                  </a:txBody>
                  <a:tcPr anchor="ctr"/>
                </a:tc>
                <a:extLst>
                  <a:ext uri="{0D108BD9-81ED-4DB2-BD59-A6C34878D82A}">
                    <a16:rowId xmlns:a16="http://schemas.microsoft.com/office/drawing/2014/main" val="10001"/>
                  </a:ext>
                </a:extLst>
              </a:tr>
              <a:tr h="331470">
                <a:tc>
                  <a:txBody>
                    <a:bodyPr/>
                    <a:lstStyle/>
                    <a:p>
                      <a:r>
                        <a:rPr lang="en-US" sz="1400" b="1" dirty="0" err="1">
                          <a:latin typeface="+mj-lt"/>
                          <a:hlinkClick r:id="rId3"/>
                        </a:rPr>
                        <a:t>outerHeight</a:t>
                      </a:r>
                      <a:r>
                        <a:rPr lang="en-US" sz="1400" b="1" dirty="0">
                          <a:latin typeface="+mj-lt"/>
                          <a:hlinkClick r:id="rId3"/>
                        </a:rPr>
                        <a:t>()</a:t>
                      </a:r>
                      <a:endParaRPr lang="en-US" sz="1400" b="1" dirty="0">
                        <a:latin typeface="+mj-lt"/>
                      </a:endParaRPr>
                    </a:p>
                  </a:txBody>
                  <a:tcPr anchor="ctr"/>
                </a:tc>
                <a:tc>
                  <a:txBody>
                    <a:bodyPr/>
                    <a:lstStyle/>
                    <a:p>
                      <a:r>
                        <a:rPr lang="en-US" sz="1400" b="1" dirty="0">
                          <a:latin typeface="+mj-lt"/>
                        </a:rPr>
                        <a:t>Returns the height of an element (includes padding and border)</a:t>
                      </a:r>
                    </a:p>
                  </a:txBody>
                  <a:tcPr anchor="ctr"/>
                </a:tc>
                <a:extLst>
                  <a:ext uri="{0D108BD9-81ED-4DB2-BD59-A6C34878D82A}">
                    <a16:rowId xmlns:a16="http://schemas.microsoft.com/office/drawing/2014/main" val="10002"/>
                  </a:ext>
                </a:extLst>
              </a:tr>
              <a:tr h="331470">
                <a:tc>
                  <a:txBody>
                    <a:bodyPr/>
                    <a:lstStyle/>
                    <a:p>
                      <a:r>
                        <a:rPr lang="en-US" sz="1400" b="1">
                          <a:latin typeface="+mj-lt"/>
                          <a:hlinkClick r:id="rId4"/>
                        </a:rPr>
                        <a:t>outerWidth()</a:t>
                      </a:r>
                      <a:endParaRPr lang="en-US" sz="1400" b="1">
                        <a:latin typeface="+mj-lt"/>
                      </a:endParaRPr>
                    </a:p>
                  </a:txBody>
                  <a:tcPr anchor="ctr"/>
                </a:tc>
                <a:tc>
                  <a:txBody>
                    <a:bodyPr/>
                    <a:lstStyle/>
                    <a:p>
                      <a:r>
                        <a:rPr lang="en-US" sz="1400" b="1" dirty="0">
                          <a:latin typeface="+mj-lt"/>
                        </a:rPr>
                        <a:t>Returns the width of an element (includes padding and border)</a:t>
                      </a:r>
                    </a:p>
                  </a:txBody>
                  <a:tcPr anchor="ctr"/>
                </a:tc>
                <a:extLst>
                  <a:ext uri="{0D108BD9-81ED-4DB2-BD59-A6C34878D82A}">
                    <a16:rowId xmlns:a16="http://schemas.microsoft.com/office/drawing/2014/main" val="10003"/>
                  </a:ext>
                </a:extLst>
              </a:tr>
              <a:tr h="331470">
                <a:tc>
                  <a:txBody>
                    <a:bodyPr/>
                    <a:lstStyle/>
                    <a:p>
                      <a:r>
                        <a:rPr lang="en-US" sz="1400" b="1">
                          <a:latin typeface="+mj-lt"/>
                          <a:hlinkClick r:id="rId5"/>
                        </a:rPr>
                        <a:t>position()</a:t>
                      </a:r>
                      <a:endParaRPr lang="en-US" sz="1400" b="1">
                        <a:latin typeface="+mj-lt"/>
                      </a:endParaRPr>
                    </a:p>
                  </a:txBody>
                  <a:tcPr anchor="ctr"/>
                </a:tc>
                <a:tc>
                  <a:txBody>
                    <a:bodyPr/>
                    <a:lstStyle/>
                    <a:p>
                      <a:r>
                        <a:rPr lang="en-US" sz="1400" b="1" dirty="0">
                          <a:latin typeface="+mj-lt"/>
                        </a:rPr>
                        <a:t>Returns the position (relative to the parent element) of an element</a:t>
                      </a:r>
                    </a:p>
                  </a:txBody>
                  <a:tcPr anchor="ctr"/>
                </a:tc>
                <a:extLst>
                  <a:ext uri="{0D108BD9-81ED-4DB2-BD59-A6C34878D82A}">
                    <a16:rowId xmlns:a16="http://schemas.microsoft.com/office/drawing/2014/main" val="10004"/>
                  </a:ext>
                </a:extLst>
              </a:tr>
              <a:tr h="331470">
                <a:tc>
                  <a:txBody>
                    <a:bodyPr/>
                    <a:lstStyle/>
                    <a:p>
                      <a:r>
                        <a:rPr lang="en-US" sz="1400" b="1">
                          <a:latin typeface="+mj-lt"/>
                          <a:hlinkClick r:id="rId6"/>
                        </a:rPr>
                        <a:t>prepend()</a:t>
                      </a:r>
                      <a:endParaRPr lang="en-US" sz="1400" b="1">
                        <a:latin typeface="+mj-lt"/>
                      </a:endParaRPr>
                    </a:p>
                  </a:txBody>
                  <a:tcPr anchor="ctr"/>
                </a:tc>
                <a:tc>
                  <a:txBody>
                    <a:bodyPr/>
                    <a:lstStyle/>
                    <a:p>
                      <a:r>
                        <a:rPr lang="en-US" sz="1400" b="1" dirty="0">
                          <a:latin typeface="+mj-lt"/>
                        </a:rPr>
                        <a:t>Inserts content at the beginning of selected elements</a:t>
                      </a:r>
                    </a:p>
                  </a:txBody>
                  <a:tcPr anchor="ctr"/>
                </a:tc>
                <a:extLst>
                  <a:ext uri="{0D108BD9-81ED-4DB2-BD59-A6C34878D82A}">
                    <a16:rowId xmlns:a16="http://schemas.microsoft.com/office/drawing/2014/main" val="10005"/>
                  </a:ext>
                </a:extLst>
              </a:tr>
              <a:tr h="331470">
                <a:tc>
                  <a:txBody>
                    <a:bodyPr/>
                    <a:lstStyle/>
                    <a:p>
                      <a:r>
                        <a:rPr lang="en-US" sz="1400" b="1">
                          <a:latin typeface="+mj-lt"/>
                          <a:hlinkClick r:id="rId7"/>
                        </a:rPr>
                        <a:t>prependTo()</a:t>
                      </a:r>
                      <a:endParaRPr lang="en-US" sz="1400" b="1">
                        <a:latin typeface="+mj-lt"/>
                      </a:endParaRPr>
                    </a:p>
                  </a:txBody>
                  <a:tcPr anchor="ctr"/>
                </a:tc>
                <a:tc>
                  <a:txBody>
                    <a:bodyPr/>
                    <a:lstStyle/>
                    <a:p>
                      <a:r>
                        <a:rPr lang="en-US" sz="1400" b="1" dirty="0">
                          <a:latin typeface="+mj-lt"/>
                        </a:rPr>
                        <a:t>Inserts HTML elements at the beginning of selected elements</a:t>
                      </a:r>
                    </a:p>
                  </a:txBody>
                  <a:tcPr anchor="ctr"/>
                </a:tc>
                <a:extLst>
                  <a:ext uri="{0D108BD9-81ED-4DB2-BD59-A6C34878D82A}">
                    <a16:rowId xmlns:a16="http://schemas.microsoft.com/office/drawing/2014/main" val="10006"/>
                  </a:ext>
                </a:extLst>
              </a:tr>
              <a:tr h="331470">
                <a:tc>
                  <a:txBody>
                    <a:bodyPr/>
                    <a:lstStyle/>
                    <a:p>
                      <a:r>
                        <a:rPr lang="en-US" sz="1400" b="1">
                          <a:latin typeface="+mj-lt"/>
                          <a:hlinkClick r:id="rId8"/>
                        </a:rPr>
                        <a:t>prop()</a:t>
                      </a:r>
                      <a:endParaRPr lang="en-US" sz="1400" b="1">
                        <a:latin typeface="+mj-lt"/>
                      </a:endParaRPr>
                    </a:p>
                  </a:txBody>
                  <a:tcPr anchor="ctr"/>
                </a:tc>
                <a:tc>
                  <a:txBody>
                    <a:bodyPr/>
                    <a:lstStyle/>
                    <a:p>
                      <a:r>
                        <a:rPr lang="en-US" sz="1400" b="1" dirty="0">
                          <a:latin typeface="+mj-lt"/>
                        </a:rPr>
                        <a:t>Sets or returns properties/values of selected elements</a:t>
                      </a:r>
                    </a:p>
                  </a:txBody>
                  <a:tcPr anchor="ctr"/>
                </a:tc>
                <a:extLst>
                  <a:ext uri="{0D108BD9-81ED-4DB2-BD59-A6C34878D82A}">
                    <a16:rowId xmlns:a16="http://schemas.microsoft.com/office/drawing/2014/main" val="10007"/>
                  </a:ext>
                </a:extLst>
              </a:tr>
              <a:tr h="331470">
                <a:tc>
                  <a:txBody>
                    <a:bodyPr/>
                    <a:lstStyle/>
                    <a:p>
                      <a:r>
                        <a:rPr lang="en-US" sz="1400" b="1">
                          <a:latin typeface="+mj-lt"/>
                          <a:hlinkClick r:id="rId9"/>
                        </a:rPr>
                        <a:t>remove()</a:t>
                      </a:r>
                      <a:endParaRPr lang="en-US" sz="1400" b="1">
                        <a:latin typeface="+mj-lt"/>
                      </a:endParaRPr>
                    </a:p>
                  </a:txBody>
                  <a:tcPr anchor="ctr"/>
                </a:tc>
                <a:tc>
                  <a:txBody>
                    <a:bodyPr/>
                    <a:lstStyle/>
                    <a:p>
                      <a:r>
                        <a:rPr lang="en-US" sz="1400" b="1" dirty="0">
                          <a:latin typeface="+mj-lt"/>
                        </a:rPr>
                        <a:t>Removes the selected elements (including data and events)</a:t>
                      </a:r>
                    </a:p>
                  </a:txBody>
                  <a:tcPr anchor="ctr"/>
                </a:tc>
                <a:extLst>
                  <a:ext uri="{0D108BD9-81ED-4DB2-BD59-A6C34878D82A}">
                    <a16:rowId xmlns:a16="http://schemas.microsoft.com/office/drawing/2014/main" val="10008"/>
                  </a:ext>
                </a:extLst>
              </a:tr>
              <a:tr h="331470">
                <a:tc>
                  <a:txBody>
                    <a:bodyPr/>
                    <a:lstStyle/>
                    <a:p>
                      <a:r>
                        <a:rPr lang="en-US" sz="1400" b="1">
                          <a:latin typeface="+mj-lt"/>
                          <a:hlinkClick r:id="rId10"/>
                        </a:rPr>
                        <a:t>removeAttr()</a:t>
                      </a:r>
                      <a:endParaRPr lang="en-US" sz="1400" b="1">
                        <a:latin typeface="+mj-lt"/>
                      </a:endParaRPr>
                    </a:p>
                  </a:txBody>
                  <a:tcPr anchor="ctr"/>
                </a:tc>
                <a:tc>
                  <a:txBody>
                    <a:bodyPr/>
                    <a:lstStyle/>
                    <a:p>
                      <a:r>
                        <a:rPr lang="en-US" sz="1400" b="1" dirty="0">
                          <a:latin typeface="+mj-lt"/>
                        </a:rPr>
                        <a:t>Removes one or more attributes from selected elements</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22948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HTML</a:t>
            </a:r>
          </a:p>
        </p:txBody>
      </p:sp>
      <p:graphicFrame>
        <p:nvGraphicFramePr>
          <p:cNvPr id="4" name="Content Placeholder 3"/>
          <p:cNvGraphicFramePr>
            <a:graphicFrameLocks noGrp="1"/>
          </p:cNvGraphicFramePr>
          <p:nvPr>
            <p:ph idx="1"/>
            <p:extLst/>
          </p:nvPr>
        </p:nvGraphicFramePr>
        <p:xfrm>
          <a:off x="457200" y="1450975"/>
          <a:ext cx="8321040" cy="3314700"/>
        </p:xfrm>
        <a:graphic>
          <a:graphicData uri="http://schemas.openxmlformats.org/drawingml/2006/table">
            <a:tbl>
              <a:tblPr firstRow="1" bandRow="1">
                <a:tableStyleId>{5C22544A-7EE6-4342-B048-85BDC9FD1C3A}</a:tableStyleId>
              </a:tblPr>
              <a:tblGrid>
                <a:gridCol w="2003213">
                  <a:extLst>
                    <a:ext uri="{9D8B030D-6E8A-4147-A177-3AD203B41FA5}">
                      <a16:colId xmlns:a16="http://schemas.microsoft.com/office/drawing/2014/main" val="20000"/>
                    </a:ext>
                  </a:extLst>
                </a:gridCol>
                <a:gridCol w="6317827">
                  <a:extLst>
                    <a:ext uri="{9D8B030D-6E8A-4147-A177-3AD203B41FA5}">
                      <a16:colId xmlns:a16="http://schemas.microsoft.com/office/drawing/2014/main" val="20001"/>
                    </a:ext>
                  </a:extLst>
                </a:gridCol>
              </a:tblGrid>
              <a:tr h="33147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31470">
                <a:tc>
                  <a:txBody>
                    <a:bodyPr/>
                    <a:lstStyle/>
                    <a:p>
                      <a:r>
                        <a:rPr lang="en-US" sz="1400" b="1">
                          <a:latin typeface="+mj-lt"/>
                          <a:hlinkClick r:id="rId2"/>
                        </a:rPr>
                        <a:t>removeClass()</a:t>
                      </a:r>
                      <a:endParaRPr lang="en-US" sz="1400" b="1">
                        <a:latin typeface="+mj-lt"/>
                      </a:endParaRPr>
                    </a:p>
                  </a:txBody>
                  <a:tcPr anchor="ctr"/>
                </a:tc>
                <a:tc>
                  <a:txBody>
                    <a:bodyPr/>
                    <a:lstStyle/>
                    <a:p>
                      <a:r>
                        <a:rPr lang="en-US" sz="1400" b="1">
                          <a:latin typeface="+mj-lt"/>
                        </a:rPr>
                        <a:t>Removes one or more classes from selected elements</a:t>
                      </a:r>
                    </a:p>
                  </a:txBody>
                  <a:tcPr anchor="ctr"/>
                </a:tc>
                <a:extLst>
                  <a:ext uri="{0D108BD9-81ED-4DB2-BD59-A6C34878D82A}">
                    <a16:rowId xmlns:a16="http://schemas.microsoft.com/office/drawing/2014/main" val="10001"/>
                  </a:ext>
                </a:extLst>
              </a:tr>
              <a:tr h="331470">
                <a:tc>
                  <a:txBody>
                    <a:bodyPr/>
                    <a:lstStyle/>
                    <a:p>
                      <a:r>
                        <a:rPr lang="en-US" sz="1400" b="1">
                          <a:latin typeface="+mj-lt"/>
                          <a:hlinkClick r:id="rId3"/>
                        </a:rPr>
                        <a:t>removeProp()</a:t>
                      </a:r>
                      <a:endParaRPr lang="en-US" sz="1400" b="1">
                        <a:latin typeface="+mj-lt"/>
                      </a:endParaRPr>
                    </a:p>
                  </a:txBody>
                  <a:tcPr anchor="ctr"/>
                </a:tc>
                <a:tc>
                  <a:txBody>
                    <a:bodyPr/>
                    <a:lstStyle/>
                    <a:p>
                      <a:r>
                        <a:rPr lang="en-US" sz="1400" b="1">
                          <a:latin typeface="+mj-lt"/>
                        </a:rPr>
                        <a:t>Removes a property set by the prop() method</a:t>
                      </a:r>
                    </a:p>
                  </a:txBody>
                  <a:tcPr anchor="ctr"/>
                </a:tc>
                <a:extLst>
                  <a:ext uri="{0D108BD9-81ED-4DB2-BD59-A6C34878D82A}">
                    <a16:rowId xmlns:a16="http://schemas.microsoft.com/office/drawing/2014/main" val="10002"/>
                  </a:ext>
                </a:extLst>
              </a:tr>
              <a:tr h="331470">
                <a:tc>
                  <a:txBody>
                    <a:bodyPr/>
                    <a:lstStyle/>
                    <a:p>
                      <a:r>
                        <a:rPr lang="en-US" sz="1400" b="1">
                          <a:latin typeface="+mj-lt"/>
                          <a:hlinkClick r:id="rId4"/>
                        </a:rPr>
                        <a:t>replaceAll()</a:t>
                      </a:r>
                      <a:endParaRPr lang="en-US" sz="1400" b="1">
                        <a:latin typeface="+mj-lt"/>
                      </a:endParaRPr>
                    </a:p>
                  </a:txBody>
                  <a:tcPr anchor="ctr"/>
                </a:tc>
                <a:tc>
                  <a:txBody>
                    <a:bodyPr/>
                    <a:lstStyle/>
                    <a:p>
                      <a:r>
                        <a:rPr lang="en-US" sz="1400" b="1">
                          <a:latin typeface="+mj-lt"/>
                        </a:rPr>
                        <a:t>Replaces selected elements with new HTML elements</a:t>
                      </a:r>
                    </a:p>
                  </a:txBody>
                  <a:tcPr anchor="ctr"/>
                </a:tc>
                <a:extLst>
                  <a:ext uri="{0D108BD9-81ED-4DB2-BD59-A6C34878D82A}">
                    <a16:rowId xmlns:a16="http://schemas.microsoft.com/office/drawing/2014/main" val="10003"/>
                  </a:ext>
                </a:extLst>
              </a:tr>
              <a:tr h="331470">
                <a:tc>
                  <a:txBody>
                    <a:bodyPr/>
                    <a:lstStyle/>
                    <a:p>
                      <a:r>
                        <a:rPr lang="en-US" sz="1400" b="1">
                          <a:latin typeface="+mj-lt"/>
                          <a:hlinkClick r:id="rId5"/>
                        </a:rPr>
                        <a:t>replaceWith()</a:t>
                      </a:r>
                      <a:endParaRPr lang="en-US" sz="1400" b="1">
                        <a:latin typeface="+mj-lt"/>
                      </a:endParaRPr>
                    </a:p>
                  </a:txBody>
                  <a:tcPr anchor="ctr"/>
                </a:tc>
                <a:tc>
                  <a:txBody>
                    <a:bodyPr/>
                    <a:lstStyle/>
                    <a:p>
                      <a:r>
                        <a:rPr lang="en-US" sz="1400" b="1">
                          <a:latin typeface="+mj-lt"/>
                        </a:rPr>
                        <a:t>Replaces selected elements with new content</a:t>
                      </a:r>
                    </a:p>
                  </a:txBody>
                  <a:tcPr anchor="ctr"/>
                </a:tc>
                <a:extLst>
                  <a:ext uri="{0D108BD9-81ED-4DB2-BD59-A6C34878D82A}">
                    <a16:rowId xmlns:a16="http://schemas.microsoft.com/office/drawing/2014/main" val="10004"/>
                  </a:ext>
                </a:extLst>
              </a:tr>
              <a:tr h="331470">
                <a:tc>
                  <a:txBody>
                    <a:bodyPr/>
                    <a:lstStyle/>
                    <a:p>
                      <a:r>
                        <a:rPr lang="en-US" sz="1400" b="1">
                          <a:latin typeface="+mj-lt"/>
                          <a:hlinkClick r:id="rId6"/>
                        </a:rPr>
                        <a:t>scrollLeft()</a:t>
                      </a:r>
                      <a:endParaRPr lang="en-US" sz="1400" b="1">
                        <a:latin typeface="+mj-lt"/>
                      </a:endParaRPr>
                    </a:p>
                  </a:txBody>
                  <a:tcPr anchor="ctr"/>
                </a:tc>
                <a:tc>
                  <a:txBody>
                    <a:bodyPr/>
                    <a:lstStyle/>
                    <a:p>
                      <a:r>
                        <a:rPr lang="en-US" sz="1400" b="1">
                          <a:latin typeface="+mj-lt"/>
                        </a:rPr>
                        <a:t>Sets or returns the horizontal scrollbar position of selected elements</a:t>
                      </a:r>
                    </a:p>
                  </a:txBody>
                  <a:tcPr anchor="ctr"/>
                </a:tc>
                <a:extLst>
                  <a:ext uri="{0D108BD9-81ED-4DB2-BD59-A6C34878D82A}">
                    <a16:rowId xmlns:a16="http://schemas.microsoft.com/office/drawing/2014/main" val="10005"/>
                  </a:ext>
                </a:extLst>
              </a:tr>
              <a:tr h="331470">
                <a:tc>
                  <a:txBody>
                    <a:bodyPr/>
                    <a:lstStyle/>
                    <a:p>
                      <a:r>
                        <a:rPr lang="en-US" sz="1400" b="1">
                          <a:latin typeface="+mj-lt"/>
                          <a:hlinkClick r:id="rId7"/>
                        </a:rPr>
                        <a:t>scrollTop()</a:t>
                      </a:r>
                      <a:endParaRPr lang="en-US" sz="1400" b="1">
                        <a:latin typeface="+mj-lt"/>
                      </a:endParaRPr>
                    </a:p>
                  </a:txBody>
                  <a:tcPr anchor="ctr"/>
                </a:tc>
                <a:tc>
                  <a:txBody>
                    <a:bodyPr/>
                    <a:lstStyle/>
                    <a:p>
                      <a:r>
                        <a:rPr lang="en-US" sz="1400" b="1">
                          <a:latin typeface="+mj-lt"/>
                        </a:rPr>
                        <a:t>Sets or returns the vertical scrollbar position of selected elements</a:t>
                      </a:r>
                    </a:p>
                  </a:txBody>
                  <a:tcPr anchor="ctr"/>
                </a:tc>
                <a:extLst>
                  <a:ext uri="{0D108BD9-81ED-4DB2-BD59-A6C34878D82A}">
                    <a16:rowId xmlns:a16="http://schemas.microsoft.com/office/drawing/2014/main" val="10006"/>
                  </a:ext>
                </a:extLst>
              </a:tr>
              <a:tr h="331470">
                <a:tc>
                  <a:txBody>
                    <a:bodyPr/>
                    <a:lstStyle/>
                    <a:p>
                      <a:r>
                        <a:rPr lang="en-US" sz="1400" b="1">
                          <a:latin typeface="+mj-lt"/>
                          <a:hlinkClick r:id="rId8"/>
                        </a:rPr>
                        <a:t>text()</a:t>
                      </a:r>
                      <a:endParaRPr lang="en-US" sz="1400" b="1">
                        <a:latin typeface="+mj-lt"/>
                      </a:endParaRPr>
                    </a:p>
                  </a:txBody>
                  <a:tcPr anchor="ctr"/>
                </a:tc>
                <a:tc>
                  <a:txBody>
                    <a:bodyPr/>
                    <a:lstStyle/>
                    <a:p>
                      <a:r>
                        <a:rPr lang="en-US" sz="1400" b="1">
                          <a:latin typeface="+mj-lt"/>
                        </a:rPr>
                        <a:t>Sets or returns the text content of selected elements</a:t>
                      </a:r>
                    </a:p>
                  </a:txBody>
                  <a:tcPr anchor="ctr"/>
                </a:tc>
                <a:extLst>
                  <a:ext uri="{0D108BD9-81ED-4DB2-BD59-A6C34878D82A}">
                    <a16:rowId xmlns:a16="http://schemas.microsoft.com/office/drawing/2014/main" val="10007"/>
                  </a:ext>
                </a:extLst>
              </a:tr>
              <a:tr h="331470">
                <a:tc>
                  <a:txBody>
                    <a:bodyPr/>
                    <a:lstStyle/>
                    <a:p>
                      <a:r>
                        <a:rPr lang="en-US" sz="1400" b="1">
                          <a:latin typeface="+mj-lt"/>
                          <a:hlinkClick r:id="rId9"/>
                        </a:rPr>
                        <a:t>toggleClass()</a:t>
                      </a:r>
                      <a:endParaRPr lang="en-US" sz="1400" b="1">
                        <a:latin typeface="+mj-lt"/>
                      </a:endParaRPr>
                    </a:p>
                  </a:txBody>
                  <a:tcPr anchor="ctr"/>
                </a:tc>
                <a:tc>
                  <a:txBody>
                    <a:bodyPr/>
                    <a:lstStyle/>
                    <a:p>
                      <a:r>
                        <a:rPr lang="en-US" sz="1400" b="1">
                          <a:latin typeface="+mj-lt"/>
                        </a:rPr>
                        <a:t>Toggles between adding/removing one or more classes from selected elements</a:t>
                      </a:r>
                    </a:p>
                  </a:txBody>
                  <a:tcPr anchor="ctr"/>
                </a:tc>
                <a:extLst>
                  <a:ext uri="{0D108BD9-81ED-4DB2-BD59-A6C34878D82A}">
                    <a16:rowId xmlns:a16="http://schemas.microsoft.com/office/drawing/2014/main" val="10008"/>
                  </a:ext>
                </a:extLst>
              </a:tr>
              <a:tr h="331470">
                <a:tc>
                  <a:txBody>
                    <a:bodyPr/>
                    <a:lstStyle/>
                    <a:p>
                      <a:r>
                        <a:rPr lang="en-US" sz="1400" b="1">
                          <a:latin typeface="+mj-lt"/>
                          <a:hlinkClick r:id="rId10"/>
                        </a:rPr>
                        <a:t>unwrap()</a:t>
                      </a:r>
                      <a:endParaRPr lang="en-US" sz="1400" b="1">
                        <a:latin typeface="+mj-lt"/>
                      </a:endParaRPr>
                    </a:p>
                  </a:txBody>
                  <a:tcPr anchor="ctr"/>
                </a:tc>
                <a:tc>
                  <a:txBody>
                    <a:bodyPr/>
                    <a:lstStyle/>
                    <a:p>
                      <a:r>
                        <a:rPr lang="en-US" sz="1400" b="1" dirty="0">
                          <a:latin typeface="+mj-lt"/>
                        </a:rPr>
                        <a:t>Removes the parent element of the selected elements</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70844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HTML</a:t>
            </a:r>
          </a:p>
        </p:txBody>
      </p:sp>
      <p:graphicFrame>
        <p:nvGraphicFramePr>
          <p:cNvPr id="4" name="Content Placeholder 3"/>
          <p:cNvGraphicFramePr>
            <a:graphicFrameLocks noGrp="1"/>
          </p:cNvGraphicFramePr>
          <p:nvPr>
            <p:ph idx="1"/>
            <p:extLst/>
          </p:nvPr>
        </p:nvGraphicFramePr>
        <p:xfrm>
          <a:off x="457200" y="1450975"/>
          <a:ext cx="8321040" cy="1988820"/>
        </p:xfrm>
        <a:graphic>
          <a:graphicData uri="http://schemas.openxmlformats.org/drawingml/2006/table">
            <a:tbl>
              <a:tblPr firstRow="1" bandRow="1">
                <a:tableStyleId>{5C22544A-7EE6-4342-B048-85BDC9FD1C3A}</a:tableStyleId>
              </a:tblPr>
              <a:tblGrid>
                <a:gridCol w="2003213">
                  <a:extLst>
                    <a:ext uri="{9D8B030D-6E8A-4147-A177-3AD203B41FA5}">
                      <a16:colId xmlns:a16="http://schemas.microsoft.com/office/drawing/2014/main" val="20000"/>
                    </a:ext>
                  </a:extLst>
                </a:gridCol>
                <a:gridCol w="6317827">
                  <a:extLst>
                    <a:ext uri="{9D8B030D-6E8A-4147-A177-3AD203B41FA5}">
                      <a16:colId xmlns:a16="http://schemas.microsoft.com/office/drawing/2014/main" val="20001"/>
                    </a:ext>
                  </a:extLst>
                </a:gridCol>
              </a:tblGrid>
              <a:tr h="33147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31470">
                <a:tc>
                  <a:txBody>
                    <a:bodyPr/>
                    <a:lstStyle/>
                    <a:p>
                      <a:r>
                        <a:rPr lang="en-US" sz="1400" b="1" dirty="0" err="1">
                          <a:latin typeface="+mj-lt"/>
                          <a:hlinkClick r:id="rId2"/>
                        </a:rPr>
                        <a:t>val</a:t>
                      </a:r>
                      <a:r>
                        <a:rPr lang="en-US" sz="1400" b="1" dirty="0">
                          <a:latin typeface="+mj-lt"/>
                          <a:hlinkClick r:id="rId2"/>
                        </a:rPr>
                        <a:t>()</a:t>
                      </a:r>
                      <a:endParaRPr lang="en-US" sz="1400" b="1" dirty="0">
                        <a:latin typeface="+mj-lt"/>
                      </a:endParaRPr>
                    </a:p>
                  </a:txBody>
                  <a:tcPr anchor="ctr"/>
                </a:tc>
                <a:tc>
                  <a:txBody>
                    <a:bodyPr/>
                    <a:lstStyle/>
                    <a:p>
                      <a:r>
                        <a:rPr lang="en-US" sz="1400" b="1" dirty="0">
                          <a:latin typeface="+mj-lt"/>
                        </a:rPr>
                        <a:t>Sets or returns the value attribute of the selected elements (for form elements)</a:t>
                      </a:r>
                    </a:p>
                  </a:txBody>
                  <a:tcPr anchor="ctr"/>
                </a:tc>
                <a:extLst>
                  <a:ext uri="{0D108BD9-81ED-4DB2-BD59-A6C34878D82A}">
                    <a16:rowId xmlns:a16="http://schemas.microsoft.com/office/drawing/2014/main" val="10001"/>
                  </a:ext>
                </a:extLst>
              </a:tr>
              <a:tr h="331470">
                <a:tc>
                  <a:txBody>
                    <a:bodyPr/>
                    <a:lstStyle/>
                    <a:p>
                      <a:r>
                        <a:rPr lang="en-US" sz="1400" b="1">
                          <a:latin typeface="+mj-lt"/>
                          <a:hlinkClick r:id="rId3"/>
                        </a:rPr>
                        <a:t>width()</a:t>
                      </a:r>
                      <a:endParaRPr lang="en-US" sz="1400" b="1">
                        <a:latin typeface="+mj-lt"/>
                      </a:endParaRPr>
                    </a:p>
                  </a:txBody>
                  <a:tcPr anchor="ctr"/>
                </a:tc>
                <a:tc>
                  <a:txBody>
                    <a:bodyPr/>
                    <a:lstStyle/>
                    <a:p>
                      <a:r>
                        <a:rPr lang="en-US" sz="1400" b="1" dirty="0">
                          <a:latin typeface="+mj-lt"/>
                        </a:rPr>
                        <a:t>Sets or returns the width of selected elements</a:t>
                      </a:r>
                    </a:p>
                  </a:txBody>
                  <a:tcPr anchor="ctr"/>
                </a:tc>
                <a:extLst>
                  <a:ext uri="{0D108BD9-81ED-4DB2-BD59-A6C34878D82A}">
                    <a16:rowId xmlns:a16="http://schemas.microsoft.com/office/drawing/2014/main" val="10002"/>
                  </a:ext>
                </a:extLst>
              </a:tr>
              <a:tr h="331470">
                <a:tc>
                  <a:txBody>
                    <a:bodyPr/>
                    <a:lstStyle/>
                    <a:p>
                      <a:r>
                        <a:rPr lang="en-US" sz="1400" b="1">
                          <a:latin typeface="+mj-lt"/>
                          <a:hlinkClick r:id="rId4"/>
                        </a:rPr>
                        <a:t>wrap()</a:t>
                      </a:r>
                      <a:endParaRPr lang="en-US" sz="1400" b="1">
                        <a:latin typeface="+mj-lt"/>
                      </a:endParaRPr>
                    </a:p>
                  </a:txBody>
                  <a:tcPr anchor="ctr"/>
                </a:tc>
                <a:tc>
                  <a:txBody>
                    <a:bodyPr/>
                    <a:lstStyle/>
                    <a:p>
                      <a:r>
                        <a:rPr lang="en-US" sz="1400" b="1" dirty="0">
                          <a:latin typeface="+mj-lt"/>
                        </a:rPr>
                        <a:t>Wraps HTML element(s) around each selected element</a:t>
                      </a:r>
                    </a:p>
                  </a:txBody>
                  <a:tcPr anchor="ctr"/>
                </a:tc>
                <a:extLst>
                  <a:ext uri="{0D108BD9-81ED-4DB2-BD59-A6C34878D82A}">
                    <a16:rowId xmlns:a16="http://schemas.microsoft.com/office/drawing/2014/main" val="10003"/>
                  </a:ext>
                </a:extLst>
              </a:tr>
              <a:tr h="331470">
                <a:tc>
                  <a:txBody>
                    <a:bodyPr/>
                    <a:lstStyle/>
                    <a:p>
                      <a:r>
                        <a:rPr lang="en-US" sz="1400" b="1">
                          <a:latin typeface="+mj-lt"/>
                          <a:hlinkClick r:id="rId5"/>
                        </a:rPr>
                        <a:t>wrapAll()</a:t>
                      </a:r>
                      <a:endParaRPr lang="en-US" sz="1400" b="1">
                        <a:latin typeface="+mj-lt"/>
                      </a:endParaRPr>
                    </a:p>
                  </a:txBody>
                  <a:tcPr anchor="ctr"/>
                </a:tc>
                <a:tc>
                  <a:txBody>
                    <a:bodyPr/>
                    <a:lstStyle/>
                    <a:p>
                      <a:r>
                        <a:rPr lang="en-US" sz="1400" b="1" dirty="0">
                          <a:latin typeface="+mj-lt"/>
                        </a:rPr>
                        <a:t>Wraps HTML element(s) around all selected elements</a:t>
                      </a:r>
                    </a:p>
                  </a:txBody>
                  <a:tcPr anchor="ctr"/>
                </a:tc>
                <a:extLst>
                  <a:ext uri="{0D108BD9-81ED-4DB2-BD59-A6C34878D82A}">
                    <a16:rowId xmlns:a16="http://schemas.microsoft.com/office/drawing/2014/main" val="10004"/>
                  </a:ext>
                </a:extLst>
              </a:tr>
              <a:tr h="331470">
                <a:tc>
                  <a:txBody>
                    <a:bodyPr/>
                    <a:lstStyle/>
                    <a:p>
                      <a:r>
                        <a:rPr lang="en-US" sz="1400" b="1">
                          <a:latin typeface="+mj-lt"/>
                          <a:hlinkClick r:id="rId6"/>
                        </a:rPr>
                        <a:t>wrapInner()</a:t>
                      </a:r>
                      <a:endParaRPr lang="en-US" sz="1400" b="1">
                        <a:latin typeface="+mj-lt"/>
                      </a:endParaRPr>
                    </a:p>
                  </a:txBody>
                  <a:tcPr anchor="ctr"/>
                </a:tc>
                <a:tc>
                  <a:txBody>
                    <a:bodyPr/>
                    <a:lstStyle/>
                    <a:p>
                      <a:r>
                        <a:rPr lang="en-US" sz="1400" b="1" dirty="0">
                          <a:latin typeface="+mj-lt"/>
                        </a:rPr>
                        <a:t>Wraps HTML element(s) around the content of each selected element</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62361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Session 3 –Exercise 4 - HTML Methods </a:t>
            </a:r>
          </a:p>
        </p:txBody>
      </p:sp>
      <p:sp>
        <p:nvSpPr>
          <p:cNvPr id="3" name="Content Placeholder 2"/>
          <p:cNvSpPr>
            <a:spLocks noGrp="1"/>
          </p:cNvSpPr>
          <p:nvPr>
            <p:ph idx="1"/>
          </p:nvPr>
        </p:nvSpPr>
        <p:spPr/>
        <p:txBody>
          <a:bodyPr>
            <a:normAutofit lnSpcReduction="10000"/>
          </a:bodyPr>
          <a:lstStyle/>
          <a:p>
            <a:r>
              <a:rPr lang="en-US" dirty="0">
                <a:hlinkClick r:id="rId2"/>
              </a:rPr>
              <a:t>Exercise 1 - Get</a:t>
            </a:r>
            <a:endParaRPr lang="en-US" dirty="0"/>
          </a:p>
          <a:p>
            <a:r>
              <a:rPr lang="en-US" dirty="0">
                <a:hlinkClick r:id="rId3"/>
              </a:rPr>
              <a:t>Exercise 2 - Set</a:t>
            </a:r>
            <a:endParaRPr lang="en-US" dirty="0"/>
          </a:p>
          <a:p>
            <a:r>
              <a:rPr lang="en-US" dirty="0">
                <a:hlinkClick r:id="rId4"/>
              </a:rPr>
              <a:t>Exercise 3 - Add</a:t>
            </a:r>
            <a:endParaRPr lang="en-US" dirty="0"/>
          </a:p>
          <a:p>
            <a:r>
              <a:rPr lang="en-US" dirty="0">
                <a:hlinkClick r:id="rId5"/>
              </a:rPr>
              <a:t>Exercise 4 - Remove</a:t>
            </a:r>
            <a:endParaRPr lang="en-US" dirty="0"/>
          </a:p>
          <a:p>
            <a:r>
              <a:rPr lang="en-US" dirty="0">
                <a:hlinkClick r:id="rId6"/>
              </a:rPr>
              <a:t>Exercise 5 - CSS Classes</a:t>
            </a:r>
            <a:endParaRPr lang="en-US" dirty="0"/>
          </a:p>
          <a:p>
            <a:r>
              <a:rPr lang="en-US" dirty="0">
                <a:hlinkClick r:id="rId7"/>
              </a:rPr>
              <a:t>Exercise 6 - CSS Methods</a:t>
            </a:r>
            <a:endParaRPr lang="en-US" dirty="0"/>
          </a:p>
          <a:p>
            <a:r>
              <a:rPr lang="en-US" dirty="0">
                <a:hlinkClick r:id="rId8"/>
              </a:rPr>
              <a:t>Exercise 7 - Dimensions</a:t>
            </a:r>
            <a:endParaRPr lang="en-US" dirty="0"/>
          </a:p>
          <a:p>
            <a:endParaRPr lang="en-US" dirty="0"/>
          </a:p>
        </p:txBody>
      </p:sp>
    </p:spTree>
    <p:extLst>
      <p:ext uri="{BB962C8B-B14F-4D97-AF65-F5344CB8AC3E}">
        <p14:creationId xmlns:p14="http://schemas.microsoft.com/office/powerpoint/2010/main" val="3537161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Traversing</a:t>
            </a:r>
          </a:p>
        </p:txBody>
      </p:sp>
      <p:graphicFrame>
        <p:nvGraphicFramePr>
          <p:cNvPr id="4" name="Content Placeholder 3"/>
          <p:cNvGraphicFramePr>
            <a:graphicFrameLocks noGrp="1"/>
          </p:cNvGraphicFramePr>
          <p:nvPr>
            <p:ph idx="1"/>
            <p:extLst/>
          </p:nvPr>
        </p:nvGraphicFramePr>
        <p:xfrm>
          <a:off x="457200" y="1450975"/>
          <a:ext cx="8229600" cy="34848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r>
                        <a:rPr lang="en-US" sz="1400" b="1">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a:latin typeface="+mj-lt"/>
                          <a:hlinkClick r:id="rId2"/>
                        </a:rPr>
                        <a:t>add()</a:t>
                      </a:r>
                      <a:endParaRPr lang="en-US" sz="1400" b="1">
                        <a:latin typeface="+mj-lt"/>
                      </a:endParaRPr>
                    </a:p>
                  </a:txBody>
                  <a:tcPr anchor="ctr"/>
                </a:tc>
                <a:tc>
                  <a:txBody>
                    <a:bodyPr/>
                    <a:lstStyle/>
                    <a:p>
                      <a:r>
                        <a:rPr lang="en-US" sz="1400" b="1">
                          <a:latin typeface="+mj-lt"/>
                        </a:rPr>
                        <a:t>Adds elements to the set of matched elements</a:t>
                      </a:r>
                    </a:p>
                  </a:txBody>
                  <a:tcPr anchor="ctr"/>
                </a:tc>
                <a:extLst>
                  <a:ext uri="{0D108BD9-81ED-4DB2-BD59-A6C34878D82A}">
                    <a16:rowId xmlns:a16="http://schemas.microsoft.com/office/drawing/2014/main" val="10001"/>
                  </a:ext>
                </a:extLst>
              </a:tr>
              <a:tr h="370840">
                <a:tc>
                  <a:txBody>
                    <a:bodyPr/>
                    <a:lstStyle/>
                    <a:p>
                      <a:r>
                        <a:rPr lang="en-US" sz="1400" b="1">
                          <a:latin typeface="+mj-lt"/>
                        </a:rPr>
                        <a:t>addBack()</a:t>
                      </a:r>
                    </a:p>
                  </a:txBody>
                  <a:tcPr anchor="ctr"/>
                </a:tc>
                <a:tc>
                  <a:txBody>
                    <a:bodyPr/>
                    <a:lstStyle/>
                    <a:p>
                      <a:r>
                        <a:rPr lang="en-US" sz="1400" b="1">
                          <a:latin typeface="+mj-lt"/>
                        </a:rPr>
                        <a:t>Adds the previous set of elements to the current set</a:t>
                      </a:r>
                    </a:p>
                  </a:txBody>
                  <a:tcPr anchor="ctr"/>
                </a:tc>
                <a:extLst>
                  <a:ext uri="{0D108BD9-81ED-4DB2-BD59-A6C34878D82A}">
                    <a16:rowId xmlns:a16="http://schemas.microsoft.com/office/drawing/2014/main" val="10002"/>
                  </a:ext>
                </a:extLst>
              </a:tr>
              <a:tr h="370840">
                <a:tc>
                  <a:txBody>
                    <a:bodyPr/>
                    <a:lstStyle/>
                    <a:p>
                      <a:r>
                        <a:rPr lang="en-US" sz="1400" b="1">
                          <a:solidFill>
                            <a:srgbClr val="FF0000"/>
                          </a:solidFill>
                          <a:latin typeface="+mj-lt"/>
                        </a:rPr>
                        <a:t>andSelf()</a:t>
                      </a:r>
                    </a:p>
                  </a:txBody>
                  <a:tcPr anchor="ctr"/>
                </a:tc>
                <a:tc>
                  <a:txBody>
                    <a:bodyPr/>
                    <a:lstStyle/>
                    <a:p>
                      <a:r>
                        <a:rPr lang="en-US" sz="1400" b="1" dirty="0">
                          <a:solidFill>
                            <a:srgbClr val="FF0000"/>
                          </a:solidFill>
                          <a:latin typeface="+mj-lt"/>
                        </a:rPr>
                        <a:t>Deprecated in version 1.8. An alias for </a:t>
                      </a:r>
                      <a:r>
                        <a:rPr lang="en-US" sz="1400" b="1" dirty="0" err="1">
                          <a:solidFill>
                            <a:srgbClr val="FF0000"/>
                          </a:solidFill>
                          <a:latin typeface="+mj-lt"/>
                        </a:rPr>
                        <a:t>addBack</a:t>
                      </a:r>
                      <a:r>
                        <a:rPr lang="en-US" sz="1400" b="1" dirty="0">
                          <a:solidFill>
                            <a:srgbClr val="FF0000"/>
                          </a:solidFill>
                          <a:latin typeface="+mj-lt"/>
                        </a:rPr>
                        <a:t>()</a:t>
                      </a:r>
                    </a:p>
                  </a:txBody>
                  <a:tcPr anchor="ctr"/>
                </a:tc>
                <a:extLst>
                  <a:ext uri="{0D108BD9-81ED-4DB2-BD59-A6C34878D82A}">
                    <a16:rowId xmlns:a16="http://schemas.microsoft.com/office/drawing/2014/main" val="10003"/>
                  </a:ext>
                </a:extLst>
              </a:tr>
              <a:tr h="370840">
                <a:tc>
                  <a:txBody>
                    <a:bodyPr/>
                    <a:lstStyle/>
                    <a:p>
                      <a:r>
                        <a:rPr lang="en-US" sz="1400" b="1">
                          <a:latin typeface="+mj-lt"/>
                          <a:hlinkClick r:id="rId3"/>
                        </a:rPr>
                        <a:t>children()</a:t>
                      </a:r>
                      <a:endParaRPr lang="en-US" sz="1400" b="1">
                        <a:latin typeface="+mj-lt"/>
                      </a:endParaRPr>
                    </a:p>
                  </a:txBody>
                  <a:tcPr anchor="ctr"/>
                </a:tc>
                <a:tc>
                  <a:txBody>
                    <a:bodyPr/>
                    <a:lstStyle/>
                    <a:p>
                      <a:r>
                        <a:rPr lang="en-US" sz="1400" b="1" dirty="0">
                          <a:latin typeface="+mj-lt"/>
                        </a:rPr>
                        <a:t>Returns all direct children of the selected element</a:t>
                      </a:r>
                    </a:p>
                  </a:txBody>
                  <a:tcPr anchor="ctr"/>
                </a:tc>
                <a:extLst>
                  <a:ext uri="{0D108BD9-81ED-4DB2-BD59-A6C34878D82A}">
                    <a16:rowId xmlns:a16="http://schemas.microsoft.com/office/drawing/2014/main" val="10004"/>
                  </a:ext>
                </a:extLst>
              </a:tr>
              <a:tr h="370840">
                <a:tc>
                  <a:txBody>
                    <a:bodyPr/>
                    <a:lstStyle/>
                    <a:p>
                      <a:r>
                        <a:rPr lang="en-US" sz="1400" b="1">
                          <a:latin typeface="+mj-lt"/>
                          <a:hlinkClick r:id="rId4"/>
                        </a:rPr>
                        <a:t>closest()</a:t>
                      </a:r>
                      <a:endParaRPr lang="en-US" sz="1400" b="1">
                        <a:latin typeface="+mj-lt"/>
                      </a:endParaRPr>
                    </a:p>
                  </a:txBody>
                  <a:tcPr anchor="ctr"/>
                </a:tc>
                <a:tc>
                  <a:txBody>
                    <a:bodyPr/>
                    <a:lstStyle/>
                    <a:p>
                      <a:r>
                        <a:rPr lang="en-US" sz="1400" b="1">
                          <a:latin typeface="+mj-lt"/>
                        </a:rPr>
                        <a:t>Returns the first ancestor of the selected element</a:t>
                      </a:r>
                    </a:p>
                  </a:txBody>
                  <a:tcPr anchor="ctr"/>
                </a:tc>
                <a:extLst>
                  <a:ext uri="{0D108BD9-81ED-4DB2-BD59-A6C34878D82A}">
                    <a16:rowId xmlns:a16="http://schemas.microsoft.com/office/drawing/2014/main" val="10005"/>
                  </a:ext>
                </a:extLst>
              </a:tr>
              <a:tr h="370840">
                <a:tc>
                  <a:txBody>
                    <a:bodyPr/>
                    <a:lstStyle/>
                    <a:p>
                      <a:r>
                        <a:rPr lang="en-US" sz="1400" b="1">
                          <a:latin typeface="+mj-lt"/>
                          <a:hlinkClick r:id="rId5"/>
                        </a:rPr>
                        <a:t>contents()</a:t>
                      </a:r>
                      <a:endParaRPr lang="en-US" sz="1400" b="1">
                        <a:latin typeface="+mj-lt"/>
                      </a:endParaRPr>
                    </a:p>
                  </a:txBody>
                  <a:tcPr anchor="ctr"/>
                </a:tc>
                <a:tc>
                  <a:txBody>
                    <a:bodyPr/>
                    <a:lstStyle/>
                    <a:p>
                      <a:r>
                        <a:rPr lang="en-US" sz="1400" b="1">
                          <a:latin typeface="+mj-lt"/>
                        </a:rPr>
                        <a:t>Returns all direct children of the selected element (including text and comment nodes)</a:t>
                      </a:r>
                    </a:p>
                  </a:txBody>
                  <a:tcPr anchor="ctr"/>
                </a:tc>
                <a:extLst>
                  <a:ext uri="{0D108BD9-81ED-4DB2-BD59-A6C34878D82A}">
                    <a16:rowId xmlns:a16="http://schemas.microsoft.com/office/drawing/2014/main" val="10006"/>
                  </a:ext>
                </a:extLst>
              </a:tr>
              <a:tr h="370840">
                <a:tc>
                  <a:txBody>
                    <a:bodyPr/>
                    <a:lstStyle/>
                    <a:p>
                      <a:r>
                        <a:rPr lang="en-US" sz="1400" b="1">
                          <a:latin typeface="+mj-lt"/>
                          <a:hlinkClick r:id="rId6"/>
                        </a:rPr>
                        <a:t>each()</a:t>
                      </a:r>
                      <a:endParaRPr lang="en-US" sz="1400" b="1">
                        <a:latin typeface="+mj-lt"/>
                      </a:endParaRPr>
                    </a:p>
                  </a:txBody>
                  <a:tcPr anchor="ctr"/>
                </a:tc>
                <a:tc>
                  <a:txBody>
                    <a:bodyPr/>
                    <a:lstStyle/>
                    <a:p>
                      <a:r>
                        <a:rPr lang="en-US" sz="1400" b="1">
                          <a:latin typeface="+mj-lt"/>
                        </a:rPr>
                        <a:t>Executes a function for each matched element</a:t>
                      </a:r>
                    </a:p>
                  </a:txBody>
                  <a:tcPr anchor="ctr"/>
                </a:tc>
                <a:extLst>
                  <a:ext uri="{0D108BD9-81ED-4DB2-BD59-A6C34878D82A}">
                    <a16:rowId xmlns:a16="http://schemas.microsoft.com/office/drawing/2014/main" val="10007"/>
                  </a:ext>
                </a:extLst>
              </a:tr>
              <a:tr h="370840">
                <a:tc>
                  <a:txBody>
                    <a:bodyPr/>
                    <a:lstStyle/>
                    <a:p>
                      <a:r>
                        <a:rPr lang="en-US" sz="1400" b="1">
                          <a:latin typeface="+mj-lt"/>
                        </a:rPr>
                        <a:t>end()</a:t>
                      </a:r>
                    </a:p>
                  </a:txBody>
                  <a:tcPr anchor="ctr"/>
                </a:tc>
                <a:tc>
                  <a:txBody>
                    <a:bodyPr/>
                    <a:lstStyle/>
                    <a:p>
                      <a:r>
                        <a:rPr lang="en-US" sz="1400" b="1" dirty="0">
                          <a:latin typeface="+mj-lt"/>
                        </a:rPr>
                        <a:t>Ends the most recent filtering operation in the current chain, and return the set of matched elements to its previous state</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05288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Traversing</a:t>
            </a:r>
          </a:p>
        </p:txBody>
      </p:sp>
      <p:graphicFrame>
        <p:nvGraphicFramePr>
          <p:cNvPr id="4" name="Content Placeholder 3"/>
          <p:cNvGraphicFramePr>
            <a:graphicFrameLocks noGrp="1"/>
          </p:cNvGraphicFramePr>
          <p:nvPr>
            <p:ph idx="1"/>
            <p:extLst/>
          </p:nvPr>
        </p:nvGraphicFramePr>
        <p:xfrm>
          <a:off x="457200" y="1450975"/>
          <a:ext cx="8229600" cy="37795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a:latin typeface="+mj-lt"/>
                          <a:hlinkClick r:id="rId2"/>
                        </a:rPr>
                        <a:t>eq()</a:t>
                      </a:r>
                      <a:endParaRPr lang="en-US" sz="1400" b="1">
                        <a:latin typeface="+mj-lt"/>
                      </a:endParaRPr>
                    </a:p>
                  </a:txBody>
                  <a:tcPr anchor="ctr"/>
                </a:tc>
                <a:tc>
                  <a:txBody>
                    <a:bodyPr/>
                    <a:lstStyle/>
                    <a:p>
                      <a:r>
                        <a:rPr lang="en-US" sz="1400" b="1">
                          <a:latin typeface="+mj-lt"/>
                        </a:rPr>
                        <a:t>Returns an element with a specific index number of the selected elements</a:t>
                      </a:r>
                    </a:p>
                  </a:txBody>
                  <a:tcPr anchor="ctr"/>
                </a:tc>
                <a:extLst>
                  <a:ext uri="{0D108BD9-81ED-4DB2-BD59-A6C34878D82A}">
                    <a16:rowId xmlns:a16="http://schemas.microsoft.com/office/drawing/2014/main" val="10001"/>
                  </a:ext>
                </a:extLst>
              </a:tr>
              <a:tr h="370840">
                <a:tc>
                  <a:txBody>
                    <a:bodyPr/>
                    <a:lstStyle/>
                    <a:p>
                      <a:r>
                        <a:rPr lang="en-US" sz="1400" b="1">
                          <a:latin typeface="+mj-lt"/>
                          <a:hlinkClick r:id="rId3"/>
                        </a:rPr>
                        <a:t>filter()</a:t>
                      </a:r>
                      <a:endParaRPr lang="en-US" sz="1400" b="1">
                        <a:latin typeface="+mj-lt"/>
                      </a:endParaRPr>
                    </a:p>
                  </a:txBody>
                  <a:tcPr anchor="ctr"/>
                </a:tc>
                <a:tc>
                  <a:txBody>
                    <a:bodyPr/>
                    <a:lstStyle/>
                    <a:p>
                      <a:r>
                        <a:rPr lang="en-US" sz="1400" b="1">
                          <a:latin typeface="+mj-lt"/>
                        </a:rPr>
                        <a:t>Reduce the set of matched elements to those that match the selector or pass the function's test</a:t>
                      </a:r>
                    </a:p>
                  </a:txBody>
                  <a:tcPr anchor="ctr"/>
                </a:tc>
                <a:extLst>
                  <a:ext uri="{0D108BD9-81ED-4DB2-BD59-A6C34878D82A}">
                    <a16:rowId xmlns:a16="http://schemas.microsoft.com/office/drawing/2014/main" val="10002"/>
                  </a:ext>
                </a:extLst>
              </a:tr>
              <a:tr h="370840">
                <a:tc>
                  <a:txBody>
                    <a:bodyPr/>
                    <a:lstStyle/>
                    <a:p>
                      <a:r>
                        <a:rPr lang="en-US" sz="1400" b="1">
                          <a:latin typeface="+mj-lt"/>
                          <a:hlinkClick r:id="rId4"/>
                        </a:rPr>
                        <a:t>find()</a:t>
                      </a:r>
                      <a:endParaRPr lang="en-US" sz="1400" b="1">
                        <a:latin typeface="+mj-lt"/>
                      </a:endParaRPr>
                    </a:p>
                  </a:txBody>
                  <a:tcPr anchor="ctr"/>
                </a:tc>
                <a:tc>
                  <a:txBody>
                    <a:bodyPr/>
                    <a:lstStyle/>
                    <a:p>
                      <a:r>
                        <a:rPr lang="en-US" sz="1400" b="1">
                          <a:latin typeface="+mj-lt"/>
                        </a:rPr>
                        <a:t>Returns descendant elements of the selected element</a:t>
                      </a:r>
                    </a:p>
                  </a:txBody>
                  <a:tcPr anchor="ctr"/>
                </a:tc>
                <a:extLst>
                  <a:ext uri="{0D108BD9-81ED-4DB2-BD59-A6C34878D82A}">
                    <a16:rowId xmlns:a16="http://schemas.microsoft.com/office/drawing/2014/main" val="10003"/>
                  </a:ext>
                </a:extLst>
              </a:tr>
              <a:tr h="370840">
                <a:tc>
                  <a:txBody>
                    <a:bodyPr/>
                    <a:lstStyle/>
                    <a:p>
                      <a:r>
                        <a:rPr lang="en-US" sz="1400" b="1">
                          <a:latin typeface="+mj-lt"/>
                          <a:hlinkClick r:id="rId5"/>
                        </a:rPr>
                        <a:t>first()</a:t>
                      </a:r>
                      <a:endParaRPr lang="en-US" sz="1400" b="1">
                        <a:latin typeface="+mj-lt"/>
                      </a:endParaRPr>
                    </a:p>
                  </a:txBody>
                  <a:tcPr anchor="ctr"/>
                </a:tc>
                <a:tc>
                  <a:txBody>
                    <a:bodyPr/>
                    <a:lstStyle/>
                    <a:p>
                      <a:r>
                        <a:rPr lang="en-US" sz="1400" b="1">
                          <a:latin typeface="+mj-lt"/>
                        </a:rPr>
                        <a:t>Returns the first element of the selected elements</a:t>
                      </a:r>
                    </a:p>
                  </a:txBody>
                  <a:tcPr anchor="ctr"/>
                </a:tc>
                <a:extLst>
                  <a:ext uri="{0D108BD9-81ED-4DB2-BD59-A6C34878D82A}">
                    <a16:rowId xmlns:a16="http://schemas.microsoft.com/office/drawing/2014/main" val="10004"/>
                  </a:ext>
                </a:extLst>
              </a:tr>
              <a:tr h="370840">
                <a:tc>
                  <a:txBody>
                    <a:bodyPr/>
                    <a:lstStyle/>
                    <a:p>
                      <a:r>
                        <a:rPr lang="en-US" sz="1400" b="1">
                          <a:latin typeface="+mj-lt"/>
                          <a:hlinkClick r:id="rId6"/>
                        </a:rPr>
                        <a:t>has()</a:t>
                      </a:r>
                      <a:endParaRPr lang="en-US" sz="1400" b="1">
                        <a:latin typeface="+mj-lt"/>
                      </a:endParaRPr>
                    </a:p>
                  </a:txBody>
                  <a:tcPr anchor="ctr"/>
                </a:tc>
                <a:tc>
                  <a:txBody>
                    <a:bodyPr/>
                    <a:lstStyle/>
                    <a:p>
                      <a:r>
                        <a:rPr lang="en-US" sz="1400" b="1">
                          <a:latin typeface="+mj-lt"/>
                        </a:rPr>
                        <a:t>Returns all elements that have one or more elements inside of them</a:t>
                      </a:r>
                    </a:p>
                  </a:txBody>
                  <a:tcPr anchor="ctr"/>
                </a:tc>
                <a:extLst>
                  <a:ext uri="{0D108BD9-81ED-4DB2-BD59-A6C34878D82A}">
                    <a16:rowId xmlns:a16="http://schemas.microsoft.com/office/drawing/2014/main" val="10005"/>
                  </a:ext>
                </a:extLst>
              </a:tr>
              <a:tr h="370840">
                <a:tc>
                  <a:txBody>
                    <a:bodyPr/>
                    <a:lstStyle/>
                    <a:p>
                      <a:r>
                        <a:rPr lang="en-US" sz="1400" b="1">
                          <a:latin typeface="+mj-lt"/>
                          <a:hlinkClick r:id="rId7"/>
                        </a:rPr>
                        <a:t>is()</a:t>
                      </a:r>
                      <a:endParaRPr lang="en-US" sz="1400" b="1">
                        <a:latin typeface="+mj-lt"/>
                      </a:endParaRPr>
                    </a:p>
                  </a:txBody>
                  <a:tcPr anchor="ctr"/>
                </a:tc>
                <a:tc>
                  <a:txBody>
                    <a:bodyPr/>
                    <a:lstStyle/>
                    <a:p>
                      <a:r>
                        <a:rPr lang="en-US" sz="1400" b="1">
                          <a:latin typeface="+mj-lt"/>
                        </a:rPr>
                        <a:t>Checks the set of matched elements against a selector/element/jQuery object, and return true if at least one of these elements matches the given arguments</a:t>
                      </a:r>
                    </a:p>
                  </a:txBody>
                  <a:tcPr anchor="ctr"/>
                </a:tc>
                <a:extLst>
                  <a:ext uri="{0D108BD9-81ED-4DB2-BD59-A6C34878D82A}">
                    <a16:rowId xmlns:a16="http://schemas.microsoft.com/office/drawing/2014/main" val="10006"/>
                  </a:ext>
                </a:extLst>
              </a:tr>
              <a:tr h="370840">
                <a:tc>
                  <a:txBody>
                    <a:bodyPr/>
                    <a:lstStyle/>
                    <a:p>
                      <a:r>
                        <a:rPr lang="en-US" sz="1400" b="1">
                          <a:latin typeface="+mj-lt"/>
                          <a:hlinkClick r:id="rId8"/>
                        </a:rPr>
                        <a:t>last()</a:t>
                      </a:r>
                      <a:endParaRPr lang="en-US" sz="1400" b="1">
                        <a:latin typeface="+mj-lt"/>
                      </a:endParaRPr>
                    </a:p>
                  </a:txBody>
                  <a:tcPr anchor="ctr"/>
                </a:tc>
                <a:tc>
                  <a:txBody>
                    <a:bodyPr/>
                    <a:lstStyle/>
                    <a:p>
                      <a:r>
                        <a:rPr lang="en-US" sz="1400" b="1">
                          <a:latin typeface="+mj-lt"/>
                        </a:rPr>
                        <a:t>Returns the last element of the selected elements</a:t>
                      </a:r>
                    </a:p>
                  </a:txBody>
                  <a:tcPr anchor="ctr"/>
                </a:tc>
                <a:extLst>
                  <a:ext uri="{0D108BD9-81ED-4DB2-BD59-A6C34878D82A}">
                    <a16:rowId xmlns:a16="http://schemas.microsoft.com/office/drawing/2014/main" val="10007"/>
                  </a:ext>
                </a:extLst>
              </a:tr>
              <a:tr h="370840">
                <a:tc>
                  <a:txBody>
                    <a:bodyPr/>
                    <a:lstStyle/>
                    <a:p>
                      <a:r>
                        <a:rPr lang="en-US" sz="1400" b="1">
                          <a:latin typeface="+mj-lt"/>
                        </a:rPr>
                        <a:t>map()</a:t>
                      </a:r>
                    </a:p>
                  </a:txBody>
                  <a:tcPr anchor="ctr"/>
                </a:tc>
                <a:tc>
                  <a:txBody>
                    <a:bodyPr/>
                    <a:lstStyle/>
                    <a:p>
                      <a:r>
                        <a:rPr lang="en-US" sz="1400" b="1" dirty="0">
                          <a:latin typeface="+mj-lt"/>
                        </a:rPr>
                        <a:t>Passes each element in the matched set through a function, producing a new jQuery object containing the return values</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3179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528066"/>
            <a:ext cx="8229600" cy="595884"/>
          </a:xfrm>
        </p:spPr>
        <p:txBody>
          <a:bodyPr>
            <a:noAutofit/>
          </a:bodyPr>
          <a:lstStyle/>
          <a:p>
            <a:r>
              <a:rPr lang="en-US" sz="3600" b="1" dirty="0"/>
              <a:t>Object Oriented Programming Concepts</a:t>
            </a:r>
          </a:p>
        </p:txBody>
      </p:sp>
      <p:sp>
        <p:nvSpPr>
          <p:cNvPr id="65539" name="Rectangle 3"/>
          <p:cNvSpPr>
            <a:spLocks noGrp="1" noChangeArrowheads="1"/>
          </p:cNvSpPr>
          <p:nvPr>
            <p:ph idx="1"/>
          </p:nvPr>
        </p:nvSpPr>
        <p:spPr>
          <a:xfrm>
            <a:off x="457200" y="1276350"/>
            <a:ext cx="8229600" cy="3291840"/>
          </a:xfrm>
        </p:spPr>
        <p:txBody>
          <a:bodyPr>
            <a:noAutofit/>
          </a:bodyPr>
          <a:lstStyle/>
          <a:p>
            <a:r>
              <a:rPr lang="en-US" sz="3200" b="1" dirty="0"/>
              <a:t>Class</a:t>
            </a:r>
          </a:p>
          <a:p>
            <a:r>
              <a:rPr lang="en-US" sz="3200" b="1" dirty="0"/>
              <a:t>Objects</a:t>
            </a:r>
          </a:p>
          <a:p>
            <a:r>
              <a:rPr lang="en-US" sz="3200" dirty="0"/>
              <a:t>Inheritance</a:t>
            </a:r>
          </a:p>
          <a:p>
            <a:r>
              <a:rPr lang="en-US" sz="3200" dirty="0"/>
              <a:t>Data Encapsulation</a:t>
            </a:r>
          </a:p>
          <a:p>
            <a:pPr lvl="1"/>
            <a:r>
              <a:rPr lang="en-US" sz="3200" dirty="0"/>
              <a:t>Metadata</a:t>
            </a:r>
          </a:p>
          <a:p>
            <a:r>
              <a:rPr lang="en-US" sz="3200" dirty="0"/>
              <a:t>Polymorphism</a:t>
            </a:r>
          </a:p>
          <a:p>
            <a:endParaRPr lang="en-US" sz="3200" b="1" dirty="0"/>
          </a:p>
        </p:txBody>
      </p:sp>
    </p:spTree>
    <p:extLst>
      <p:ext uri="{BB962C8B-B14F-4D97-AF65-F5344CB8AC3E}">
        <p14:creationId xmlns:p14="http://schemas.microsoft.com/office/powerpoint/2010/main" val="409155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 calcmode="lin" valueType="num">
                                      <p:cBhvr>
                                        <p:cTn id="14" dur="5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55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55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 calcmode="lin" valueType="num">
                                      <p:cBhvr>
                                        <p:cTn id="21" dur="500" fill="hold"/>
                                        <p:tgtEl>
                                          <p:spTgt spid="655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55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55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5539">
                                            <p:txEl>
                                              <p:pRg st="3" end="3"/>
                                            </p:txEl>
                                          </p:spTgt>
                                        </p:tgtEl>
                                        <p:attrNameLst>
                                          <p:attrName>style.visibility</p:attrName>
                                        </p:attrNameLst>
                                      </p:cBhvr>
                                      <p:to>
                                        <p:strVal val="visible"/>
                                      </p:to>
                                    </p:set>
                                    <p:anim calcmode="lin" valueType="num">
                                      <p:cBhvr>
                                        <p:cTn id="28" dur="500" fill="hold"/>
                                        <p:tgtEl>
                                          <p:spTgt spid="6553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553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5539">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5539">
                                            <p:txEl>
                                              <p:pRg st="4" end="4"/>
                                            </p:txEl>
                                          </p:spTgt>
                                        </p:tgtEl>
                                        <p:attrNameLst>
                                          <p:attrName>style.visibility</p:attrName>
                                        </p:attrNameLst>
                                      </p:cBhvr>
                                      <p:to>
                                        <p:strVal val="visible"/>
                                      </p:to>
                                    </p:set>
                                    <p:anim calcmode="lin" valueType="num">
                                      <p:cBhvr>
                                        <p:cTn id="33" dur="500" fill="hold"/>
                                        <p:tgtEl>
                                          <p:spTgt spid="6553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6553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6553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5539">
                                            <p:txEl>
                                              <p:pRg st="5" end="5"/>
                                            </p:txEl>
                                          </p:spTgt>
                                        </p:tgtEl>
                                        <p:attrNameLst>
                                          <p:attrName>style.visibility</p:attrName>
                                        </p:attrNameLst>
                                      </p:cBhvr>
                                      <p:to>
                                        <p:strVal val="visible"/>
                                      </p:to>
                                    </p:set>
                                    <p:anim calcmode="lin" valueType="num">
                                      <p:cBhvr>
                                        <p:cTn id="40" dur="500" fill="hold"/>
                                        <p:tgtEl>
                                          <p:spTgt spid="65539">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65539">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Traversing</a:t>
            </a:r>
          </a:p>
        </p:txBody>
      </p:sp>
      <p:graphicFrame>
        <p:nvGraphicFramePr>
          <p:cNvPr id="4" name="Content Placeholder 3"/>
          <p:cNvGraphicFramePr>
            <a:graphicFrameLocks noGrp="1"/>
          </p:cNvGraphicFramePr>
          <p:nvPr>
            <p:ph idx="1"/>
            <p:extLst/>
          </p:nvPr>
        </p:nvGraphicFramePr>
        <p:xfrm>
          <a:off x="457200" y="1450975"/>
          <a:ext cx="8229600" cy="33375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a:latin typeface="+mj-lt"/>
                          <a:hlinkClick r:id="rId2"/>
                        </a:rPr>
                        <a:t>next()</a:t>
                      </a:r>
                      <a:endParaRPr lang="en-US" sz="1400" b="1">
                        <a:latin typeface="+mj-lt"/>
                      </a:endParaRPr>
                    </a:p>
                  </a:txBody>
                  <a:tcPr anchor="ctr"/>
                </a:tc>
                <a:tc>
                  <a:txBody>
                    <a:bodyPr/>
                    <a:lstStyle/>
                    <a:p>
                      <a:r>
                        <a:rPr lang="en-US" sz="1400" b="1">
                          <a:latin typeface="+mj-lt"/>
                        </a:rPr>
                        <a:t>Returns the next sibling element of the selected element</a:t>
                      </a:r>
                    </a:p>
                  </a:txBody>
                  <a:tcPr anchor="ctr"/>
                </a:tc>
                <a:extLst>
                  <a:ext uri="{0D108BD9-81ED-4DB2-BD59-A6C34878D82A}">
                    <a16:rowId xmlns:a16="http://schemas.microsoft.com/office/drawing/2014/main" val="10001"/>
                  </a:ext>
                </a:extLst>
              </a:tr>
              <a:tr h="370840">
                <a:tc>
                  <a:txBody>
                    <a:bodyPr/>
                    <a:lstStyle/>
                    <a:p>
                      <a:r>
                        <a:rPr lang="en-US" sz="1400" b="1">
                          <a:latin typeface="+mj-lt"/>
                          <a:hlinkClick r:id="rId3"/>
                        </a:rPr>
                        <a:t>nextAll()</a:t>
                      </a:r>
                      <a:endParaRPr lang="en-US" sz="1400" b="1">
                        <a:latin typeface="+mj-lt"/>
                      </a:endParaRPr>
                    </a:p>
                  </a:txBody>
                  <a:tcPr anchor="ctr"/>
                </a:tc>
                <a:tc>
                  <a:txBody>
                    <a:bodyPr/>
                    <a:lstStyle/>
                    <a:p>
                      <a:r>
                        <a:rPr lang="en-US" sz="1400" b="1">
                          <a:latin typeface="+mj-lt"/>
                        </a:rPr>
                        <a:t>Returns all next sibling elements of the selected element</a:t>
                      </a:r>
                    </a:p>
                  </a:txBody>
                  <a:tcPr anchor="ctr"/>
                </a:tc>
                <a:extLst>
                  <a:ext uri="{0D108BD9-81ED-4DB2-BD59-A6C34878D82A}">
                    <a16:rowId xmlns:a16="http://schemas.microsoft.com/office/drawing/2014/main" val="10002"/>
                  </a:ext>
                </a:extLst>
              </a:tr>
              <a:tr h="370840">
                <a:tc>
                  <a:txBody>
                    <a:bodyPr/>
                    <a:lstStyle/>
                    <a:p>
                      <a:r>
                        <a:rPr lang="en-US" sz="1400" b="1">
                          <a:latin typeface="+mj-lt"/>
                          <a:hlinkClick r:id="rId4"/>
                        </a:rPr>
                        <a:t>nextUntil()</a:t>
                      </a:r>
                      <a:endParaRPr lang="en-US" sz="1400" b="1">
                        <a:latin typeface="+mj-lt"/>
                      </a:endParaRPr>
                    </a:p>
                  </a:txBody>
                  <a:tcPr anchor="ctr"/>
                </a:tc>
                <a:tc>
                  <a:txBody>
                    <a:bodyPr/>
                    <a:lstStyle/>
                    <a:p>
                      <a:r>
                        <a:rPr lang="en-US" sz="1400" b="1">
                          <a:latin typeface="+mj-lt"/>
                        </a:rPr>
                        <a:t>Returns all next sibling elements between two given arguments</a:t>
                      </a:r>
                    </a:p>
                  </a:txBody>
                  <a:tcPr anchor="ctr"/>
                </a:tc>
                <a:extLst>
                  <a:ext uri="{0D108BD9-81ED-4DB2-BD59-A6C34878D82A}">
                    <a16:rowId xmlns:a16="http://schemas.microsoft.com/office/drawing/2014/main" val="10003"/>
                  </a:ext>
                </a:extLst>
              </a:tr>
              <a:tr h="370840">
                <a:tc>
                  <a:txBody>
                    <a:bodyPr/>
                    <a:lstStyle/>
                    <a:p>
                      <a:r>
                        <a:rPr lang="en-US" sz="1400" b="1">
                          <a:latin typeface="+mj-lt"/>
                          <a:hlinkClick r:id="rId5"/>
                        </a:rPr>
                        <a:t>not()</a:t>
                      </a:r>
                      <a:endParaRPr lang="en-US" sz="1400" b="1">
                        <a:latin typeface="+mj-lt"/>
                      </a:endParaRPr>
                    </a:p>
                  </a:txBody>
                  <a:tcPr anchor="ctr"/>
                </a:tc>
                <a:tc>
                  <a:txBody>
                    <a:bodyPr/>
                    <a:lstStyle/>
                    <a:p>
                      <a:r>
                        <a:rPr lang="en-US" sz="1400" b="1">
                          <a:latin typeface="+mj-lt"/>
                        </a:rPr>
                        <a:t>Remove elements from the set of matched elements</a:t>
                      </a:r>
                    </a:p>
                  </a:txBody>
                  <a:tcPr anchor="ctr"/>
                </a:tc>
                <a:extLst>
                  <a:ext uri="{0D108BD9-81ED-4DB2-BD59-A6C34878D82A}">
                    <a16:rowId xmlns:a16="http://schemas.microsoft.com/office/drawing/2014/main" val="10004"/>
                  </a:ext>
                </a:extLst>
              </a:tr>
              <a:tr h="370840">
                <a:tc>
                  <a:txBody>
                    <a:bodyPr/>
                    <a:lstStyle/>
                    <a:p>
                      <a:r>
                        <a:rPr lang="en-US" sz="1400" b="1">
                          <a:latin typeface="+mj-lt"/>
                          <a:hlinkClick r:id="rId6"/>
                        </a:rPr>
                        <a:t>offsetParent()</a:t>
                      </a:r>
                      <a:endParaRPr lang="en-US" sz="1400" b="1">
                        <a:latin typeface="+mj-lt"/>
                      </a:endParaRPr>
                    </a:p>
                  </a:txBody>
                  <a:tcPr anchor="ctr"/>
                </a:tc>
                <a:tc>
                  <a:txBody>
                    <a:bodyPr/>
                    <a:lstStyle/>
                    <a:p>
                      <a:r>
                        <a:rPr lang="en-US" sz="1400" b="1">
                          <a:latin typeface="+mj-lt"/>
                        </a:rPr>
                        <a:t>Returns the first positioned parent element</a:t>
                      </a:r>
                    </a:p>
                  </a:txBody>
                  <a:tcPr anchor="ctr"/>
                </a:tc>
                <a:extLst>
                  <a:ext uri="{0D108BD9-81ED-4DB2-BD59-A6C34878D82A}">
                    <a16:rowId xmlns:a16="http://schemas.microsoft.com/office/drawing/2014/main" val="10005"/>
                  </a:ext>
                </a:extLst>
              </a:tr>
              <a:tr h="370840">
                <a:tc>
                  <a:txBody>
                    <a:bodyPr/>
                    <a:lstStyle/>
                    <a:p>
                      <a:r>
                        <a:rPr lang="en-US" sz="1400" b="1">
                          <a:latin typeface="+mj-lt"/>
                          <a:hlinkClick r:id="rId7"/>
                        </a:rPr>
                        <a:t>parent()</a:t>
                      </a:r>
                      <a:endParaRPr lang="en-US" sz="1400" b="1">
                        <a:latin typeface="+mj-lt"/>
                      </a:endParaRPr>
                    </a:p>
                  </a:txBody>
                  <a:tcPr anchor="ctr"/>
                </a:tc>
                <a:tc>
                  <a:txBody>
                    <a:bodyPr/>
                    <a:lstStyle/>
                    <a:p>
                      <a:r>
                        <a:rPr lang="en-US" sz="1400" b="1">
                          <a:latin typeface="+mj-lt"/>
                        </a:rPr>
                        <a:t>Returns the direct parent element of the selected element</a:t>
                      </a:r>
                    </a:p>
                  </a:txBody>
                  <a:tcPr anchor="ctr"/>
                </a:tc>
                <a:extLst>
                  <a:ext uri="{0D108BD9-81ED-4DB2-BD59-A6C34878D82A}">
                    <a16:rowId xmlns:a16="http://schemas.microsoft.com/office/drawing/2014/main" val="10006"/>
                  </a:ext>
                </a:extLst>
              </a:tr>
              <a:tr h="370840">
                <a:tc>
                  <a:txBody>
                    <a:bodyPr/>
                    <a:lstStyle/>
                    <a:p>
                      <a:r>
                        <a:rPr lang="en-US" sz="1400" b="1">
                          <a:latin typeface="+mj-lt"/>
                          <a:hlinkClick r:id="rId8"/>
                        </a:rPr>
                        <a:t>parents()</a:t>
                      </a:r>
                      <a:endParaRPr lang="en-US" sz="1400" b="1">
                        <a:latin typeface="+mj-lt"/>
                      </a:endParaRPr>
                    </a:p>
                  </a:txBody>
                  <a:tcPr anchor="ctr"/>
                </a:tc>
                <a:tc>
                  <a:txBody>
                    <a:bodyPr/>
                    <a:lstStyle/>
                    <a:p>
                      <a:r>
                        <a:rPr lang="en-US" sz="1400" b="1">
                          <a:latin typeface="+mj-lt"/>
                        </a:rPr>
                        <a:t>Returns all ancestor elements of the selected element</a:t>
                      </a:r>
                    </a:p>
                  </a:txBody>
                  <a:tcPr anchor="ctr"/>
                </a:tc>
                <a:extLst>
                  <a:ext uri="{0D108BD9-81ED-4DB2-BD59-A6C34878D82A}">
                    <a16:rowId xmlns:a16="http://schemas.microsoft.com/office/drawing/2014/main" val="10007"/>
                  </a:ext>
                </a:extLst>
              </a:tr>
              <a:tr h="370840">
                <a:tc>
                  <a:txBody>
                    <a:bodyPr/>
                    <a:lstStyle/>
                    <a:p>
                      <a:r>
                        <a:rPr lang="en-US" sz="1400" b="1">
                          <a:latin typeface="+mj-lt"/>
                          <a:hlinkClick r:id="rId9"/>
                        </a:rPr>
                        <a:t>parentsUntil()</a:t>
                      </a:r>
                      <a:endParaRPr lang="en-US" sz="1400" b="1">
                        <a:latin typeface="+mj-lt"/>
                      </a:endParaRPr>
                    </a:p>
                  </a:txBody>
                  <a:tcPr anchor="ctr"/>
                </a:tc>
                <a:tc>
                  <a:txBody>
                    <a:bodyPr/>
                    <a:lstStyle/>
                    <a:p>
                      <a:r>
                        <a:rPr lang="en-US" sz="1400" b="1" dirty="0">
                          <a:latin typeface="+mj-lt"/>
                        </a:rPr>
                        <a:t>Returns all ancestor elements between two given arguments</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7288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Traversing</a:t>
            </a:r>
          </a:p>
        </p:txBody>
      </p:sp>
      <p:graphicFrame>
        <p:nvGraphicFramePr>
          <p:cNvPr id="4" name="Content Placeholder 3"/>
          <p:cNvGraphicFramePr>
            <a:graphicFrameLocks noGrp="1"/>
          </p:cNvGraphicFramePr>
          <p:nvPr>
            <p:ph idx="1"/>
            <p:extLst/>
          </p:nvPr>
        </p:nvGraphicFramePr>
        <p:xfrm>
          <a:off x="457200" y="1450975"/>
          <a:ext cx="8229600" cy="22250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a:latin typeface="+mj-lt"/>
                          <a:hlinkClick r:id="rId2"/>
                        </a:rPr>
                        <a:t>prev()</a:t>
                      </a:r>
                      <a:endParaRPr lang="en-US" sz="1400" b="1">
                        <a:latin typeface="+mj-lt"/>
                      </a:endParaRPr>
                    </a:p>
                  </a:txBody>
                  <a:tcPr anchor="ctr"/>
                </a:tc>
                <a:tc>
                  <a:txBody>
                    <a:bodyPr/>
                    <a:lstStyle/>
                    <a:p>
                      <a:r>
                        <a:rPr lang="en-US" sz="1400" b="1">
                          <a:latin typeface="+mj-lt"/>
                        </a:rPr>
                        <a:t>Returns the previous sibling element of the selected element</a:t>
                      </a:r>
                    </a:p>
                  </a:txBody>
                  <a:tcPr anchor="ctr"/>
                </a:tc>
                <a:extLst>
                  <a:ext uri="{0D108BD9-81ED-4DB2-BD59-A6C34878D82A}">
                    <a16:rowId xmlns:a16="http://schemas.microsoft.com/office/drawing/2014/main" val="10001"/>
                  </a:ext>
                </a:extLst>
              </a:tr>
              <a:tr h="370840">
                <a:tc>
                  <a:txBody>
                    <a:bodyPr/>
                    <a:lstStyle/>
                    <a:p>
                      <a:r>
                        <a:rPr lang="en-US" sz="1400" b="1">
                          <a:latin typeface="+mj-lt"/>
                          <a:hlinkClick r:id="rId3"/>
                        </a:rPr>
                        <a:t>prevAll()</a:t>
                      </a:r>
                      <a:endParaRPr lang="en-US" sz="1400" b="1">
                        <a:latin typeface="+mj-lt"/>
                      </a:endParaRPr>
                    </a:p>
                  </a:txBody>
                  <a:tcPr anchor="ctr"/>
                </a:tc>
                <a:tc>
                  <a:txBody>
                    <a:bodyPr/>
                    <a:lstStyle/>
                    <a:p>
                      <a:r>
                        <a:rPr lang="en-US" sz="1400" b="1">
                          <a:latin typeface="+mj-lt"/>
                        </a:rPr>
                        <a:t>Returns all previous sibling elements of the selected element</a:t>
                      </a:r>
                    </a:p>
                  </a:txBody>
                  <a:tcPr anchor="ctr"/>
                </a:tc>
                <a:extLst>
                  <a:ext uri="{0D108BD9-81ED-4DB2-BD59-A6C34878D82A}">
                    <a16:rowId xmlns:a16="http://schemas.microsoft.com/office/drawing/2014/main" val="10002"/>
                  </a:ext>
                </a:extLst>
              </a:tr>
              <a:tr h="370840">
                <a:tc>
                  <a:txBody>
                    <a:bodyPr/>
                    <a:lstStyle/>
                    <a:p>
                      <a:r>
                        <a:rPr lang="en-US" sz="1400" b="1">
                          <a:latin typeface="+mj-lt"/>
                          <a:hlinkClick r:id="rId4"/>
                        </a:rPr>
                        <a:t>prevUntil()</a:t>
                      </a:r>
                      <a:endParaRPr lang="en-US" sz="1400" b="1">
                        <a:latin typeface="+mj-lt"/>
                      </a:endParaRPr>
                    </a:p>
                  </a:txBody>
                  <a:tcPr anchor="ctr"/>
                </a:tc>
                <a:tc>
                  <a:txBody>
                    <a:bodyPr/>
                    <a:lstStyle/>
                    <a:p>
                      <a:r>
                        <a:rPr lang="en-US" sz="1400" b="1">
                          <a:latin typeface="+mj-lt"/>
                        </a:rPr>
                        <a:t>Returns all previous sibling elements between two given arguments</a:t>
                      </a:r>
                    </a:p>
                  </a:txBody>
                  <a:tcPr anchor="ctr"/>
                </a:tc>
                <a:extLst>
                  <a:ext uri="{0D108BD9-81ED-4DB2-BD59-A6C34878D82A}">
                    <a16:rowId xmlns:a16="http://schemas.microsoft.com/office/drawing/2014/main" val="10003"/>
                  </a:ext>
                </a:extLst>
              </a:tr>
              <a:tr h="370840">
                <a:tc>
                  <a:txBody>
                    <a:bodyPr/>
                    <a:lstStyle/>
                    <a:p>
                      <a:r>
                        <a:rPr lang="en-US" sz="1400" b="1">
                          <a:latin typeface="+mj-lt"/>
                          <a:hlinkClick r:id="rId5"/>
                        </a:rPr>
                        <a:t>siblings()</a:t>
                      </a:r>
                      <a:endParaRPr lang="en-US" sz="1400" b="1">
                        <a:latin typeface="+mj-lt"/>
                      </a:endParaRPr>
                    </a:p>
                  </a:txBody>
                  <a:tcPr anchor="ctr"/>
                </a:tc>
                <a:tc>
                  <a:txBody>
                    <a:bodyPr/>
                    <a:lstStyle/>
                    <a:p>
                      <a:r>
                        <a:rPr lang="en-US" sz="1400" b="1">
                          <a:latin typeface="+mj-lt"/>
                        </a:rPr>
                        <a:t>Returns all sibling elements of the selected element</a:t>
                      </a:r>
                    </a:p>
                  </a:txBody>
                  <a:tcPr anchor="ctr"/>
                </a:tc>
                <a:extLst>
                  <a:ext uri="{0D108BD9-81ED-4DB2-BD59-A6C34878D82A}">
                    <a16:rowId xmlns:a16="http://schemas.microsoft.com/office/drawing/2014/main" val="10004"/>
                  </a:ext>
                </a:extLst>
              </a:tr>
              <a:tr h="370840">
                <a:tc>
                  <a:txBody>
                    <a:bodyPr/>
                    <a:lstStyle/>
                    <a:p>
                      <a:r>
                        <a:rPr lang="en-US" sz="1400" b="1">
                          <a:latin typeface="+mj-lt"/>
                          <a:hlinkClick r:id="rId6"/>
                        </a:rPr>
                        <a:t>slice()</a:t>
                      </a:r>
                      <a:endParaRPr lang="en-US" sz="1400" b="1">
                        <a:latin typeface="+mj-lt"/>
                      </a:endParaRPr>
                    </a:p>
                  </a:txBody>
                  <a:tcPr anchor="ctr"/>
                </a:tc>
                <a:tc>
                  <a:txBody>
                    <a:bodyPr/>
                    <a:lstStyle/>
                    <a:p>
                      <a:r>
                        <a:rPr lang="en-US" sz="1400" b="1" dirty="0">
                          <a:latin typeface="+mj-lt"/>
                        </a:rPr>
                        <a:t>Reduces the set of matched elements to a subset specified by a range of indices</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536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Session 3 – Exercise 5 - Traversing</a:t>
            </a:r>
          </a:p>
        </p:txBody>
      </p:sp>
      <p:sp>
        <p:nvSpPr>
          <p:cNvPr id="3" name="Content Placeholder 2"/>
          <p:cNvSpPr>
            <a:spLocks noGrp="1"/>
          </p:cNvSpPr>
          <p:nvPr>
            <p:ph idx="1"/>
          </p:nvPr>
        </p:nvSpPr>
        <p:spPr/>
        <p:txBody>
          <a:bodyPr/>
          <a:lstStyle/>
          <a:p>
            <a:r>
              <a:rPr lang="en-US" dirty="0">
                <a:hlinkClick r:id="rId2"/>
              </a:rPr>
              <a:t>Exercise 1 - Ancestors</a:t>
            </a:r>
            <a:endParaRPr lang="en-US" dirty="0"/>
          </a:p>
          <a:p>
            <a:r>
              <a:rPr lang="en-US" dirty="0">
                <a:hlinkClick r:id="rId3"/>
              </a:rPr>
              <a:t>Exercise 2 - Descendants</a:t>
            </a:r>
            <a:endParaRPr lang="en-US" dirty="0"/>
          </a:p>
          <a:p>
            <a:r>
              <a:rPr lang="en-US" dirty="0">
                <a:hlinkClick r:id="rId4"/>
              </a:rPr>
              <a:t>Exercise 3 - Siblings</a:t>
            </a:r>
            <a:endParaRPr lang="en-US" dirty="0"/>
          </a:p>
          <a:p>
            <a:r>
              <a:rPr lang="en-US" dirty="0">
                <a:hlinkClick r:id="rId5"/>
              </a:rPr>
              <a:t>Exercise 4 - Filtering</a:t>
            </a:r>
            <a:endParaRPr lang="en-US" dirty="0"/>
          </a:p>
          <a:p>
            <a:endParaRPr lang="en-US" dirty="0"/>
          </a:p>
          <a:p>
            <a:endParaRPr lang="en-US" dirty="0"/>
          </a:p>
        </p:txBody>
      </p:sp>
    </p:spTree>
    <p:extLst>
      <p:ext uri="{BB962C8B-B14F-4D97-AF65-F5344CB8AC3E}">
        <p14:creationId xmlns:p14="http://schemas.microsoft.com/office/powerpoint/2010/main" val="3013463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AJAX</a:t>
            </a:r>
          </a:p>
        </p:txBody>
      </p:sp>
      <p:graphicFrame>
        <p:nvGraphicFramePr>
          <p:cNvPr id="4" name="Content Placeholder 3"/>
          <p:cNvGraphicFramePr>
            <a:graphicFrameLocks noGrp="1"/>
          </p:cNvGraphicFramePr>
          <p:nvPr>
            <p:ph idx="1"/>
            <p:extLst/>
          </p:nvPr>
        </p:nvGraphicFramePr>
        <p:xfrm>
          <a:off x="457200" y="1450975"/>
          <a:ext cx="8229600" cy="3632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370840">
                <a:tc>
                  <a:txBody>
                    <a:bodyPr/>
                    <a:lstStyle/>
                    <a:p>
                      <a:r>
                        <a:rPr lang="en-US" sz="1400" b="1">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a:latin typeface="+mj-lt"/>
                          <a:hlinkClick r:id="rId2"/>
                        </a:rPr>
                        <a:t>$.ajax()</a:t>
                      </a:r>
                      <a:endParaRPr lang="en-US" sz="1400" b="1">
                        <a:latin typeface="+mj-lt"/>
                      </a:endParaRPr>
                    </a:p>
                  </a:txBody>
                  <a:tcPr anchor="ctr"/>
                </a:tc>
                <a:tc>
                  <a:txBody>
                    <a:bodyPr/>
                    <a:lstStyle/>
                    <a:p>
                      <a:r>
                        <a:rPr lang="en-US" sz="1400" b="1">
                          <a:latin typeface="+mj-lt"/>
                        </a:rPr>
                        <a:t>Performs an async AJAX request</a:t>
                      </a:r>
                    </a:p>
                  </a:txBody>
                  <a:tcPr anchor="ctr"/>
                </a:tc>
                <a:extLst>
                  <a:ext uri="{0D108BD9-81ED-4DB2-BD59-A6C34878D82A}">
                    <a16:rowId xmlns:a16="http://schemas.microsoft.com/office/drawing/2014/main" val="10001"/>
                  </a:ext>
                </a:extLst>
              </a:tr>
              <a:tr h="370840">
                <a:tc>
                  <a:txBody>
                    <a:bodyPr/>
                    <a:lstStyle/>
                    <a:p>
                      <a:r>
                        <a:rPr lang="en-US" sz="1400" b="1">
                          <a:latin typeface="+mj-lt"/>
                        </a:rPr>
                        <a:t>$.ajaxPrefilter()</a:t>
                      </a:r>
                    </a:p>
                  </a:txBody>
                  <a:tcPr anchor="ctr"/>
                </a:tc>
                <a:tc>
                  <a:txBody>
                    <a:bodyPr/>
                    <a:lstStyle/>
                    <a:p>
                      <a:r>
                        <a:rPr lang="en-US" sz="1400" b="1">
                          <a:latin typeface="+mj-lt"/>
                        </a:rPr>
                        <a:t>Handle custom Ajax options or modify existing options before each request is sent and before they are processed by $.ajax()</a:t>
                      </a:r>
                    </a:p>
                  </a:txBody>
                  <a:tcPr anchor="ctr"/>
                </a:tc>
                <a:extLst>
                  <a:ext uri="{0D108BD9-81ED-4DB2-BD59-A6C34878D82A}">
                    <a16:rowId xmlns:a16="http://schemas.microsoft.com/office/drawing/2014/main" val="10002"/>
                  </a:ext>
                </a:extLst>
              </a:tr>
              <a:tr h="370840">
                <a:tc>
                  <a:txBody>
                    <a:bodyPr/>
                    <a:lstStyle/>
                    <a:p>
                      <a:r>
                        <a:rPr lang="en-US" sz="1400" b="1">
                          <a:latin typeface="+mj-lt"/>
                          <a:hlinkClick r:id="rId3"/>
                        </a:rPr>
                        <a:t>$.ajaxSetup()</a:t>
                      </a:r>
                      <a:endParaRPr lang="en-US" sz="1400" b="1">
                        <a:latin typeface="+mj-lt"/>
                      </a:endParaRPr>
                    </a:p>
                  </a:txBody>
                  <a:tcPr anchor="ctr"/>
                </a:tc>
                <a:tc>
                  <a:txBody>
                    <a:bodyPr/>
                    <a:lstStyle/>
                    <a:p>
                      <a:r>
                        <a:rPr lang="en-US" sz="1400" b="1">
                          <a:latin typeface="+mj-lt"/>
                        </a:rPr>
                        <a:t>Sets the default values for future AJAX requests</a:t>
                      </a:r>
                    </a:p>
                  </a:txBody>
                  <a:tcPr anchor="ctr"/>
                </a:tc>
                <a:extLst>
                  <a:ext uri="{0D108BD9-81ED-4DB2-BD59-A6C34878D82A}">
                    <a16:rowId xmlns:a16="http://schemas.microsoft.com/office/drawing/2014/main" val="10003"/>
                  </a:ext>
                </a:extLst>
              </a:tr>
              <a:tr h="370840">
                <a:tc>
                  <a:txBody>
                    <a:bodyPr/>
                    <a:lstStyle/>
                    <a:p>
                      <a:r>
                        <a:rPr lang="en-US" sz="1400" b="1">
                          <a:latin typeface="+mj-lt"/>
                        </a:rPr>
                        <a:t>$.ajaxTransport()</a:t>
                      </a:r>
                    </a:p>
                  </a:txBody>
                  <a:tcPr anchor="ctr"/>
                </a:tc>
                <a:tc>
                  <a:txBody>
                    <a:bodyPr/>
                    <a:lstStyle/>
                    <a:p>
                      <a:r>
                        <a:rPr lang="en-US" sz="1400" b="1">
                          <a:latin typeface="+mj-lt"/>
                        </a:rPr>
                        <a:t>Creates an object that handles the actual transmission of Ajax data</a:t>
                      </a:r>
                    </a:p>
                  </a:txBody>
                  <a:tcPr anchor="ctr"/>
                </a:tc>
                <a:extLst>
                  <a:ext uri="{0D108BD9-81ED-4DB2-BD59-A6C34878D82A}">
                    <a16:rowId xmlns:a16="http://schemas.microsoft.com/office/drawing/2014/main" val="10004"/>
                  </a:ext>
                </a:extLst>
              </a:tr>
              <a:tr h="370840">
                <a:tc>
                  <a:txBody>
                    <a:bodyPr/>
                    <a:lstStyle/>
                    <a:p>
                      <a:r>
                        <a:rPr lang="en-US" sz="1400" b="1">
                          <a:latin typeface="+mj-lt"/>
                          <a:hlinkClick r:id="rId4"/>
                        </a:rPr>
                        <a:t>$.get()</a:t>
                      </a:r>
                      <a:endParaRPr lang="en-US" sz="1400" b="1">
                        <a:latin typeface="+mj-lt"/>
                      </a:endParaRPr>
                    </a:p>
                  </a:txBody>
                  <a:tcPr anchor="ctr"/>
                </a:tc>
                <a:tc>
                  <a:txBody>
                    <a:bodyPr/>
                    <a:lstStyle/>
                    <a:p>
                      <a:r>
                        <a:rPr lang="en-US" sz="1400" b="1">
                          <a:latin typeface="+mj-lt"/>
                        </a:rPr>
                        <a:t>Loads data from a server using an AJAX HTTP GET request</a:t>
                      </a:r>
                    </a:p>
                  </a:txBody>
                  <a:tcPr anchor="ctr"/>
                </a:tc>
                <a:extLst>
                  <a:ext uri="{0D108BD9-81ED-4DB2-BD59-A6C34878D82A}">
                    <a16:rowId xmlns:a16="http://schemas.microsoft.com/office/drawing/2014/main" val="10005"/>
                  </a:ext>
                </a:extLst>
              </a:tr>
              <a:tr h="370840">
                <a:tc>
                  <a:txBody>
                    <a:bodyPr/>
                    <a:lstStyle/>
                    <a:p>
                      <a:r>
                        <a:rPr lang="en-US" sz="1400" b="1">
                          <a:latin typeface="+mj-lt"/>
                          <a:hlinkClick r:id="rId5"/>
                        </a:rPr>
                        <a:t>$.getJSON()</a:t>
                      </a:r>
                      <a:endParaRPr lang="en-US" sz="1400" b="1">
                        <a:latin typeface="+mj-lt"/>
                      </a:endParaRPr>
                    </a:p>
                  </a:txBody>
                  <a:tcPr anchor="ctr"/>
                </a:tc>
                <a:tc>
                  <a:txBody>
                    <a:bodyPr/>
                    <a:lstStyle/>
                    <a:p>
                      <a:r>
                        <a:rPr lang="en-US" sz="1400" b="1">
                          <a:latin typeface="+mj-lt"/>
                        </a:rPr>
                        <a:t>Loads JSON-encoded data from a server using a HTTP GET request</a:t>
                      </a:r>
                    </a:p>
                  </a:txBody>
                  <a:tcPr anchor="ctr"/>
                </a:tc>
                <a:extLst>
                  <a:ext uri="{0D108BD9-81ED-4DB2-BD59-A6C34878D82A}">
                    <a16:rowId xmlns:a16="http://schemas.microsoft.com/office/drawing/2014/main" val="10006"/>
                  </a:ext>
                </a:extLst>
              </a:tr>
              <a:tr h="370840">
                <a:tc>
                  <a:txBody>
                    <a:bodyPr/>
                    <a:lstStyle/>
                    <a:p>
                      <a:r>
                        <a:rPr lang="en-US" sz="1400" b="1">
                          <a:latin typeface="+mj-lt"/>
                          <a:hlinkClick r:id="rId6"/>
                        </a:rPr>
                        <a:t>$.getScript()</a:t>
                      </a:r>
                      <a:endParaRPr lang="en-US" sz="1400" b="1">
                        <a:latin typeface="+mj-lt"/>
                      </a:endParaRPr>
                    </a:p>
                  </a:txBody>
                  <a:tcPr anchor="ctr"/>
                </a:tc>
                <a:tc>
                  <a:txBody>
                    <a:bodyPr/>
                    <a:lstStyle/>
                    <a:p>
                      <a:r>
                        <a:rPr lang="en-US" sz="1400" b="1">
                          <a:latin typeface="+mj-lt"/>
                        </a:rPr>
                        <a:t>Loads (and executes) a JavaScript from a server using an AJAX HTTP GET request</a:t>
                      </a:r>
                    </a:p>
                  </a:txBody>
                  <a:tcPr anchor="ctr"/>
                </a:tc>
                <a:extLst>
                  <a:ext uri="{0D108BD9-81ED-4DB2-BD59-A6C34878D82A}">
                    <a16:rowId xmlns:a16="http://schemas.microsoft.com/office/drawing/2014/main" val="10007"/>
                  </a:ext>
                </a:extLst>
              </a:tr>
              <a:tr h="370840">
                <a:tc>
                  <a:txBody>
                    <a:bodyPr/>
                    <a:lstStyle/>
                    <a:p>
                      <a:r>
                        <a:rPr lang="en-US" sz="1400" b="1">
                          <a:latin typeface="+mj-lt"/>
                          <a:hlinkClick r:id="rId7"/>
                        </a:rPr>
                        <a:t>$.param()</a:t>
                      </a:r>
                      <a:endParaRPr lang="en-US" sz="1400" b="1">
                        <a:latin typeface="+mj-lt"/>
                      </a:endParaRPr>
                    </a:p>
                  </a:txBody>
                  <a:tcPr anchor="ctr"/>
                </a:tc>
                <a:tc>
                  <a:txBody>
                    <a:bodyPr/>
                    <a:lstStyle/>
                    <a:p>
                      <a:r>
                        <a:rPr lang="en-US" sz="1400" b="1" dirty="0">
                          <a:latin typeface="+mj-lt"/>
                        </a:rPr>
                        <a:t>Creates a serialized representation of an array or object (can be used as URL query string for AJAX requests)</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04178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AJAX</a:t>
            </a:r>
          </a:p>
        </p:txBody>
      </p:sp>
      <p:graphicFrame>
        <p:nvGraphicFramePr>
          <p:cNvPr id="4" name="Content Placeholder 3"/>
          <p:cNvGraphicFramePr>
            <a:graphicFrameLocks noGrp="1"/>
          </p:cNvGraphicFramePr>
          <p:nvPr>
            <p:ph idx="1"/>
            <p:extLst/>
          </p:nvPr>
        </p:nvGraphicFramePr>
        <p:xfrm>
          <a:off x="457200" y="1450975"/>
          <a:ext cx="8229600" cy="33375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37084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a:latin typeface="+mj-lt"/>
                          <a:hlinkClick r:id="rId2"/>
                        </a:rPr>
                        <a:t>$.post()</a:t>
                      </a:r>
                      <a:endParaRPr lang="en-US" sz="1400" b="1">
                        <a:latin typeface="+mj-lt"/>
                      </a:endParaRPr>
                    </a:p>
                  </a:txBody>
                  <a:tcPr anchor="ctr"/>
                </a:tc>
                <a:tc>
                  <a:txBody>
                    <a:bodyPr/>
                    <a:lstStyle/>
                    <a:p>
                      <a:r>
                        <a:rPr lang="en-US" sz="1400" b="1">
                          <a:latin typeface="+mj-lt"/>
                        </a:rPr>
                        <a:t>Loads data from a server using an AJAX HTTP POST request</a:t>
                      </a:r>
                    </a:p>
                  </a:txBody>
                  <a:tcPr anchor="ctr"/>
                </a:tc>
                <a:extLst>
                  <a:ext uri="{0D108BD9-81ED-4DB2-BD59-A6C34878D82A}">
                    <a16:rowId xmlns:a16="http://schemas.microsoft.com/office/drawing/2014/main" val="10001"/>
                  </a:ext>
                </a:extLst>
              </a:tr>
              <a:tr h="370840">
                <a:tc>
                  <a:txBody>
                    <a:bodyPr/>
                    <a:lstStyle/>
                    <a:p>
                      <a:r>
                        <a:rPr lang="en-US" sz="1400" b="1">
                          <a:latin typeface="+mj-lt"/>
                          <a:hlinkClick r:id="rId3"/>
                        </a:rPr>
                        <a:t>ajaxComplete()</a:t>
                      </a:r>
                      <a:endParaRPr lang="en-US" sz="1400" b="1">
                        <a:latin typeface="+mj-lt"/>
                      </a:endParaRPr>
                    </a:p>
                  </a:txBody>
                  <a:tcPr anchor="ctr"/>
                </a:tc>
                <a:tc>
                  <a:txBody>
                    <a:bodyPr/>
                    <a:lstStyle/>
                    <a:p>
                      <a:r>
                        <a:rPr lang="en-US" sz="1400" b="1">
                          <a:latin typeface="+mj-lt"/>
                        </a:rPr>
                        <a:t>Specifies a function to run when the AJAX request completes</a:t>
                      </a:r>
                    </a:p>
                  </a:txBody>
                  <a:tcPr anchor="ctr"/>
                </a:tc>
                <a:extLst>
                  <a:ext uri="{0D108BD9-81ED-4DB2-BD59-A6C34878D82A}">
                    <a16:rowId xmlns:a16="http://schemas.microsoft.com/office/drawing/2014/main" val="10002"/>
                  </a:ext>
                </a:extLst>
              </a:tr>
              <a:tr h="370840">
                <a:tc>
                  <a:txBody>
                    <a:bodyPr/>
                    <a:lstStyle/>
                    <a:p>
                      <a:r>
                        <a:rPr lang="en-US" sz="1400" b="1">
                          <a:latin typeface="+mj-lt"/>
                          <a:hlinkClick r:id="rId4"/>
                        </a:rPr>
                        <a:t>ajaxError()</a:t>
                      </a:r>
                      <a:endParaRPr lang="en-US" sz="1400" b="1">
                        <a:latin typeface="+mj-lt"/>
                      </a:endParaRPr>
                    </a:p>
                  </a:txBody>
                  <a:tcPr anchor="ctr"/>
                </a:tc>
                <a:tc>
                  <a:txBody>
                    <a:bodyPr/>
                    <a:lstStyle/>
                    <a:p>
                      <a:r>
                        <a:rPr lang="en-US" sz="1400" b="1">
                          <a:latin typeface="+mj-lt"/>
                        </a:rPr>
                        <a:t>Specifies a function to run when the AJAX request completes with an error</a:t>
                      </a:r>
                    </a:p>
                  </a:txBody>
                  <a:tcPr anchor="ctr"/>
                </a:tc>
                <a:extLst>
                  <a:ext uri="{0D108BD9-81ED-4DB2-BD59-A6C34878D82A}">
                    <a16:rowId xmlns:a16="http://schemas.microsoft.com/office/drawing/2014/main" val="10003"/>
                  </a:ext>
                </a:extLst>
              </a:tr>
              <a:tr h="370840">
                <a:tc>
                  <a:txBody>
                    <a:bodyPr/>
                    <a:lstStyle/>
                    <a:p>
                      <a:r>
                        <a:rPr lang="en-US" sz="1400" b="1">
                          <a:latin typeface="+mj-lt"/>
                          <a:hlinkClick r:id="rId5"/>
                        </a:rPr>
                        <a:t>ajaxSend()</a:t>
                      </a:r>
                      <a:endParaRPr lang="en-US" sz="1400" b="1">
                        <a:latin typeface="+mj-lt"/>
                      </a:endParaRPr>
                    </a:p>
                  </a:txBody>
                  <a:tcPr anchor="ctr"/>
                </a:tc>
                <a:tc>
                  <a:txBody>
                    <a:bodyPr/>
                    <a:lstStyle/>
                    <a:p>
                      <a:r>
                        <a:rPr lang="en-US" sz="1400" b="1">
                          <a:latin typeface="+mj-lt"/>
                        </a:rPr>
                        <a:t>Specifies a function to run before the AJAX request is sent</a:t>
                      </a:r>
                    </a:p>
                  </a:txBody>
                  <a:tcPr anchor="ctr"/>
                </a:tc>
                <a:extLst>
                  <a:ext uri="{0D108BD9-81ED-4DB2-BD59-A6C34878D82A}">
                    <a16:rowId xmlns:a16="http://schemas.microsoft.com/office/drawing/2014/main" val="10004"/>
                  </a:ext>
                </a:extLst>
              </a:tr>
              <a:tr h="370840">
                <a:tc>
                  <a:txBody>
                    <a:bodyPr/>
                    <a:lstStyle/>
                    <a:p>
                      <a:r>
                        <a:rPr lang="en-US" sz="1400" b="1">
                          <a:latin typeface="+mj-lt"/>
                          <a:hlinkClick r:id="rId6"/>
                        </a:rPr>
                        <a:t>ajaxStart()</a:t>
                      </a:r>
                      <a:endParaRPr lang="en-US" sz="1400" b="1">
                        <a:latin typeface="+mj-lt"/>
                      </a:endParaRPr>
                    </a:p>
                  </a:txBody>
                  <a:tcPr anchor="ctr"/>
                </a:tc>
                <a:tc>
                  <a:txBody>
                    <a:bodyPr/>
                    <a:lstStyle/>
                    <a:p>
                      <a:r>
                        <a:rPr lang="en-US" sz="1400" b="1">
                          <a:latin typeface="+mj-lt"/>
                        </a:rPr>
                        <a:t>Specifies a function to run when the first AJAX request begins</a:t>
                      </a:r>
                    </a:p>
                  </a:txBody>
                  <a:tcPr anchor="ctr"/>
                </a:tc>
                <a:extLst>
                  <a:ext uri="{0D108BD9-81ED-4DB2-BD59-A6C34878D82A}">
                    <a16:rowId xmlns:a16="http://schemas.microsoft.com/office/drawing/2014/main" val="10005"/>
                  </a:ext>
                </a:extLst>
              </a:tr>
              <a:tr h="370840">
                <a:tc>
                  <a:txBody>
                    <a:bodyPr/>
                    <a:lstStyle/>
                    <a:p>
                      <a:r>
                        <a:rPr lang="en-US" sz="1400" b="1">
                          <a:latin typeface="+mj-lt"/>
                          <a:hlinkClick r:id="rId7"/>
                        </a:rPr>
                        <a:t>ajaxStop()</a:t>
                      </a:r>
                      <a:endParaRPr lang="en-US" sz="1400" b="1">
                        <a:latin typeface="+mj-lt"/>
                      </a:endParaRPr>
                    </a:p>
                  </a:txBody>
                  <a:tcPr anchor="ctr"/>
                </a:tc>
                <a:tc>
                  <a:txBody>
                    <a:bodyPr/>
                    <a:lstStyle/>
                    <a:p>
                      <a:r>
                        <a:rPr lang="en-US" sz="1400" b="1">
                          <a:latin typeface="+mj-lt"/>
                        </a:rPr>
                        <a:t>Specifies a function to run when all AJAX requests have completed</a:t>
                      </a:r>
                    </a:p>
                  </a:txBody>
                  <a:tcPr anchor="ctr"/>
                </a:tc>
                <a:extLst>
                  <a:ext uri="{0D108BD9-81ED-4DB2-BD59-A6C34878D82A}">
                    <a16:rowId xmlns:a16="http://schemas.microsoft.com/office/drawing/2014/main" val="10006"/>
                  </a:ext>
                </a:extLst>
              </a:tr>
              <a:tr h="370840">
                <a:tc>
                  <a:txBody>
                    <a:bodyPr/>
                    <a:lstStyle/>
                    <a:p>
                      <a:r>
                        <a:rPr lang="en-US" sz="1400" b="1">
                          <a:latin typeface="+mj-lt"/>
                          <a:hlinkClick r:id="rId8"/>
                        </a:rPr>
                        <a:t>ajaxSuccess()</a:t>
                      </a:r>
                      <a:endParaRPr lang="en-US" sz="1400" b="1">
                        <a:latin typeface="+mj-lt"/>
                      </a:endParaRPr>
                    </a:p>
                  </a:txBody>
                  <a:tcPr anchor="ctr"/>
                </a:tc>
                <a:tc>
                  <a:txBody>
                    <a:bodyPr/>
                    <a:lstStyle/>
                    <a:p>
                      <a:r>
                        <a:rPr lang="en-US" sz="1400" b="1">
                          <a:latin typeface="+mj-lt"/>
                        </a:rPr>
                        <a:t>Specifies a function to run when an AJAX request completes successfully</a:t>
                      </a:r>
                    </a:p>
                  </a:txBody>
                  <a:tcPr anchor="ctr"/>
                </a:tc>
                <a:extLst>
                  <a:ext uri="{0D108BD9-81ED-4DB2-BD59-A6C34878D82A}">
                    <a16:rowId xmlns:a16="http://schemas.microsoft.com/office/drawing/2014/main" val="10007"/>
                  </a:ext>
                </a:extLst>
              </a:tr>
              <a:tr h="370840">
                <a:tc>
                  <a:txBody>
                    <a:bodyPr/>
                    <a:lstStyle/>
                    <a:p>
                      <a:r>
                        <a:rPr lang="en-US" sz="1400" b="1">
                          <a:latin typeface="+mj-lt"/>
                          <a:hlinkClick r:id="rId9"/>
                        </a:rPr>
                        <a:t>load()</a:t>
                      </a:r>
                      <a:endParaRPr lang="en-US" sz="1400" b="1">
                        <a:latin typeface="+mj-lt"/>
                      </a:endParaRPr>
                    </a:p>
                  </a:txBody>
                  <a:tcPr anchor="ctr"/>
                </a:tc>
                <a:tc>
                  <a:txBody>
                    <a:bodyPr/>
                    <a:lstStyle/>
                    <a:p>
                      <a:r>
                        <a:rPr lang="en-US" sz="1400" b="1" dirty="0">
                          <a:latin typeface="+mj-lt"/>
                        </a:rPr>
                        <a:t>Loads data from a server and puts the returned data into the selected element</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50352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AJAX</a:t>
            </a:r>
          </a:p>
        </p:txBody>
      </p:sp>
      <p:graphicFrame>
        <p:nvGraphicFramePr>
          <p:cNvPr id="4" name="Content Placeholder 3"/>
          <p:cNvGraphicFramePr>
            <a:graphicFrameLocks noGrp="1"/>
          </p:cNvGraphicFramePr>
          <p:nvPr>
            <p:ph idx="1"/>
            <p:extLst/>
          </p:nvPr>
        </p:nvGraphicFramePr>
        <p:xfrm>
          <a:off x="457200" y="1450975"/>
          <a:ext cx="82296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370840">
                <a:tc>
                  <a:txBody>
                    <a:bodyPr/>
                    <a:lstStyle/>
                    <a:p>
                      <a:r>
                        <a:rPr lang="en-US" sz="1400" b="1" dirty="0">
                          <a:effectLst/>
                          <a:latin typeface="+mj-lt"/>
                        </a:rPr>
                        <a:t>Method</a:t>
                      </a:r>
                    </a:p>
                  </a:txBody>
                  <a:tcPr anchor="ctr"/>
                </a:tc>
                <a:tc>
                  <a:txBody>
                    <a:bodyPr/>
                    <a:lstStyle/>
                    <a:p>
                      <a:r>
                        <a:rPr lang="en-US" sz="1400" b="1">
                          <a:latin typeface="+mj-lt"/>
                        </a:rPr>
                        <a:t>Description</a:t>
                      </a:r>
                    </a:p>
                  </a:txBody>
                  <a:tcPr anchor="ctr"/>
                </a:tc>
                <a:extLst>
                  <a:ext uri="{0D108BD9-81ED-4DB2-BD59-A6C34878D82A}">
                    <a16:rowId xmlns:a16="http://schemas.microsoft.com/office/drawing/2014/main" val="10000"/>
                  </a:ext>
                </a:extLst>
              </a:tr>
              <a:tr h="370840">
                <a:tc>
                  <a:txBody>
                    <a:bodyPr/>
                    <a:lstStyle/>
                    <a:p>
                      <a:r>
                        <a:rPr lang="en-US" sz="1400" b="1">
                          <a:latin typeface="+mj-lt"/>
                          <a:hlinkClick r:id="rId2"/>
                        </a:rPr>
                        <a:t>serialize()</a:t>
                      </a:r>
                      <a:endParaRPr lang="en-US" sz="1400" b="1">
                        <a:latin typeface="+mj-lt"/>
                      </a:endParaRPr>
                    </a:p>
                  </a:txBody>
                  <a:tcPr anchor="ctr"/>
                </a:tc>
                <a:tc>
                  <a:txBody>
                    <a:bodyPr/>
                    <a:lstStyle/>
                    <a:p>
                      <a:r>
                        <a:rPr lang="en-US" sz="1400" b="1">
                          <a:latin typeface="+mj-lt"/>
                        </a:rPr>
                        <a:t>Encodes a set of form elements as a string for submission</a:t>
                      </a:r>
                    </a:p>
                  </a:txBody>
                  <a:tcPr anchor="ctr"/>
                </a:tc>
                <a:extLst>
                  <a:ext uri="{0D108BD9-81ED-4DB2-BD59-A6C34878D82A}">
                    <a16:rowId xmlns:a16="http://schemas.microsoft.com/office/drawing/2014/main" val="10001"/>
                  </a:ext>
                </a:extLst>
              </a:tr>
              <a:tr h="370840">
                <a:tc>
                  <a:txBody>
                    <a:bodyPr/>
                    <a:lstStyle/>
                    <a:p>
                      <a:r>
                        <a:rPr lang="en-US" sz="1400" b="1">
                          <a:latin typeface="+mj-lt"/>
                          <a:hlinkClick r:id="rId3"/>
                        </a:rPr>
                        <a:t>serializeArray()</a:t>
                      </a:r>
                      <a:endParaRPr lang="en-US" sz="1400" b="1">
                        <a:latin typeface="+mj-lt"/>
                      </a:endParaRPr>
                    </a:p>
                  </a:txBody>
                  <a:tcPr anchor="ctr"/>
                </a:tc>
                <a:tc>
                  <a:txBody>
                    <a:bodyPr/>
                    <a:lstStyle/>
                    <a:p>
                      <a:r>
                        <a:rPr lang="en-US" sz="1400" b="1" dirty="0">
                          <a:latin typeface="+mj-lt"/>
                        </a:rPr>
                        <a:t>Encodes a set of form elements as an array of names and values</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7202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Miscellaneous Methods</a:t>
            </a:r>
          </a:p>
        </p:txBody>
      </p:sp>
      <p:graphicFrame>
        <p:nvGraphicFramePr>
          <p:cNvPr id="4" name="Content Placeholder 3"/>
          <p:cNvGraphicFramePr>
            <a:graphicFrameLocks noGrp="1"/>
          </p:cNvGraphicFramePr>
          <p:nvPr>
            <p:ph idx="1"/>
            <p:extLst/>
          </p:nvPr>
        </p:nvGraphicFramePr>
        <p:xfrm>
          <a:off x="457200" y="1450975"/>
          <a:ext cx="8229600" cy="357776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46729">
                <a:tc>
                  <a:txBody>
                    <a:bodyPr/>
                    <a:lstStyle/>
                    <a:p>
                      <a:r>
                        <a:rPr lang="en-US" sz="1200" b="1">
                          <a:effectLst/>
                          <a:latin typeface="+mj-lt"/>
                        </a:rPr>
                        <a:t>Method</a:t>
                      </a:r>
                    </a:p>
                  </a:txBody>
                  <a:tcPr anchor="ctr"/>
                </a:tc>
                <a:tc>
                  <a:txBody>
                    <a:bodyPr/>
                    <a:lstStyle/>
                    <a:p>
                      <a:r>
                        <a:rPr lang="en-US" sz="1200" b="1">
                          <a:latin typeface="+mj-lt"/>
                        </a:rPr>
                        <a:t>Description</a:t>
                      </a:r>
                    </a:p>
                  </a:txBody>
                  <a:tcPr anchor="ctr"/>
                </a:tc>
                <a:extLst>
                  <a:ext uri="{0D108BD9-81ED-4DB2-BD59-A6C34878D82A}">
                    <a16:rowId xmlns:a16="http://schemas.microsoft.com/office/drawing/2014/main" val="10000"/>
                  </a:ext>
                </a:extLst>
              </a:tr>
              <a:tr h="346729">
                <a:tc>
                  <a:txBody>
                    <a:bodyPr/>
                    <a:lstStyle/>
                    <a:p>
                      <a:r>
                        <a:rPr lang="en-US" sz="1200" b="1">
                          <a:latin typeface="+mj-lt"/>
                          <a:hlinkClick r:id="rId2"/>
                        </a:rPr>
                        <a:t>data()</a:t>
                      </a:r>
                      <a:endParaRPr lang="en-US" sz="1200" b="1">
                        <a:latin typeface="+mj-lt"/>
                      </a:endParaRPr>
                    </a:p>
                  </a:txBody>
                  <a:tcPr anchor="ctr"/>
                </a:tc>
                <a:tc>
                  <a:txBody>
                    <a:bodyPr/>
                    <a:lstStyle/>
                    <a:p>
                      <a:r>
                        <a:rPr lang="en-US" sz="1200" b="1">
                          <a:latin typeface="+mj-lt"/>
                        </a:rPr>
                        <a:t>Attaches data to, or gets data from, selected elements</a:t>
                      </a:r>
                    </a:p>
                  </a:txBody>
                  <a:tcPr anchor="ctr"/>
                </a:tc>
                <a:extLst>
                  <a:ext uri="{0D108BD9-81ED-4DB2-BD59-A6C34878D82A}">
                    <a16:rowId xmlns:a16="http://schemas.microsoft.com/office/drawing/2014/main" val="10001"/>
                  </a:ext>
                </a:extLst>
              </a:tr>
              <a:tr h="346729">
                <a:tc>
                  <a:txBody>
                    <a:bodyPr/>
                    <a:lstStyle/>
                    <a:p>
                      <a:r>
                        <a:rPr lang="en-US" sz="1200" b="1">
                          <a:latin typeface="+mj-lt"/>
                          <a:hlinkClick r:id="rId3"/>
                        </a:rPr>
                        <a:t>each()</a:t>
                      </a:r>
                      <a:endParaRPr lang="en-US" sz="1200" b="1">
                        <a:latin typeface="+mj-lt"/>
                      </a:endParaRPr>
                    </a:p>
                  </a:txBody>
                  <a:tcPr anchor="ctr"/>
                </a:tc>
                <a:tc>
                  <a:txBody>
                    <a:bodyPr/>
                    <a:lstStyle/>
                    <a:p>
                      <a:r>
                        <a:rPr lang="en-US" sz="1200" b="1">
                          <a:latin typeface="+mj-lt"/>
                        </a:rPr>
                        <a:t>Execute a function for each matched element</a:t>
                      </a:r>
                    </a:p>
                  </a:txBody>
                  <a:tcPr anchor="ctr"/>
                </a:tc>
                <a:extLst>
                  <a:ext uri="{0D108BD9-81ED-4DB2-BD59-A6C34878D82A}">
                    <a16:rowId xmlns:a16="http://schemas.microsoft.com/office/drawing/2014/main" val="10002"/>
                  </a:ext>
                </a:extLst>
              </a:tr>
              <a:tr h="346729">
                <a:tc>
                  <a:txBody>
                    <a:bodyPr/>
                    <a:lstStyle/>
                    <a:p>
                      <a:r>
                        <a:rPr lang="en-US" sz="1200" b="1">
                          <a:latin typeface="+mj-lt"/>
                          <a:hlinkClick r:id="rId4"/>
                        </a:rPr>
                        <a:t>get()</a:t>
                      </a:r>
                      <a:endParaRPr lang="en-US" sz="1200" b="1">
                        <a:latin typeface="+mj-lt"/>
                      </a:endParaRPr>
                    </a:p>
                  </a:txBody>
                  <a:tcPr anchor="ctr"/>
                </a:tc>
                <a:tc>
                  <a:txBody>
                    <a:bodyPr/>
                    <a:lstStyle/>
                    <a:p>
                      <a:r>
                        <a:rPr lang="en-US" sz="1200" b="1">
                          <a:latin typeface="+mj-lt"/>
                        </a:rPr>
                        <a:t>Get the DOM elements matched by the selector</a:t>
                      </a:r>
                    </a:p>
                  </a:txBody>
                  <a:tcPr anchor="ctr"/>
                </a:tc>
                <a:extLst>
                  <a:ext uri="{0D108BD9-81ED-4DB2-BD59-A6C34878D82A}">
                    <a16:rowId xmlns:a16="http://schemas.microsoft.com/office/drawing/2014/main" val="10003"/>
                  </a:ext>
                </a:extLst>
              </a:tr>
              <a:tr h="346729">
                <a:tc>
                  <a:txBody>
                    <a:bodyPr/>
                    <a:lstStyle/>
                    <a:p>
                      <a:r>
                        <a:rPr lang="en-US" sz="1200" b="1">
                          <a:latin typeface="+mj-lt"/>
                          <a:hlinkClick r:id="rId5"/>
                        </a:rPr>
                        <a:t>index()</a:t>
                      </a:r>
                      <a:endParaRPr lang="en-US" sz="1200" b="1">
                        <a:latin typeface="+mj-lt"/>
                      </a:endParaRPr>
                    </a:p>
                  </a:txBody>
                  <a:tcPr anchor="ctr"/>
                </a:tc>
                <a:tc>
                  <a:txBody>
                    <a:bodyPr/>
                    <a:lstStyle/>
                    <a:p>
                      <a:r>
                        <a:rPr lang="en-US" sz="1200" b="1">
                          <a:latin typeface="+mj-lt"/>
                        </a:rPr>
                        <a:t>Search for a given element from among the matched elements</a:t>
                      </a:r>
                    </a:p>
                  </a:txBody>
                  <a:tcPr anchor="ctr"/>
                </a:tc>
                <a:extLst>
                  <a:ext uri="{0D108BD9-81ED-4DB2-BD59-A6C34878D82A}">
                    <a16:rowId xmlns:a16="http://schemas.microsoft.com/office/drawing/2014/main" val="10004"/>
                  </a:ext>
                </a:extLst>
              </a:tr>
              <a:tr h="346729">
                <a:tc>
                  <a:txBody>
                    <a:bodyPr/>
                    <a:lstStyle/>
                    <a:p>
                      <a:r>
                        <a:rPr lang="en-US" sz="1200" b="1">
                          <a:latin typeface="+mj-lt"/>
                          <a:hlinkClick r:id="rId6"/>
                        </a:rPr>
                        <a:t>$.noConflict()</a:t>
                      </a:r>
                      <a:endParaRPr lang="en-US" sz="1200" b="1">
                        <a:latin typeface="+mj-lt"/>
                      </a:endParaRPr>
                    </a:p>
                  </a:txBody>
                  <a:tcPr anchor="ctr"/>
                </a:tc>
                <a:tc>
                  <a:txBody>
                    <a:bodyPr/>
                    <a:lstStyle/>
                    <a:p>
                      <a:r>
                        <a:rPr lang="en-US" sz="1200" b="1">
                          <a:latin typeface="+mj-lt"/>
                        </a:rPr>
                        <a:t>Release jQuery's control of the $ variable</a:t>
                      </a:r>
                    </a:p>
                  </a:txBody>
                  <a:tcPr anchor="ctr"/>
                </a:tc>
                <a:extLst>
                  <a:ext uri="{0D108BD9-81ED-4DB2-BD59-A6C34878D82A}">
                    <a16:rowId xmlns:a16="http://schemas.microsoft.com/office/drawing/2014/main" val="10005"/>
                  </a:ext>
                </a:extLst>
              </a:tr>
              <a:tr h="445599">
                <a:tc>
                  <a:txBody>
                    <a:bodyPr/>
                    <a:lstStyle/>
                    <a:p>
                      <a:r>
                        <a:rPr lang="en-US" sz="1200" b="1">
                          <a:latin typeface="+mj-lt"/>
                          <a:hlinkClick r:id="rId7"/>
                        </a:rPr>
                        <a:t>$.param()</a:t>
                      </a:r>
                      <a:endParaRPr lang="en-US" sz="1200" b="1">
                        <a:latin typeface="+mj-lt"/>
                      </a:endParaRPr>
                    </a:p>
                  </a:txBody>
                  <a:tcPr anchor="ctr"/>
                </a:tc>
                <a:tc>
                  <a:txBody>
                    <a:bodyPr/>
                    <a:lstStyle/>
                    <a:p>
                      <a:r>
                        <a:rPr lang="en-US" sz="1200" b="1">
                          <a:latin typeface="+mj-lt"/>
                        </a:rPr>
                        <a:t>Create a serialized representation of an array or object (can be used as URL query string for AJAX requests)</a:t>
                      </a:r>
                    </a:p>
                  </a:txBody>
                  <a:tcPr anchor="ctr"/>
                </a:tc>
                <a:extLst>
                  <a:ext uri="{0D108BD9-81ED-4DB2-BD59-A6C34878D82A}">
                    <a16:rowId xmlns:a16="http://schemas.microsoft.com/office/drawing/2014/main" val="10006"/>
                  </a:ext>
                </a:extLst>
              </a:tr>
              <a:tr h="346729">
                <a:tc>
                  <a:txBody>
                    <a:bodyPr/>
                    <a:lstStyle/>
                    <a:p>
                      <a:r>
                        <a:rPr lang="en-US" sz="1200" b="1">
                          <a:latin typeface="+mj-lt"/>
                          <a:hlinkClick r:id="rId8"/>
                        </a:rPr>
                        <a:t>removeData()</a:t>
                      </a:r>
                      <a:endParaRPr lang="en-US" sz="1200" b="1">
                        <a:latin typeface="+mj-lt"/>
                      </a:endParaRPr>
                    </a:p>
                  </a:txBody>
                  <a:tcPr anchor="ctr"/>
                </a:tc>
                <a:tc>
                  <a:txBody>
                    <a:bodyPr/>
                    <a:lstStyle/>
                    <a:p>
                      <a:r>
                        <a:rPr lang="en-US" sz="1200" b="1">
                          <a:latin typeface="+mj-lt"/>
                        </a:rPr>
                        <a:t>Removes a previously-stored piece of data</a:t>
                      </a:r>
                    </a:p>
                  </a:txBody>
                  <a:tcPr anchor="ctr"/>
                </a:tc>
                <a:extLst>
                  <a:ext uri="{0D108BD9-81ED-4DB2-BD59-A6C34878D82A}">
                    <a16:rowId xmlns:a16="http://schemas.microsoft.com/office/drawing/2014/main" val="10007"/>
                  </a:ext>
                </a:extLst>
              </a:tr>
              <a:tr h="346729">
                <a:tc>
                  <a:txBody>
                    <a:bodyPr/>
                    <a:lstStyle/>
                    <a:p>
                      <a:r>
                        <a:rPr lang="en-US" sz="1200" b="1">
                          <a:latin typeface="+mj-lt"/>
                          <a:hlinkClick r:id="rId9"/>
                        </a:rPr>
                        <a:t>size()</a:t>
                      </a:r>
                      <a:endParaRPr lang="en-US" sz="1200" b="1">
                        <a:latin typeface="+mj-lt"/>
                      </a:endParaRPr>
                    </a:p>
                  </a:txBody>
                  <a:tcPr anchor="ctr"/>
                </a:tc>
                <a:tc>
                  <a:txBody>
                    <a:bodyPr/>
                    <a:lstStyle/>
                    <a:p>
                      <a:r>
                        <a:rPr lang="en-US" sz="1200" b="1">
                          <a:latin typeface="+mj-lt"/>
                        </a:rPr>
                        <a:t>Deprecated in version 1.8. Return the number of DOM elements matched by the jQuery selector</a:t>
                      </a:r>
                    </a:p>
                  </a:txBody>
                  <a:tcPr anchor="ctr"/>
                </a:tc>
                <a:extLst>
                  <a:ext uri="{0D108BD9-81ED-4DB2-BD59-A6C34878D82A}">
                    <a16:rowId xmlns:a16="http://schemas.microsoft.com/office/drawing/2014/main" val="10008"/>
                  </a:ext>
                </a:extLst>
              </a:tr>
              <a:tr h="346729">
                <a:tc>
                  <a:txBody>
                    <a:bodyPr/>
                    <a:lstStyle/>
                    <a:p>
                      <a:r>
                        <a:rPr lang="en-US" sz="1200" b="1">
                          <a:latin typeface="+mj-lt"/>
                          <a:hlinkClick r:id="rId10"/>
                        </a:rPr>
                        <a:t>toArray()</a:t>
                      </a:r>
                      <a:endParaRPr lang="en-US" sz="1200" b="1">
                        <a:latin typeface="+mj-lt"/>
                      </a:endParaRPr>
                    </a:p>
                  </a:txBody>
                  <a:tcPr anchor="ctr"/>
                </a:tc>
                <a:tc>
                  <a:txBody>
                    <a:bodyPr/>
                    <a:lstStyle/>
                    <a:p>
                      <a:r>
                        <a:rPr lang="en-US" sz="1200" b="1" dirty="0">
                          <a:latin typeface="+mj-lt"/>
                        </a:rPr>
                        <a:t>Retrieve all the DOM elements contained in the jQuery set, as an array</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84384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6</a:t>
            </a:r>
          </a:p>
        </p:txBody>
      </p:sp>
      <p:sp>
        <p:nvSpPr>
          <p:cNvPr id="3" name="Content Placeholder 2"/>
          <p:cNvSpPr>
            <a:spLocks noGrp="1"/>
          </p:cNvSpPr>
          <p:nvPr>
            <p:ph idx="1"/>
          </p:nvPr>
        </p:nvSpPr>
        <p:spPr/>
        <p:txBody>
          <a:bodyPr/>
          <a:lstStyle/>
          <a:p>
            <a:r>
              <a:rPr lang="en-US" dirty="0"/>
              <a:t>Complete Exercise 15-1 and 15-2 on page 529 using Dreamweaver.</a:t>
            </a:r>
          </a:p>
          <a:p>
            <a:r>
              <a:rPr lang="en-US" dirty="0"/>
              <a:t>Upload your HTML pages and CSS files to the live site to preview. </a:t>
            </a:r>
          </a:p>
        </p:txBody>
      </p:sp>
      <p:sp>
        <p:nvSpPr>
          <p:cNvPr id="4" name="Date Placeholder 3"/>
          <p:cNvSpPr>
            <a:spLocks noGrp="1"/>
          </p:cNvSpPr>
          <p:nvPr>
            <p:ph type="dt" sz="half" idx="10"/>
          </p:nvPr>
        </p:nvSpPr>
        <p:spPr/>
        <p:txBody>
          <a:bodyPr/>
          <a:lstStyle/>
          <a:p>
            <a:fld id="{311FD553-0AA4-4DB9-9076-BA0D57EE3D9F}" type="datetime1">
              <a:rPr lang="en-US" sz="900" smtClean="0"/>
              <a:t>10/3/2016</a:t>
            </a:fld>
            <a:endParaRPr lang="en-US" sz="900" dirty="0"/>
          </a:p>
        </p:txBody>
      </p:sp>
      <p:sp>
        <p:nvSpPr>
          <p:cNvPr id="6" name="Footer Placeholder 5"/>
          <p:cNvSpPr>
            <a:spLocks noGrp="1"/>
          </p:cNvSpPr>
          <p:nvPr>
            <p:ph type="ftr" sz="quarter" idx="11"/>
          </p:nvPr>
        </p:nvSpPr>
        <p:spPr>
          <a:prstGeom prst="rect">
            <a:avLst/>
          </a:prstGeom>
        </p:spPr>
        <p:txBody>
          <a:bodyPr/>
          <a:lstStyle/>
          <a:p>
            <a:r>
              <a:rPr lang="en-US"/>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57</a:t>
            </a:fld>
            <a:endParaRPr lang="en-US" dirty="0"/>
          </a:p>
        </p:txBody>
      </p:sp>
    </p:spTree>
    <p:extLst>
      <p:ext uri="{BB962C8B-B14F-4D97-AF65-F5344CB8AC3E}">
        <p14:creationId xmlns:p14="http://schemas.microsoft.com/office/powerpoint/2010/main" val="1432960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Class Review</a:t>
            </a:r>
          </a:p>
        </p:txBody>
      </p:sp>
      <p:sp>
        <p:nvSpPr>
          <p:cNvPr id="3" name="Content Placeholder 2"/>
          <p:cNvSpPr>
            <a:spLocks noGrp="1"/>
          </p:cNvSpPr>
          <p:nvPr>
            <p:ph idx="1"/>
          </p:nvPr>
        </p:nvSpPr>
        <p:spPr/>
        <p:txBody>
          <a:bodyPr/>
          <a:lstStyle/>
          <a:p>
            <a:r>
              <a:rPr lang="en-US" sz="2400" dirty="0"/>
              <a:t>Intro to JavaScript </a:t>
            </a:r>
          </a:p>
          <a:p>
            <a:r>
              <a:rPr lang="en-US" sz="2400" dirty="0"/>
              <a:t>Object Technology</a:t>
            </a:r>
          </a:p>
          <a:p>
            <a:r>
              <a:rPr lang="en-US" sz="2400" dirty="0"/>
              <a:t>Document Object Model (DOM)</a:t>
            </a:r>
          </a:p>
          <a:p>
            <a:r>
              <a:rPr lang="en-US" sz="2400" dirty="0"/>
              <a:t>How to Use JavaScript to Enhance Your Web Pages</a:t>
            </a:r>
          </a:p>
          <a:p>
            <a:r>
              <a:rPr lang="en-US" sz="2400" dirty="0"/>
              <a:t>JavaScript Validation</a:t>
            </a:r>
          </a:p>
        </p:txBody>
      </p:sp>
      <p:sp>
        <p:nvSpPr>
          <p:cNvPr id="4" name="Date Placeholder 3"/>
          <p:cNvSpPr>
            <a:spLocks noGrp="1"/>
          </p:cNvSpPr>
          <p:nvPr>
            <p:ph type="dt" sz="half" idx="10"/>
          </p:nvPr>
        </p:nvSpPr>
        <p:spPr/>
        <p:txBody>
          <a:bodyPr/>
          <a:lstStyle/>
          <a:p>
            <a:fld id="{D252BDF7-0FD5-4A53-8770-C3823CCF87A7}" type="datetime1">
              <a:rPr lang="en-US" sz="900" smtClean="0"/>
              <a:t>10/3/2016</a:t>
            </a:fld>
            <a:endParaRPr lang="en-US" sz="900" dirty="0"/>
          </a:p>
        </p:txBody>
      </p:sp>
      <p:sp>
        <p:nvSpPr>
          <p:cNvPr id="6" name="Footer Placeholder 5"/>
          <p:cNvSpPr>
            <a:spLocks noGrp="1"/>
          </p:cNvSpPr>
          <p:nvPr>
            <p:ph type="ftr" sz="quarter" idx="11"/>
          </p:nvPr>
        </p:nvSpPr>
        <p:spPr>
          <a:prstGeom prst="rect">
            <a:avLst/>
          </a:prstGeom>
        </p:spPr>
        <p:txBody>
          <a:bodyPr/>
          <a:lstStyle/>
          <a:p>
            <a:r>
              <a:rPr lang="en-US" dirty="0"/>
              <a:t>Copyright © Carl M. Burnett</a:t>
            </a:r>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58</a:t>
            </a:fld>
            <a:endParaRPr lang="en-US" dirty="0"/>
          </a:p>
        </p:txBody>
      </p:sp>
      <p:sp>
        <p:nvSpPr>
          <p:cNvPr id="7" name="TextBox 6"/>
          <p:cNvSpPr txBox="1"/>
          <p:nvPr/>
        </p:nvSpPr>
        <p:spPr>
          <a:xfrm>
            <a:off x="586409" y="3581221"/>
            <a:ext cx="7971220" cy="1200329"/>
          </a:xfrm>
          <a:prstGeom prst="rect">
            <a:avLst/>
          </a:prstGeom>
          <a:noFill/>
        </p:spPr>
        <p:txBody>
          <a:bodyPr wrap="none" rtlCol="0">
            <a:spAutoFit/>
          </a:bodyPr>
          <a:lstStyle/>
          <a:p>
            <a:pPr algn="ctr"/>
            <a:r>
              <a:rPr lang="en-US" sz="2400" b="1" i="1" dirty="0">
                <a:effectLst>
                  <a:outerShdw blurRad="38100" dist="38100" dir="2700000" algn="tl">
                    <a:srgbClr val="000000">
                      <a:alpha val="43137"/>
                    </a:srgbClr>
                  </a:outerShdw>
                </a:effectLst>
              </a:rPr>
              <a:t>Next – Session 3 </a:t>
            </a:r>
          </a:p>
          <a:p>
            <a:pPr algn="ctr"/>
            <a:r>
              <a:rPr lang="en-US" sz="2400" b="1" i="1" dirty="0">
                <a:effectLst>
                  <a:outerShdw blurRad="38100" dist="38100" dir="2700000" algn="tl">
                    <a:srgbClr val="000000">
                      <a:alpha val="43137"/>
                    </a:srgbClr>
                  </a:outerShdw>
                </a:effectLst>
              </a:rPr>
              <a:t>Chapter 16 - How to Use jQuery UI and jQuery Plugins </a:t>
            </a:r>
            <a:br>
              <a:rPr lang="en-US" sz="2400" b="1" i="1" dirty="0">
                <a:effectLst>
                  <a:outerShdw blurRad="38100" dist="38100" dir="2700000" algn="tl">
                    <a:srgbClr val="000000">
                      <a:alpha val="43137"/>
                    </a:srgbClr>
                  </a:outerShdw>
                </a:effectLst>
              </a:rPr>
            </a:br>
            <a:r>
              <a:rPr lang="en-US" sz="2400" b="1" i="1" dirty="0">
                <a:effectLst>
                  <a:outerShdw blurRad="38100" dist="38100" dir="2700000" algn="tl">
                    <a:srgbClr val="000000">
                      <a:alpha val="43137"/>
                    </a:srgbClr>
                  </a:outerShdw>
                </a:effectLst>
              </a:rPr>
              <a:t>to Enhance Your Web Pages</a:t>
            </a:r>
          </a:p>
        </p:txBody>
      </p:sp>
    </p:spTree>
    <p:extLst>
      <p:ext uri="{BB962C8B-B14F-4D97-AF65-F5344CB8AC3E}">
        <p14:creationId xmlns:p14="http://schemas.microsoft.com/office/powerpoint/2010/main" val="344302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47403" y="285750"/>
            <a:ext cx="8229600" cy="824484"/>
          </a:xfrm>
        </p:spPr>
        <p:txBody>
          <a:bodyPr/>
          <a:lstStyle/>
          <a:p>
            <a:r>
              <a:rPr lang="en-US" b="1" dirty="0"/>
              <a:t>Class Characteristics </a:t>
            </a:r>
          </a:p>
        </p:txBody>
      </p:sp>
      <p:sp>
        <p:nvSpPr>
          <p:cNvPr id="84995" name="Rectangle 3"/>
          <p:cNvSpPr>
            <a:spLocks noGrp="1" noChangeArrowheads="1"/>
          </p:cNvSpPr>
          <p:nvPr>
            <p:ph idx="1"/>
          </p:nvPr>
        </p:nvSpPr>
        <p:spPr>
          <a:xfrm>
            <a:off x="373920" y="1179989"/>
            <a:ext cx="3276600" cy="2853168"/>
          </a:xfrm>
        </p:spPr>
        <p:txBody>
          <a:bodyPr>
            <a:normAutofit/>
          </a:bodyPr>
          <a:lstStyle/>
          <a:p>
            <a:r>
              <a:rPr lang="en-US" b="1" dirty="0"/>
              <a:t>Class is Instantiated </a:t>
            </a:r>
          </a:p>
          <a:p>
            <a:pPr lvl="1"/>
            <a:r>
              <a:rPr lang="en-US" b="1" dirty="0"/>
              <a:t>State</a:t>
            </a:r>
          </a:p>
          <a:p>
            <a:pPr lvl="1"/>
            <a:r>
              <a:rPr lang="en-US" b="1" dirty="0"/>
              <a:t>Structure</a:t>
            </a:r>
          </a:p>
          <a:p>
            <a:pPr lvl="1"/>
            <a:r>
              <a:rPr lang="en-US" b="1" dirty="0"/>
              <a:t>Behaviors </a:t>
            </a:r>
          </a:p>
          <a:p>
            <a:pPr lvl="1"/>
            <a:r>
              <a:rPr lang="en-US" dirty="0"/>
              <a:t>Hierarchy</a:t>
            </a:r>
            <a:endParaRPr lang="en-US" b="1" dirty="0"/>
          </a:p>
          <a:p>
            <a:pPr lvl="1"/>
            <a:r>
              <a:rPr lang="en-US" dirty="0"/>
              <a:t>Access</a:t>
            </a:r>
            <a:endParaRPr lang="en-US" b="1" dirty="0"/>
          </a:p>
        </p:txBody>
      </p:sp>
      <p:grpSp>
        <p:nvGrpSpPr>
          <p:cNvPr id="6" name="Group 5"/>
          <p:cNvGrpSpPr/>
          <p:nvPr/>
        </p:nvGrpSpPr>
        <p:grpSpPr>
          <a:xfrm>
            <a:off x="4302034" y="1657350"/>
            <a:ext cx="4407626" cy="3195760"/>
            <a:chOff x="4302034" y="1657350"/>
            <a:chExt cx="4407626" cy="3195760"/>
          </a:xfrm>
        </p:grpSpPr>
        <p:pic>
          <p:nvPicPr>
            <p:cNvPr id="3074"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719" y="3263114"/>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rofBurnett.Carl-PC\AppData\Local\Microsoft\Windows\Temporary Internet Files\Content.IE5\8FJSNUHI\glass-water-bottle-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034" y="1657350"/>
              <a:ext cx="784860" cy="11772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rofBurnett.Carl-PC\AppData\Local\Microsoft\Windows\Temporary Internet Files\Content.IE5\37OAUFME\5529988551_66e5f7fb0a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419350"/>
              <a:ext cx="991870" cy="99187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rofBurnett.Carl-PC\AppData\Local\Microsoft\Windows\Temporary Internet Files\Content.IE5\1EELI4CJ\7474504070_4a3fec0c5d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3790950"/>
              <a:ext cx="708660" cy="1062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661406" y="1117858"/>
            <a:ext cx="1903919" cy="369332"/>
          </a:xfrm>
          <a:prstGeom prst="rect">
            <a:avLst/>
          </a:prstGeom>
          <a:noFill/>
        </p:spPr>
        <p:txBody>
          <a:bodyPr wrap="none" rtlCol="0">
            <a:spAutoFit/>
          </a:bodyPr>
          <a:lstStyle/>
          <a:p>
            <a:r>
              <a:rPr lang="en-US" b="1" dirty="0">
                <a:latin typeface="+mj-lt"/>
              </a:rPr>
              <a:t>Class = Containers</a:t>
            </a:r>
          </a:p>
        </p:txBody>
      </p:sp>
      <p:sp>
        <p:nvSpPr>
          <p:cNvPr id="13" name="TextBox 12"/>
          <p:cNvSpPr txBox="1"/>
          <p:nvPr/>
        </p:nvSpPr>
        <p:spPr>
          <a:xfrm>
            <a:off x="5769182" y="1117858"/>
            <a:ext cx="1769074" cy="1200329"/>
          </a:xfrm>
          <a:prstGeom prst="rect">
            <a:avLst/>
          </a:prstGeom>
          <a:noFill/>
        </p:spPr>
        <p:txBody>
          <a:bodyPr wrap="none" rtlCol="0">
            <a:spAutoFit/>
          </a:bodyPr>
          <a:lstStyle/>
          <a:p>
            <a:pPr marL="0" lvl="1"/>
            <a:r>
              <a:rPr lang="en-US" b="1" dirty="0">
                <a:latin typeface="+mj-lt"/>
              </a:rPr>
              <a:t>Class = Structure</a:t>
            </a:r>
          </a:p>
          <a:p>
            <a:pPr marL="342900" lvl="1" indent="-342900">
              <a:buAutoNum type="arabicPeriod"/>
            </a:pPr>
            <a:r>
              <a:rPr lang="en-US" b="1" dirty="0">
                <a:latin typeface="+mj-lt"/>
              </a:rPr>
              <a:t>Glass</a:t>
            </a:r>
          </a:p>
          <a:p>
            <a:pPr marL="342900" lvl="1" indent="-342900">
              <a:buAutoNum type="arabicPeriod"/>
            </a:pPr>
            <a:r>
              <a:rPr lang="en-US" b="1" dirty="0">
                <a:latin typeface="+mj-lt"/>
              </a:rPr>
              <a:t>Plastic</a:t>
            </a:r>
          </a:p>
          <a:p>
            <a:pPr marL="342900" lvl="1" indent="-342900">
              <a:buAutoNum type="arabicPeriod"/>
            </a:pPr>
            <a:r>
              <a:rPr lang="en-US" b="1" dirty="0">
                <a:latin typeface="+mj-lt"/>
              </a:rPr>
              <a:t>Metal</a:t>
            </a:r>
          </a:p>
        </p:txBody>
      </p:sp>
      <p:sp>
        <p:nvSpPr>
          <p:cNvPr id="14" name="TextBox 13"/>
          <p:cNvSpPr txBox="1"/>
          <p:nvPr/>
        </p:nvSpPr>
        <p:spPr>
          <a:xfrm>
            <a:off x="5227160" y="3790950"/>
            <a:ext cx="1510350" cy="1200329"/>
          </a:xfrm>
          <a:prstGeom prst="rect">
            <a:avLst/>
          </a:prstGeom>
          <a:noFill/>
        </p:spPr>
        <p:txBody>
          <a:bodyPr wrap="none" rtlCol="0">
            <a:spAutoFit/>
          </a:bodyPr>
          <a:lstStyle/>
          <a:p>
            <a:pPr marL="0" lvl="1"/>
            <a:r>
              <a:rPr lang="en-US" b="1" dirty="0">
                <a:latin typeface="+mj-lt"/>
              </a:rPr>
              <a:t>Class = Access</a:t>
            </a:r>
          </a:p>
          <a:p>
            <a:pPr marL="0" lvl="1"/>
            <a:r>
              <a:rPr lang="en-US" b="1" dirty="0">
                <a:latin typeface="+mj-lt"/>
              </a:rPr>
              <a:t>1. Private</a:t>
            </a:r>
          </a:p>
          <a:p>
            <a:pPr marL="0" lvl="1"/>
            <a:r>
              <a:rPr lang="en-US" b="1" dirty="0">
                <a:latin typeface="+mj-lt"/>
              </a:rPr>
              <a:t>2. Protected</a:t>
            </a:r>
          </a:p>
          <a:p>
            <a:pPr marL="0" lvl="1"/>
            <a:r>
              <a:rPr lang="en-US" b="1" dirty="0">
                <a:latin typeface="+mj-lt"/>
              </a:rPr>
              <a:t>3. Public</a:t>
            </a:r>
          </a:p>
        </p:txBody>
      </p:sp>
      <p:sp>
        <p:nvSpPr>
          <p:cNvPr id="15" name="TextBox 14"/>
          <p:cNvSpPr txBox="1"/>
          <p:nvPr/>
        </p:nvSpPr>
        <p:spPr>
          <a:xfrm>
            <a:off x="7113744" y="1634311"/>
            <a:ext cx="1818447" cy="1200329"/>
          </a:xfrm>
          <a:prstGeom prst="rect">
            <a:avLst/>
          </a:prstGeom>
          <a:noFill/>
        </p:spPr>
        <p:txBody>
          <a:bodyPr wrap="none" rtlCol="0">
            <a:spAutoFit/>
          </a:bodyPr>
          <a:lstStyle/>
          <a:p>
            <a:pPr marL="0" lvl="1"/>
            <a:r>
              <a:rPr lang="en-US" b="1" dirty="0">
                <a:latin typeface="+mj-lt"/>
              </a:rPr>
              <a:t>Class = Behaviors</a:t>
            </a:r>
          </a:p>
          <a:p>
            <a:pPr marL="342900" lvl="1" indent="-342900">
              <a:buAutoNum type="arabicPeriod"/>
            </a:pPr>
            <a:r>
              <a:rPr lang="en-US" b="1" dirty="0">
                <a:latin typeface="+mj-lt"/>
              </a:rPr>
              <a:t>Pour</a:t>
            </a:r>
          </a:p>
          <a:p>
            <a:pPr marL="342900" lvl="1" indent="-342900">
              <a:buAutoNum type="arabicPeriod"/>
            </a:pPr>
            <a:r>
              <a:rPr lang="en-US" b="1" dirty="0">
                <a:latin typeface="+mj-lt"/>
              </a:rPr>
              <a:t>Fill</a:t>
            </a:r>
          </a:p>
          <a:p>
            <a:pPr marL="342900" lvl="1" indent="-342900">
              <a:buAutoNum type="arabicPeriod"/>
            </a:pPr>
            <a:r>
              <a:rPr lang="en-US" b="1" dirty="0">
                <a:latin typeface="+mj-lt"/>
              </a:rPr>
              <a:t>Shake </a:t>
            </a:r>
          </a:p>
        </p:txBody>
      </p:sp>
      <p:grpSp>
        <p:nvGrpSpPr>
          <p:cNvPr id="5" name="Group 4"/>
          <p:cNvGrpSpPr/>
          <p:nvPr/>
        </p:nvGrpSpPr>
        <p:grpSpPr>
          <a:xfrm>
            <a:off x="3295698" y="2303098"/>
            <a:ext cx="4794836" cy="2149457"/>
            <a:chOff x="3295698" y="2303098"/>
            <a:chExt cx="4794836" cy="2149457"/>
          </a:xfrm>
        </p:grpSpPr>
        <p:sp>
          <p:nvSpPr>
            <p:cNvPr id="3" name="Right Arrow 2"/>
            <p:cNvSpPr/>
            <p:nvPr/>
          </p:nvSpPr>
          <p:spPr>
            <a:xfrm rot="2723439">
              <a:off x="5004635" y="2341398"/>
              <a:ext cx="381000" cy="304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723439">
              <a:off x="6644098" y="3396246"/>
              <a:ext cx="381000" cy="304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723439">
              <a:off x="7747835" y="4109855"/>
              <a:ext cx="381000" cy="304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95698" y="3121275"/>
              <a:ext cx="1791196" cy="369332"/>
            </a:xfrm>
            <a:prstGeom prst="rect">
              <a:avLst/>
            </a:prstGeom>
            <a:noFill/>
          </p:spPr>
          <p:txBody>
            <a:bodyPr wrap="none" rtlCol="0">
              <a:spAutoFit/>
            </a:bodyPr>
            <a:lstStyle/>
            <a:p>
              <a:pPr marL="0" lvl="1"/>
              <a:r>
                <a:rPr lang="en-US" b="1" dirty="0">
                  <a:latin typeface="+mj-lt"/>
                </a:rPr>
                <a:t>Class = Hierarchy</a:t>
              </a:r>
            </a:p>
          </p:txBody>
        </p:sp>
      </p:grpSp>
    </p:spTree>
    <p:extLst>
      <p:ext uri="{BB962C8B-B14F-4D97-AF65-F5344CB8AC3E}">
        <p14:creationId xmlns:p14="http://schemas.microsoft.com/office/powerpoint/2010/main" val="254767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Objects</a:t>
            </a:r>
            <a:endParaRPr lang="en-US" dirty="0"/>
          </a:p>
        </p:txBody>
      </p:sp>
      <p:sp>
        <p:nvSpPr>
          <p:cNvPr id="3" name="Content Placeholder 2"/>
          <p:cNvSpPr>
            <a:spLocks noGrp="1"/>
          </p:cNvSpPr>
          <p:nvPr>
            <p:ph idx="1"/>
          </p:nvPr>
        </p:nvSpPr>
        <p:spPr/>
        <p:txBody>
          <a:bodyPr/>
          <a:lstStyle/>
          <a:p>
            <a:r>
              <a:rPr lang="en-US" dirty="0"/>
              <a:t>Data Structures</a:t>
            </a:r>
          </a:p>
          <a:p>
            <a:r>
              <a:rPr lang="en-US" dirty="0"/>
              <a:t>Properties</a:t>
            </a:r>
          </a:p>
          <a:p>
            <a:r>
              <a:rPr lang="en-US" dirty="0"/>
              <a:t>Methods</a:t>
            </a:r>
          </a:p>
        </p:txBody>
      </p:sp>
      <p:pic>
        <p:nvPicPr>
          <p:cNvPr id="4"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449705"/>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fBurnett.Carl-PC\AppData\Local\Microsoft\Windows\Temporary Internet Files\Content.IE5\8FJSNUHI\glass-water-bottle-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318" y="1449705"/>
            <a:ext cx="784860"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3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685800"/>
          </a:xfrm>
        </p:spPr>
        <p:txBody>
          <a:bodyPr>
            <a:normAutofit fontScale="90000"/>
          </a:bodyPr>
          <a:lstStyle/>
          <a:p>
            <a:r>
              <a:rPr lang="en-US" sz="5400" dirty="0"/>
              <a:t>Inheritance</a:t>
            </a:r>
            <a:endParaRPr lang="en-US" dirty="0"/>
          </a:p>
        </p:txBody>
      </p:sp>
      <p:sp>
        <p:nvSpPr>
          <p:cNvPr id="4" name="TextBox 3"/>
          <p:cNvSpPr txBox="1"/>
          <p:nvPr/>
        </p:nvSpPr>
        <p:spPr>
          <a:xfrm>
            <a:off x="457200" y="995636"/>
            <a:ext cx="5644494"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latin typeface="+mj-lt"/>
              </a:rPr>
              <a:t>Object or Class is based on another Object </a:t>
            </a:r>
          </a:p>
        </p:txBody>
      </p:sp>
      <p:grpSp>
        <p:nvGrpSpPr>
          <p:cNvPr id="11" name="Group 10"/>
          <p:cNvGrpSpPr/>
          <p:nvPr/>
        </p:nvGrpSpPr>
        <p:grpSpPr>
          <a:xfrm>
            <a:off x="874942" y="1674564"/>
            <a:ext cx="2010465" cy="1430306"/>
            <a:chOff x="1046326" y="1468323"/>
            <a:chExt cx="2010465" cy="1430306"/>
          </a:xfrm>
        </p:grpSpPr>
        <p:pic>
          <p:nvPicPr>
            <p:cNvPr id="4098" name="Picture 2" descr="C:\Users\ProfBurnett.Carl-PC\AppData\Local\Microsoft\Windows\Temporary Internet Files\Content.IE5\MKUEEON2\mother-and-baby-in-p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326" y="1468323"/>
              <a:ext cx="1595170" cy="10634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9463" y="2529297"/>
              <a:ext cx="1947328" cy="369332"/>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latin typeface="+mj-lt"/>
                </a:rPr>
                <a:t>Single Inheritance </a:t>
              </a:r>
            </a:p>
          </p:txBody>
        </p:sp>
      </p:grpSp>
      <p:grpSp>
        <p:nvGrpSpPr>
          <p:cNvPr id="12" name="Group 11"/>
          <p:cNvGrpSpPr/>
          <p:nvPr/>
        </p:nvGrpSpPr>
        <p:grpSpPr>
          <a:xfrm>
            <a:off x="3352800" y="1531634"/>
            <a:ext cx="2190984" cy="1603772"/>
            <a:chOff x="2885414" y="1605045"/>
            <a:chExt cx="2190984" cy="1603772"/>
          </a:xfrm>
        </p:grpSpPr>
        <p:pic>
          <p:nvPicPr>
            <p:cNvPr id="4099" name="Picture 3" descr="C:\Users\ProfBurnett.Carl-PC\AppData\Local\Microsoft\Windows\Temporary Internet Files\Content.IE5\MKUEEON2\black_fathers_week_pm-thumb-270x2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686" y="1605045"/>
              <a:ext cx="1234440" cy="1234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5414" y="2839485"/>
              <a:ext cx="2190984" cy="369332"/>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latin typeface="+mj-lt"/>
                </a:rPr>
                <a:t>Multiple Inheritance</a:t>
              </a:r>
            </a:p>
          </p:txBody>
        </p:sp>
      </p:grpSp>
      <p:grpSp>
        <p:nvGrpSpPr>
          <p:cNvPr id="13" name="Group 12"/>
          <p:cNvGrpSpPr/>
          <p:nvPr/>
        </p:nvGrpSpPr>
        <p:grpSpPr>
          <a:xfrm>
            <a:off x="6263042" y="1565213"/>
            <a:ext cx="2344809" cy="1663173"/>
            <a:chOff x="3292317" y="1880992"/>
            <a:chExt cx="2344809" cy="1663173"/>
          </a:xfrm>
        </p:grpSpPr>
        <p:pic>
          <p:nvPicPr>
            <p:cNvPr id="4101" name="Picture 5" descr="C:\Users\ProfBurnett.Carl-PC\AppData\Local\Microsoft\Windows\Temporary Internet Files\Content.IE5\1EELI4CJ\april-09-15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880992"/>
              <a:ext cx="1919044" cy="1197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92317" y="3174833"/>
              <a:ext cx="2344809"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Multilevel Inheritance </a:t>
              </a:r>
            </a:p>
          </p:txBody>
        </p:sp>
      </p:grpSp>
      <p:grpSp>
        <p:nvGrpSpPr>
          <p:cNvPr id="14" name="Group 13"/>
          <p:cNvGrpSpPr/>
          <p:nvPr/>
        </p:nvGrpSpPr>
        <p:grpSpPr>
          <a:xfrm>
            <a:off x="1672527" y="3495824"/>
            <a:ext cx="2505109" cy="1458208"/>
            <a:chOff x="3147783" y="2790839"/>
            <a:chExt cx="2505109" cy="1458208"/>
          </a:xfrm>
        </p:grpSpPr>
        <p:pic>
          <p:nvPicPr>
            <p:cNvPr id="4102" name="Picture 6" descr="C:\Users\ProfBurnett.Carl-PC\AppData\Local\Microsoft\Windows\Temporary Internet Files\Content.IE5\8FJSNUHI\36950173_135839decb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2138" y="2790839"/>
              <a:ext cx="1676400" cy="1094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47783" y="3879715"/>
              <a:ext cx="2505109"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Hierarchical Inheritance </a:t>
              </a:r>
            </a:p>
          </p:txBody>
        </p:sp>
      </p:grpSp>
      <p:grpSp>
        <p:nvGrpSpPr>
          <p:cNvPr id="15" name="Group 14"/>
          <p:cNvGrpSpPr/>
          <p:nvPr/>
        </p:nvGrpSpPr>
        <p:grpSpPr>
          <a:xfrm>
            <a:off x="4768669" y="3310346"/>
            <a:ext cx="1964961" cy="1620282"/>
            <a:chOff x="3193687" y="2422967"/>
            <a:chExt cx="1964961" cy="1620282"/>
          </a:xfrm>
        </p:grpSpPr>
        <p:pic>
          <p:nvPicPr>
            <p:cNvPr id="4104" name="Picture 8" descr="C:\Users\ProfBurnett.Carl-PC\AppData\Local\Microsoft\Windows\Temporary Internet Files\Content.IE5\1EELI4CJ\2e342b7156dcde711eb10a55e7c2c84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956" y="2422967"/>
              <a:ext cx="1876425" cy="1250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93687" y="3673917"/>
              <a:ext cx="196496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Hybrid Inheritance</a:t>
              </a:r>
            </a:p>
          </p:txBody>
        </p:sp>
      </p:grpSp>
    </p:spTree>
    <p:extLst>
      <p:ext uri="{BB962C8B-B14F-4D97-AF65-F5344CB8AC3E}">
        <p14:creationId xmlns:p14="http://schemas.microsoft.com/office/powerpoint/2010/main" val="37330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fontScale="90000"/>
          </a:bodyPr>
          <a:lstStyle/>
          <a:p>
            <a:r>
              <a:rPr lang="en-US" sz="5400" dirty="0"/>
              <a:t>Data Encapsulation</a:t>
            </a:r>
            <a:endParaRPr lang="en-US" dirty="0"/>
          </a:p>
        </p:txBody>
      </p:sp>
      <p:sp>
        <p:nvSpPr>
          <p:cNvPr id="3" name="Content Placeholder 2"/>
          <p:cNvSpPr>
            <a:spLocks noGrp="1"/>
          </p:cNvSpPr>
          <p:nvPr>
            <p:ph idx="1"/>
          </p:nvPr>
        </p:nvSpPr>
        <p:spPr>
          <a:xfrm>
            <a:off x="457200" y="1123950"/>
            <a:ext cx="8229600" cy="457200"/>
          </a:xfrm>
        </p:spPr>
        <p:txBody>
          <a:bodyPr>
            <a:noAutofit/>
          </a:bodyPr>
          <a:lstStyle/>
          <a:p>
            <a:pPr marL="0" indent="0">
              <a:buNone/>
            </a:pPr>
            <a:r>
              <a:rPr lang="en-US" sz="2800" dirty="0"/>
              <a:t>Metadata – Data about Data</a:t>
            </a:r>
          </a:p>
        </p:txBody>
      </p:sp>
      <p:graphicFrame>
        <p:nvGraphicFramePr>
          <p:cNvPr id="4" name="Table 3"/>
          <p:cNvGraphicFramePr>
            <a:graphicFrameLocks noGrp="1"/>
          </p:cNvGraphicFramePr>
          <p:nvPr>
            <p:extLst>
              <p:ext uri="{D42A27DB-BD31-4B8C-83A1-F6EECF244321}">
                <p14:modId xmlns:p14="http://schemas.microsoft.com/office/powerpoint/2010/main" val="3155505076"/>
              </p:ext>
            </p:extLst>
          </p:nvPr>
        </p:nvGraphicFramePr>
        <p:xfrm>
          <a:off x="533400" y="1733550"/>
          <a:ext cx="8229600" cy="74168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solidFill>
                            <a:schemeClr val="tx1"/>
                          </a:solidFill>
                          <a:latin typeface="+mj-lt"/>
                        </a:rPr>
                        <a:t>Record</a:t>
                      </a:r>
                    </a:p>
                  </a:txBody>
                  <a:tcPr/>
                </a:tc>
                <a:tc>
                  <a:txBody>
                    <a:bodyPr/>
                    <a:lstStyle/>
                    <a:p>
                      <a:pPr algn="ctr"/>
                      <a:r>
                        <a:rPr lang="en-US" sz="1600" dirty="0">
                          <a:solidFill>
                            <a:schemeClr val="tx1"/>
                          </a:solidFill>
                          <a:latin typeface="+mj-lt"/>
                        </a:rPr>
                        <a:t>House No.</a:t>
                      </a:r>
                    </a:p>
                  </a:txBody>
                  <a:tcPr/>
                </a:tc>
                <a:tc>
                  <a:txBody>
                    <a:bodyPr/>
                    <a:lstStyle/>
                    <a:p>
                      <a:pPr algn="ctr"/>
                      <a:r>
                        <a:rPr lang="en-US" sz="1600" dirty="0">
                          <a:solidFill>
                            <a:schemeClr val="tx1"/>
                          </a:solidFill>
                          <a:latin typeface="+mj-lt"/>
                        </a:rPr>
                        <a:t>Street</a:t>
                      </a:r>
                    </a:p>
                  </a:txBody>
                  <a:tcPr/>
                </a:tc>
                <a:tc>
                  <a:txBody>
                    <a:bodyPr/>
                    <a:lstStyle/>
                    <a:p>
                      <a:pPr algn="ctr"/>
                      <a:r>
                        <a:rPr lang="en-US" sz="1600" dirty="0">
                          <a:solidFill>
                            <a:schemeClr val="tx1"/>
                          </a:solidFill>
                          <a:latin typeface="+mj-lt"/>
                        </a:rPr>
                        <a:t>Street Type</a:t>
                      </a:r>
                    </a:p>
                  </a:txBody>
                  <a:tcPr/>
                </a:tc>
                <a:tc>
                  <a:txBody>
                    <a:bodyPr/>
                    <a:lstStyle/>
                    <a:p>
                      <a:pPr algn="ctr"/>
                      <a:r>
                        <a:rPr lang="en-US" sz="1600" dirty="0">
                          <a:solidFill>
                            <a:schemeClr val="tx1"/>
                          </a:solidFill>
                          <a:latin typeface="+mj-lt"/>
                        </a:rPr>
                        <a:t>City</a:t>
                      </a:r>
                    </a:p>
                  </a:txBody>
                  <a:tcPr/>
                </a:tc>
                <a:tc>
                  <a:txBody>
                    <a:bodyPr/>
                    <a:lstStyle/>
                    <a:p>
                      <a:pPr algn="ctr"/>
                      <a:r>
                        <a:rPr lang="en-US" sz="1600" dirty="0">
                          <a:solidFill>
                            <a:schemeClr val="tx1"/>
                          </a:solidFill>
                          <a:latin typeface="+mj-lt"/>
                        </a:rPr>
                        <a:t>State</a:t>
                      </a:r>
                    </a:p>
                  </a:txBody>
                  <a:tcPr/>
                </a:tc>
                <a:extLst>
                  <a:ext uri="{0D108BD9-81ED-4DB2-BD59-A6C34878D82A}">
                    <a16:rowId xmlns:a16="http://schemas.microsoft.com/office/drawing/2014/main" val="10000"/>
                  </a:ext>
                </a:extLst>
              </a:tr>
              <a:tr h="370840">
                <a:tc>
                  <a:txBody>
                    <a:bodyPr/>
                    <a:lstStyle/>
                    <a:p>
                      <a:pPr algn="ctr"/>
                      <a:r>
                        <a:rPr lang="en-US" sz="1400" dirty="0">
                          <a:latin typeface="+mj-lt"/>
                        </a:rPr>
                        <a:t>Address</a:t>
                      </a:r>
                    </a:p>
                  </a:txBody>
                  <a:tcPr/>
                </a:tc>
                <a:tc>
                  <a:txBody>
                    <a:bodyPr/>
                    <a:lstStyle/>
                    <a:p>
                      <a:pPr algn="ctr"/>
                      <a:r>
                        <a:rPr lang="en-US" sz="1400" dirty="0">
                          <a:latin typeface="+mj-lt"/>
                        </a:rPr>
                        <a:t>123</a:t>
                      </a:r>
                    </a:p>
                  </a:txBody>
                  <a:tcPr/>
                </a:tc>
                <a:tc>
                  <a:txBody>
                    <a:bodyPr/>
                    <a:lstStyle/>
                    <a:p>
                      <a:pPr algn="ctr"/>
                      <a:r>
                        <a:rPr lang="en-US" sz="1400" dirty="0">
                          <a:latin typeface="+mj-lt"/>
                        </a:rPr>
                        <a:t>Post</a:t>
                      </a:r>
                    </a:p>
                  </a:txBody>
                  <a:tcPr/>
                </a:tc>
                <a:tc>
                  <a:txBody>
                    <a:bodyPr/>
                    <a:lstStyle/>
                    <a:p>
                      <a:pPr algn="ctr"/>
                      <a:r>
                        <a:rPr lang="en-US" sz="1400" dirty="0">
                          <a:latin typeface="+mj-lt"/>
                        </a:rPr>
                        <a:t>Avenue</a:t>
                      </a:r>
                    </a:p>
                  </a:txBody>
                  <a:tcPr/>
                </a:tc>
                <a:tc>
                  <a:txBody>
                    <a:bodyPr/>
                    <a:lstStyle/>
                    <a:p>
                      <a:pPr algn="ctr"/>
                      <a:r>
                        <a:rPr lang="en-US" sz="1400" dirty="0">
                          <a:latin typeface="+mj-lt"/>
                        </a:rPr>
                        <a:t>Westbury</a:t>
                      </a:r>
                    </a:p>
                  </a:txBody>
                  <a:tcPr/>
                </a:tc>
                <a:tc>
                  <a:txBody>
                    <a:bodyPr/>
                    <a:lstStyle/>
                    <a:p>
                      <a:pPr algn="ctr"/>
                      <a:r>
                        <a:rPr lang="en-US" sz="1400" dirty="0">
                          <a:latin typeface="+mj-lt"/>
                        </a:rPr>
                        <a:t>New York</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9050136"/>
              </p:ext>
            </p:extLst>
          </p:nvPr>
        </p:nvGraphicFramePr>
        <p:xfrm>
          <a:off x="533400" y="2582610"/>
          <a:ext cx="8229600" cy="74168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solidFill>
                            <a:schemeClr val="tx1"/>
                          </a:solidFill>
                          <a:latin typeface="+mj-lt"/>
                        </a:rPr>
                        <a:t>Record</a:t>
                      </a:r>
                    </a:p>
                  </a:txBody>
                  <a:tcPr/>
                </a:tc>
                <a:tc>
                  <a:txBody>
                    <a:bodyPr/>
                    <a:lstStyle/>
                    <a:p>
                      <a:pPr algn="ctr"/>
                      <a:r>
                        <a:rPr lang="en-US" sz="1600" dirty="0">
                          <a:solidFill>
                            <a:schemeClr val="tx1"/>
                          </a:solidFill>
                          <a:latin typeface="+mj-lt"/>
                        </a:rPr>
                        <a:t>Salutation</a:t>
                      </a:r>
                    </a:p>
                  </a:txBody>
                  <a:tcPr/>
                </a:tc>
                <a:tc>
                  <a:txBody>
                    <a:bodyPr/>
                    <a:lstStyle/>
                    <a:p>
                      <a:pPr algn="ctr"/>
                      <a:r>
                        <a:rPr lang="en-US" sz="1600" dirty="0">
                          <a:solidFill>
                            <a:schemeClr val="tx1"/>
                          </a:solidFill>
                          <a:latin typeface="+mj-lt"/>
                        </a:rPr>
                        <a:t>First Name</a:t>
                      </a:r>
                    </a:p>
                  </a:txBody>
                  <a:tcPr/>
                </a:tc>
                <a:tc>
                  <a:txBody>
                    <a:bodyPr/>
                    <a:lstStyle/>
                    <a:p>
                      <a:pPr algn="ctr"/>
                      <a:r>
                        <a:rPr lang="en-US" sz="1600" dirty="0">
                          <a:solidFill>
                            <a:schemeClr val="tx1"/>
                          </a:solidFill>
                          <a:latin typeface="+mj-lt"/>
                        </a:rPr>
                        <a:t>MI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mj-lt"/>
                          <a:ea typeface="+mn-ea"/>
                          <a:cs typeface="+mn-cs"/>
                        </a:rPr>
                        <a:t>Last Name</a:t>
                      </a:r>
                    </a:p>
                  </a:txBody>
                  <a:tcPr/>
                </a:tc>
                <a:tc>
                  <a:txBody>
                    <a:bodyPr/>
                    <a:lstStyle/>
                    <a:p>
                      <a:pPr algn="ctr"/>
                      <a:r>
                        <a:rPr lang="en-US" sz="1600" dirty="0">
                          <a:solidFill>
                            <a:schemeClr val="tx1"/>
                          </a:solidFill>
                          <a:latin typeface="+mj-lt"/>
                        </a:rPr>
                        <a:t>Suffix</a:t>
                      </a:r>
                    </a:p>
                  </a:txBody>
                  <a:tcPr/>
                </a:tc>
                <a:extLst>
                  <a:ext uri="{0D108BD9-81ED-4DB2-BD59-A6C34878D82A}">
                    <a16:rowId xmlns:a16="http://schemas.microsoft.com/office/drawing/2014/main" val="10000"/>
                  </a:ext>
                </a:extLst>
              </a:tr>
              <a:tr h="370840">
                <a:tc>
                  <a:txBody>
                    <a:bodyPr/>
                    <a:lstStyle/>
                    <a:p>
                      <a:pPr algn="ctr"/>
                      <a:r>
                        <a:rPr lang="en-US" sz="1400" dirty="0">
                          <a:latin typeface="+mj-lt"/>
                        </a:rPr>
                        <a:t>Person</a:t>
                      </a:r>
                    </a:p>
                  </a:txBody>
                  <a:tcPr/>
                </a:tc>
                <a:tc>
                  <a:txBody>
                    <a:bodyPr/>
                    <a:lstStyle/>
                    <a:p>
                      <a:pPr algn="ctr"/>
                      <a:r>
                        <a:rPr lang="en-US" sz="1400" dirty="0">
                          <a:latin typeface="+mj-lt"/>
                        </a:rPr>
                        <a:t>Ms.</a:t>
                      </a:r>
                    </a:p>
                  </a:txBody>
                  <a:tcPr/>
                </a:tc>
                <a:tc>
                  <a:txBody>
                    <a:bodyPr/>
                    <a:lstStyle/>
                    <a:p>
                      <a:pPr algn="ctr"/>
                      <a:r>
                        <a:rPr lang="en-US" sz="1400" dirty="0">
                          <a:latin typeface="+mj-lt"/>
                        </a:rPr>
                        <a:t>Sally</a:t>
                      </a:r>
                    </a:p>
                  </a:txBody>
                  <a:tcPr/>
                </a:tc>
                <a:tc>
                  <a:txBody>
                    <a:bodyPr/>
                    <a:lstStyle/>
                    <a:p>
                      <a:pPr algn="ctr"/>
                      <a:r>
                        <a:rPr lang="en-US" sz="1400" dirty="0">
                          <a:latin typeface="+mj-lt"/>
                        </a:rPr>
                        <a:t>M</a:t>
                      </a:r>
                    </a:p>
                  </a:txBody>
                  <a:tcPr/>
                </a:tc>
                <a:tc>
                  <a:txBody>
                    <a:bodyPr/>
                    <a:lstStyle/>
                    <a:p>
                      <a:pPr algn="ctr"/>
                      <a:r>
                        <a:rPr lang="en-US" sz="1400" dirty="0">
                          <a:latin typeface="+mj-lt"/>
                        </a:rPr>
                        <a:t>Smith</a:t>
                      </a:r>
                    </a:p>
                  </a:txBody>
                  <a:tcPr/>
                </a:tc>
                <a:tc>
                  <a:txBody>
                    <a:bodyPr/>
                    <a:lstStyle/>
                    <a:p>
                      <a:pPr algn="ctr"/>
                      <a:r>
                        <a:rPr lang="en-US" sz="1400" dirty="0">
                          <a:latin typeface="+mj-lt"/>
                        </a:rPr>
                        <a:t>III</a:t>
                      </a: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98143970"/>
              </p:ext>
            </p:extLst>
          </p:nvPr>
        </p:nvGraphicFramePr>
        <p:xfrm>
          <a:off x="533400" y="3526790"/>
          <a:ext cx="8229600" cy="1102360"/>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solidFill>
                            <a:schemeClr val="tx1"/>
                          </a:solidFill>
                          <a:latin typeface="+mj-lt"/>
                        </a:rPr>
                        <a:t>Record</a:t>
                      </a:r>
                    </a:p>
                  </a:txBody>
                  <a:tcPr/>
                </a:tc>
                <a:tc>
                  <a:txBody>
                    <a:bodyPr/>
                    <a:lstStyle/>
                    <a:p>
                      <a:pPr algn="ctr"/>
                      <a:endParaRPr lang="en-US" sz="1600" dirty="0">
                        <a:solidFill>
                          <a:schemeClr val="tx1"/>
                        </a:solidFill>
                        <a:latin typeface="+mj-lt"/>
                      </a:endParaRPr>
                    </a:p>
                  </a:txBody>
                  <a:tcPr/>
                </a:tc>
                <a:tc>
                  <a:txBody>
                    <a:bodyPr/>
                    <a:lstStyle/>
                    <a:p>
                      <a:pPr algn="ctr"/>
                      <a:endParaRPr lang="en-US" sz="1600" dirty="0">
                        <a:solidFill>
                          <a:schemeClr val="tx1"/>
                        </a:solidFill>
                        <a:latin typeface="+mj-lt"/>
                      </a:endParaRPr>
                    </a:p>
                  </a:txBody>
                  <a:tcPr/>
                </a:tc>
                <a:tc>
                  <a:txBody>
                    <a:bodyPr/>
                    <a:lstStyle/>
                    <a:p>
                      <a:pPr algn="ctr"/>
                      <a:endParaRPr lang="en-US"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dirty="0">
                        <a:solidFill>
                          <a:schemeClr val="tx1"/>
                        </a:solidFill>
                        <a:latin typeface="+mj-lt"/>
                        <a:ea typeface="+mn-ea"/>
                        <a:cs typeface="+mn-cs"/>
                      </a:endParaRPr>
                    </a:p>
                  </a:txBody>
                  <a:tcPr/>
                </a:tc>
                <a:tc>
                  <a:txBody>
                    <a:bodyPr/>
                    <a:lstStyle/>
                    <a:p>
                      <a:pPr algn="ctr"/>
                      <a:endParaRPr lang="en-US" sz="1600" dirty="0">
                        <a:solidFill>
                          <a:schemeClr val="tx1"/>
                        </a:solidFill>
                        <a:latin typeface="+mj-lt"/>
                      </a:endParaRPr>
                    </a:p>
                  </a:txBody>
                  <a:tcPr/>
                </a:tc>
                <a:extLst>
                  <a:ext uri="{0D108BD9-81ED-4DB2-BD59-A6C34878D82A}">
                    <a16:rowId xmlns:a16="http://schemas.microsoft.com/office/drawing/2014/main" val="10000"/>
                  </a:ext>
                </a:extLst>
              </a:tr>
              <a:tr h="370840">
                <a:tc>
                  <a:txBody>
                    <a:bodyPr/>
                    <a:lstStyle/>
                    <a:p>
                      <a:pPr algn="ctr"/>
                      <a:endParaRPr lang="en-US" sz="1400" dirty="0">
                        <a:latin typeface="+mj-lt"/>
                      </a:endParaRPr>
                    </a:p>
                    <a:p>
                      <a:pPr algn="ctr"/>
                      <a:endParaRPr lang="en-US" sz="1400" dirty="0">
                        <a:latin typeface="+mj-lt"/>
                      </a:endParaRPr>
                    </a:p>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1"/>
                  </a:ext>
                </a:extLst>
              </a:tr>
            </a:tbl>
          </a:graphicData>
        </a:graphic>
      </p:graphicFrame>
      <p:pic>
        <p:nvPicPr>
          <p:cNvPr id="7" name="Picture 2" descr="C:\Users\ProfBurnett.Carl-PC\AppData\Local\Microsoft\Windows\Temporary Internet Files\Content.IE5\37OAUFME\6959993521_dd8b0ccd95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67150"/>
            <a:ext cx="10668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9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380</TotalTime>
  <Words>4646</Words>
  <Application>Microsoft Office PowerPoint</Application>
  <PresentationFormat>On-screen Show (16:9)</PresentationFormat>
  <Paragraphs>910</Paragraphs>
  <Slides>58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Constantia</vt:lpstr>
      <vt:lpstr>Courier New</vt:lpstr>
      <vt:lpstr>Verdana</vt:lpstr>
      <vt:lpstr>Wingdings</vt:lpstr>
      <vt:lpstr>Wingdings 2</vt:lpstr>
      <vt:lpstr>ProfBurnett</vt:lpstr>
      <vt:lpstr>HTML5 Level II</vt:lpstr>
      <vt:lpstr>Class Outline</vt:lpstr>
      <vt:lpstr>How JavaScript fits into Web Architecture</vt:lpstr>
      <vt:lpstr>JavaScript for Current Date and Year</vt:lpstr>
      <vt:lpstr>Object Oriented Programming Concepts</vt:lpstr>
      <vt:lpstr>Class Characteristics </vt:lpstr>
      <vt:lpstr>Objects</vt:lpstr>
      <vt:lpstr>Inheritance</vt:lpstr>
      <vt:lpstr>Data Encapsulation</vt:lpstr>
      <vt:lpstr>Polymorphism</vt:lpstr>
      <vt:lpstr>The Document Object Model (DOM) for a Web Page</vt:lpstr>
      <vt:lpstr>The JavaScript DOM Event Cycle</vt:lpstr>
      <vt:lpstr>How to Include JavaScript in a HTML Document</vt:lpstr>
      <vt:lpstr>How to Include JavaScript in a HTML Document</vt:lpstr>
      <vt:lpstr>How to Include JavaScript in a HTML Document</vt:lpstr>
      <vt:lpstr>Opening a Popup Window</vt:lpstr>
      <vt:lpstr>Opening a Popup Window</vt:lpstr>
      <vt:lpstr>Image Rollovers</vt:lpstr>
      <vt:lpstr>Image Rollovers</vt:lpstr>
      <vt:lpstr>Image Swaps</vt:lpstr>
      <vt:lpstr>Image Swaps</vt:lpstr>
      <vt:lpstr>Slide Shows</vt:lpstr>
      <vt:lpstr>Slide Shows</vt:lpstr>
      <vt:lpstr>Tabbed Data</vt:lpstr>
      <vt:lpstr>CSS for Tabbed Data</vt:lpstr>
      <vt:lpstr>JavaScript Validation Example</vt:lpstr>
      <vt:lpstr>JavaScript Frameworks</vt:lpstr>
      <vt:lpstr>Intro to jQuery</vt:lpstr>
      <vt:lpstr>How to include the jQuery files from a CDN</vt:lpstr>
      <vt:lpstr>Including jQuery files on your Web Site</vt:lpstr>
      <vt:lpstr>jQuery Syntax</vt:lpstr>
      <vt:lpstr>jQuery Selectors</vt:lpstr>
      <vt:lpstr>Session 3 – Exercise 1 - Selectors</vt:lpstr>
      <vt:lpstr>jQuery Events</vt:lpstr>
      <vt:lpstr>jQuery Events</vt:lpstr>
      <vt:lpstr>jQuery Syntax For Event Methods</vt:lpstr>
      <vt:lpstr>jQuery Event Methods</vt:lpstr>
      <vt:lpstr>Session 3 –Exercise 2 - Events</vt:lpstr>
      <vt:lpstr>jQuery Effects</vt:lpstr>
      <vt:lpstr>jQuery Effects</vt:lpstr>
      <vt:lpstr>Session 3 –Exercise 3 - Effects</vt:lpstr>
      <vt:lpstr>jQuery HTML</vt:lpstr>
      <vt:lpstr>jQuery HTML</vt:lpstr>
      <vt:lpstr>jQuery HTML</vt:lpstr>
      <vt:lpstr>jQuery HTML</vt:lpstr>
      <vt:lpstr>jQuery HTML</vt:lpstr>
      <vt:lpstr>Session 3 –Exercise 4 - HTML Methods </vt:lpstr>
      <vt:lpstr>jQuery Traversing</vt:lpstr>
      <vt:lpstr>jQuery Traversing</vt:lpstr>
      <vt:lpstr>jQuery Traversing</vt:lpstr>
      <vt:lpstr>jQuery Traversing</vt:lpstr>
      <vt:lpstr>Session 3 – Exercise 5 - Traversing</vt:lpstr>
      <vt:lpstr>jQuery AJAX</vt:lpstr>
      <vt:lpstr>jQuery AJAX</vt:lpstr>
      <vt:lpstr>jQuery AJAX</vt:lpstr>
      <vt:lpstr>jQuery Miscellaneous Methods</vt:lpstr>
      <vt:lpstr>Student Exercise 6</vt:lpstr>
      <vt:lpstr>Class 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Professor Burnett</dc:creator>
  <cp:lastModifiedBy>Prof Burnett</cp:lastModifiedBy>
  <cp:revision>24</cp:revision>
  <dcterms:created xsi:type="dcterms:W3CDTF">2015-01-18T18:04:19Z</dcterms:created>
  <dcterms:modified xsi:type="dcterms:W3CDTF">2016-10-03T12:13:00Z</dcterms:modified>
</cp:coreProperties>
</file>