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7" r:id="rId2"/>
    <p:sldId id="258" r:id="rId3"/>
    <p:sldId id="260"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7" d="100"/>
          <a:sy n="117" d="100"/>
        </p:scale>
        <p:origin x="546"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62519-8363-458D-82DC-F79B914669A9}" type="datetimeFigureOut">
              <a:rPr lang="en-US" smtClean="0"/>
              <a:t>9/19/2015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18E88-ECD4-48CD-BA12-31090E109932}" type="slidenum">
              <a:rPr lang="en-US" smtClean="0"/>
              <a:t>‹#›</a:t>
            </a:fld>
            <a:endParaRPr lang="en-US"/>
          </a:p>
        </p:txBody>
      </p:sp>
    </p:spTree>
    <p:extLst>
      <p:ext uri="{BB962C8B-B14F-4D97-AF65-F5344CB8AC3E}">
        <p14:creationId xmlns:p14="http://schemas.microsoft.com/office/powerpoint/2010/main" val="4488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xfrm>
            <a:off x="381000" y="685800"/>
            <a:ext cx="6096000" cy="3429000"/>
          </a:xfrm>
          <a:ln/>
        </p:spPr>
      </p:sp>
      <p:sp>
        <p:nvSpPr>
          <p:cNvPr id="77826"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EE8864D0-3CBE-4737-8223-73678754424A}" type="slidenum">
              <a:rPr lang="en-US" smtClean="0"/>
              <a:pPr>
                <a:defRPr/>
              </a:pPr>
              <a:t>1</a:t>
            </a:fld>
            <a:endParaRPr lang="en-US" dirty="0"/>
          </a:p>
        </p:txBody>
      </p:sp>
    </p:spTree>
    <p:extLst>
      <p:ext uri="{BB962C8B-B14F-4D97-AF65-F5344CB8AC3E}">
        <p14:creationId xmlns:p14="http://schemas.microsoft.com/office/powerpoint/2010/main" val="314039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381000" y="685800"/>
            <a:ext cx="6096000" cy="3429000"/>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920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381000" y="685800"/>
            <a:ext cx="6096000" cy="3429000"/>
          </a:xfrm>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2065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8042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381000" y="685800"/>
            <a:ext cx="6096000" cy="34290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27986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381000" y="685800"/>
            <a:ext cx="6096000" cy="3429000"/>
          </a:xfrm>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38196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381000" y="685800"/>
            <a:ext cx="6096000" cy="3429000"/>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09378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81000" y="685800"/>
            <a:ext cx="6096000" cy="3429000"/>
          </a:xfrm>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5120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381000" y="685800"/>
            <a:ext cx="6096000" cy="3429000"/>
          </a:xfrm>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42517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70370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381000" y="685800"/>
            <a:ext cx="6096000" cy="3429000"/>
          </a:xfrm>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0815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31580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81000" y="685800"/>
            <a:ext cx="6096000" cy="3429000"/>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45264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10624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381000" y="685800"/>
            <a:ext cx="6096000" cy="3429000"/>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77214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381000" y="685800"/>
            <a:ext cx="6096000" cy="3429000"/>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3949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381000" y="685800"/>
            <a:ext cx="6096000" cy="3429000"/>
          </a:xfrm>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7342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81000" y="685800"/>
            <a:ext cx="6096000" cy="3429000"/>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008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381000" y="685800"/>
            <a:ext cx="6096000" cy="3429000"/>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5533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381000" y="685800"/>
            <a:ext cx="6096000" cy="3429000"/>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0864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381000" y="685800"/>
            <a:ext cx="6096000" cy="3429000"/>
          </a:xfrm>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7305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381000" y="685800"/>
            <a:ext cx="6096000" cy="3429000"/>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066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381000" y="685800"/>
            <a:ext cx="6096000" cy="3429000"/>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55753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381000" y="685800"/>
            <a:ext cx="6096000" cy="3429000"/>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91640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p>
            <a:fld id="{FA8C0B28-CB21-4056-9389-0723877B3B7B}" type="datetime1">
              <a:rPr lang="en-US" smtClean="0"/>
              <a:t>9/19/2015</a:t>
            </a:fld>
            <a:endParaRPr lang="en-US"/>
          </a:p>
        </p:txBody>
      </p:sp>
      <p:sp>
        <p:nvSpPr>
          <p:cNvPr id="19" name="Footer Placeholder 18"/>
          <p:cNvSpPr>
            <a:spLocks noGrp="1"/>
          </p:cNvSpPr>
          <p:nvPr>
            <p:ph type="ftr" sz="quarter" idx="11"/>
          </p:nvPr>
        </p:nvSpPr>
        <p:spPr/>
        <p:txBody>
          <a:bodyPr/>
          <a:lstStyle/>
          <a:p>
            <a:r>
              <a:rPr lang="en-US" smtClean="0"/>
              <a:t>Copyright © Carl M. Burnett</a:t>
            </a:r>
            <a:endParaRPr lang="en-US"/>
          </a:p>
        </p:txBody>
      </p:sp>
      <p:sp>
        <p:nvSpPr>
          <p:cNvPr id="27" name="Slide Number Placeholder 26"/>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0D3391-D76F-4147-8F77-AB0C7470E03E}"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A3448E-E644-4A5A-923A-9F97442FCA1D}"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418C8C-4E3D-4208-8E90-547677383B46}"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ctr">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b="1">
                <a:solidFill>
                  <a:schemeClr val="tx1"/>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6D44D4-9A75-4C48-908C-3A1769A9F2B9}"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19CA71-2F73-41F9-B0D1-D67558C161E3}" type="datetime1">
              <a:rPr lang="en-US" smtClean="0"/>
              <a:t>9/19/2015</a:t>
            </a:fld>
            <a:endParaRPr lang="en-US"/>
          </a:p>
        </p:txBody>
      </p:sp>
      <p:sp>
        <p:nvSpPr>
          <p:cNvPr id="6" name="Footer Placeholder 5"/>
          <p:cNvSpPr>
            <a:spLocks noGrp="1"/>
          </p:cNvSpPr>
          <p:nvPr>
            <p:ph type="ftr" sz="quarter" idx="11"/>
          </p:nvPr>
        </p:nvSpPr>
        <p:spPr/>
        <p:txBody>
          <a:bodyPr/>
          <a:lstStyle/>
          <a:p>
            <a:r>
              <a:rPr lang="en-US" smtClean="0"/>
              <a:t>Copyright © Carl M. Burnett</a:t>
            </a:r>
            <a:endParaRPr lang="en-US"/>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764FB5-7EC6-48DD-8048-F0BC3AB91544}" type="datetime1">
              <a:rPr lang="en-US" smtClean="0"/>
              <a:t>9/19/2015</a:t>
            </a:fld>
            <a:endParaRPr lang="en-US"/>
          </a:p>
        </p:txBody>
      </p:sp>
      <p:sp>
        <p:nvSpPr>
          <p:cNvPr id="8" name="Footer Placeholder 7"/>
          <p:cNvSpPr>
            <a:spLocks noGrp="1"/>
          </p:cNvSpPr>
          <p:nvPr>
            <p:ph type="ftr" sz="quarter" idx="11"/>
          </p:nvPr>
        </p:nvSpPr>
        <p:spPr/>
        <p:txBody>
          <a:bodyPr/>
          <a:lstStyle/>
          <a:p>
            <a:r>
              <a:rPr lang="en-US" smtClean="0"/>
              <a:t>Copyright © Carl M. Burnett</a:t>
            </a:r>
            <a:endParaRPr lang="en-US"/>
          </a:p>
        </p:txBody>
      </p:sp>
      <p:sp>
        <p:nvSpPr>
          <p:cNvPr id="9" name="Slide Number Placeholder 8"/>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8E7053-B265-47ED-9A30-D3FC06EA47D4}" type="datetime1">
              <a:rPr lang="en-US" smtClean="0"/>
              <a:t>9/19/2015</a:t>
            </a:fld>
            <a:endParaRPr lang="en-US"/>
          </a:p>
        </p:txBody>
      </p:sp>
      <p:sp>
        <p:nvSpPr>
          <p:cNvPr id="4" name="Footer Placeholder 3"/>
          <p:cNvSpPr>
            <a:spLocks noGrp="1"/>
          </p:cNvSpPr>
          <p:nvPr>
            <p:ph type="ftr" sz="quarter" idx="11"/>
          </p:nvPr>
        </p:nvSpPr>
        <p:spPr/>
        <p:txBody>
          <a:bodyPr/>
          <a:lstStyle/>
          <a:p>
            <a:r>
              <a:rPr lang="en-US" smtClean="0"/>
              <a:t>Copyright © Carl M. Burnett</a:t>
            </a:r>
            <a:endParaRPr lang="en-US"/>
          </a:p>
        </p:txBody>
      </p:sp>
      <p:sp>
        <p:nvSpPr>
          <p:cNvPr id="5" name="Slide Number Placeholder 4"/>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EA869-EB97-409B-A25B-2ACA71D232A5}" type="datetime1">
              <a:rPr lang="en-US" smtClean="0"/>
              <a:t>9/19/2015</a:t>
            </a:fld>
            <a:endParaRPr lang="en-US"/>
          </a:p>
        </p:txBody>
      </p:sp>
      <p:sp>
        <p:nvSpPr>
          <p:cNvPr id="3" name="Footer Placeholder 2"/>
          <p:cNvSpPr>
            <a:spLocks noGrp="1"/>
          </p:cNvSpPr>
          <p:nvPr>
            <p:ph type="ftr" sz="quarter" idx="11"/>
          </p:nvPr>
        </p:nvSpPr>
        <p:spPr/>
        <p:txBody>
          <a:bodyPr/>
          <a:lstStyle/>
          <a:p>
            <a:r>
              <a:rPr lang="en-US" smtClean="0"/>
              <a:t>Copyright © Carl M. Burnett</a:t>
            </a:r>
            <a:endParaRPr lang="en-US"/>
          </a:p>
        </p:txBody>
      </p:sp>
      <p:sp>
        <p:nvSpPr>
          <p:cNvPr id="4" name="Slide Number Placeholder 3"/>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929C86-7D95-45A7-923E-DB70593377CF}" type="datetime1">
              <a:rPr lang="en-US" smtClean="0"/>
              <a:t>9/19/2015</a:t>
            </a:fld>
            <a:endParaRPr lang="en-US"/>
          </a:p>
        </p:txBody>
      </p:sp>
      <p:sp>
        <p:nvSpPr>
          <p:cNvPr id="6" name="Footer Placeholder 5"/>
          <p:cNvSpPr>
            <a:spLocks noGrp="1"/>
          </p:cNvSpPr>
          <p:nvPr>
            <p:ph type="ftr" sz="quarter" idx="11"/>
          </p:nvPr>
        </p:nvSpPr>
        <p:spPr/>
        <p:txBody>
          <a:bodyPr/>
          <a:lstStyle/>
          <a:p>
            <a:r>
              <a:rPr lang="en-US" smtClean="0"/>
              <a:t>Copyright © Carl M. Burnett</a:t>
            </a:r>
            <a:endParaRPr lang="en-US"/>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00443B-FC81-4DEB-9D0D-D1E63743B3B1}" type="datetime1">
              <a:rPr lang="en-US" smtClean="0"/>
              <a:t>9/19/2015</a:t>
            </a:fld>
            <a:endParaRPr lang="en-US"/>
          </a:p>
        </p:txBody>
      </p:sp>
      <p:sp>
        <p:nvSpPr>
          <p:cNvPr id="6" name="Footer Placeholder 5"/>
          <p:cNvSpPr>
            <a:spLocks noGrp="1"/>
          </p:cNvSpPr>
          <p:nvPr>
            <p:ph type="ftr" sz="quarter" idx="11"/>
          </p:nvPr>
        </p:nvSpPr>
        <p:spPr/>
        <p:txBody>
          <a:bodyPr/>
          <a:lstStyle/>
          <a:p>
            <a:r>
              <a:rPr lang="en-US" smtClean="0"/>
              <a:t>Copyright © Carl M. Burnett</a:t>
            </a:r>
            <a:endParaRPr lang="en-US"/>
          </a:p>
        </p:txBody>
      </p:sp>
      <p:sp>
        <p:nvSpPr>
          <p:cNvPr id="7" name="Slide Number Placeholder 6"/>
          <p:cNvSpPr>
            <a:spLocks noGrp="1"/>
          </p:cNvSpPr>
          <p:nvPr>
            <p:ph type="sldNum" sz="quarter" idx="12"/>
          </p:nvPr>
        </p:nvSpPr>
        <p:spPr>
          <a:xfrm>
            <a:off x="8077200" y="4767263"/>
            <a:ext cx="609600" cy="273844"/>
          </a:xfrm>
        </p:spPr>
        <p:txBody>
          <a:bodyPr/>
          <a:lstStyle/>
          <a:p>
            <a:fld id="{3D46CBA2-ECE5-4BE9-B546-6761E0E67089}"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EC3B64-71A3-4C65-AAFD-EAF2405D2B8A}" type="datetime1">
              <a:rPr lang="en-US" smtClean="0"/>
              <a:t>9/19/2015</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Copyright © Carl M. Burnett</a:t>
            </a: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46CBA2-ECE5-4BE9-B546-6761E0E67089}"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rofburnett.com/applications/ITI_133_HTML5_Desktop_and_Mobile_I/ch08/04_float.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rofburnett.com/applications/ITI_133_HTML5_Desktop_and_Mobile_I/ch08/figure_captions/figure_caption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profburnett.com/applications/ITI_133_HTML5_Desktop_and_Mobile_I/ch08/06_07_horses/06_thumbnail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www.inkscape.org/" TargetMode="External"/><Relationship Id="rId13" Type="http://schemas.openxmlformats.org/officeDocument/2006/relationships/image" Target="../media/image16.png"/><Relationship Id="rId3" Type="http://schemas.openxmlformats.org/officeDocument/2006/relationships/hyperlink" Target="http://www.adobe.com/products/photoshop/photoshop/" TargetMode="External"/><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www.adobe.com/products/fireworks/" TargetMode="External"/><Relationship Id="rId11" Type="http://schemas.openxmlformats.org/officeDocument/2006/relationships/hyperlink" Target="http://www.corel.com/" TargetMode="External"/><Relationship Id="rId5" Type="http://schemas.openxmlformats.org/officeDocument/2006/relationships/hyperlink" Target="http://www.gimp.org/" TargetMode="External"/><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hyperlink" Target="http://www.pixelmator.com/" TargetMode="External"/><Relationship Id="rId14" Type="http://schemas.openxmlformats.org/officeDocument/2006/relationships/image" Target="../media/image17.jpe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creativecommons.org/" TargetMode="Externa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slodive.com/design/free-stock-photo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favicon.c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favicon.htmlkit.com/favicon/" TargetMode="External"/><Relationship Id="rId5" Type="http://schemas.openxmlformats.org/officeDocument/2006/relationships/hyperlink" Target="http://www.mediacollege.com/adobe/photoshop/plugins/ico/" TargetMode="External"/><Relationship Id="rId4" Type="http://schemas.openxmlformats.org/officeDocument/2006/relationships/hyperlink" Target="http://www.axialis.com/iconworkshop/"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rofburnett.com/applications/ITI_133_HTML5_Desktop_and_Mobile_I/ch08/02_resizing.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3schools.com/cssref/pr_pos_vertical-align.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rofburnett.com/applications/ITI_133_HTML5_Desktop_and_Mobile_I/ch08/03_alignment.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w3schools.com/cssref/pr_class_float.asp"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85750" y="3326891"/>
            <a:ext cx="8572500" cy="1066800"/>
          </a:xfrm>
        </p:spPr>
        <p:txBody>
          <a:bodyPr>
            <a:noAutofit/>
          </a:bodyPr>
          <a:lstStyle/>
          <a:p>
            <a:pPr>
              <a:defRPr/>
            </a:pPr>
            <a:r>
              <a:rPr lang="en-US" sz="1800" dirty="0" smtClean="0">
                <a:effectLst>
                  <a:outerShdw blurRad="38100" dist="38100" dir="2700000" algn="tl">
                    <a:srgbClr val="000000">
                      <a:alpha val="43137"/>
                    </a:srgbClr>
                  </a:outerShdw>
                </a:effectLst>
              </a:rPr>
              <a:t>Session V - Chapter 9</a:t>
            </a:r>
            <a:r>
              <a:rPr lang="en-US" sz="1800" dirty="0">
                <a:effectLst>
                  <a:outerShdw blurRad="38100" dist="38100" dir="2700000" algn="tl">
                    <a:srgbClr val="000000">
                      <a:alpha val="43137"/>
                    </a:srgbClr>
                  </a:outerShdw>
                </a:effectLst>
              </a:rPr>
              <a:t/>
            </a:r>
            <a:br>
              <a:rPr lang="en-US" sz="1800" dirty="0">
                <a:effectLst>
                  <a:outerShdw blurRad="38100" dist="38100" dir="2700000" algn="tl">
                    <a:srgbClr val="000000">
                      <a:alpha val="43137"/>
                    </a:srgbClr>
                  </a:outerShdw>
                </a:effectLst>
              </a:rPr>
            </a:br>
            <a:r>
              <a:rPr lang="en-US" sz="1800" dirty="0">
                <a:effectLst>
                  <a:outerShdw blurRad="38100" dist="38100" dir="2700000" algn="tl">
                    <a:srgbClr val="000000">
                      <a:alpha val="43137"/>
                    </a:srgbClr>
                  </a:outerShdw>
                </a:effectLst>
              </a:rPr>
              <a:t>How to Work with </a:t>
            </a:r>
            <a:r>
              <a:rPr lang="en-US" sz="1800" dirty="0" smtClean="0">
                <a:effectLst>
                  <a:outerShdw blurRad="38100" dist="38100" dir="2700000" algn="tl">
                    <a:srgbClr val="000000">
                      <a:alpha val="43137"/>
                    </a:srgbClr>
                  </a:outerShdw>
                </a:effectLst>
              </a:rPr>
              <a:t>Images</a:t>
            </a:r>
          </a:p>
          <a:p>
            <a:pPr>
              <a:defRPr/>
            </a:pPr>
            <a:r>
              <a:rPr lang="en-US" sz="1800" dirty="0"/>
              <a:t>www.profburnett.com</a:t>
            </a:r>
          </a:p>
          <a:p>
            <a:pPr>
              <a:defRPr/>
            </a:pPr>
            <a:r>
              <a:rPr lang="en-US" sz="1800" dirty="0" smtClean="0">
                <a:effectLst>
                  <a:outerShdw blurRad="38100" dist="38100" dir="2700000" algn="tl">
                    <a:srgbClr val="000000">
                      <a:alpha val="43137"/>
                    </a:srgbClr>
                  </a:outerShdw>
                </a:effectLst>
              </a:rPr>
              <a:t/>
            </a:r>
            <a:br>
              <a:rPr lang="en-US" sz="1800" dirty="0" smtClean="0">
                <a:effectLst>
                  <a:outerShdw blurRad="38100" dist="38100" dir="2700000" algn="tl">
                    <a:srgbClr val="000000">
                      <a:alpha val="43137"/>
                    </a:srgbClr>
                  </a:outerShdw>
                </a:effectLst>
              </a:rPr>
            </a:br>
            <a:endParaRPr lang="en-US" sz="1800" dirty="0">
              <a:effectLst>
                <a:outerShdw blurRad="38100" dist="38100" dir="2700000" algn="tl">
                  <a:srgbClr val="000000">
                    <a:alpha val="43137"/>
                  </a:srgbClr>
                </a:outerShdw>
              </a:effectLst>
            </a:endParaRPr>
          </a:p>
        </p:txBody>
      </p:sp>
      <p:sp>
        <p:nvSpPr>
          <p:cNvPr id="2054" name="Rectangle 6"/>
          <p:cNvSpPr>
            <a:spLocks noGrp="1" noChangeArrowheads="1"/>
          </p:cNvSpPr>
          <p:nvPr>
            <p:ph type="title"/>
          </p:nvPr>
        </p:nvSpPr>
        <p:spPr>
          <a:xfrm>
            <a:off x="2" y="361950"/>
            <a:ext cx="8762999" cy="2209800"/>
          </a:xfrm>
        </p:spPr>
        <p:txBody>
          <a:bodyPr/>
          <a:lstStyle/>
          <a:p>
            <a:pPr>
              <a:defRPr/>
            </a:pPr>
            <a:r>
              <a:rPr lang="en-US" dirty="0"/>
              <a:t>ITI </a:t>
            </a:r>
            <a:r>
              <a:rPr lang="en-US" dirty="0" smtClean="0"/>
              <a:t>133</a:t>
            </a:r>
            <a:br>
              <a:rPr lang="en-US" dirty="0" smtClean="0"/>
            </a:br>
            <a:r>
              <a:rPr lang="en-US" dirty="0" smtClean="0"/>
              <a:t>HTML5 </a:t>
            </a:r>
            <a:r>
              <a:rPr lang="en-US" dirty="0"/>
              <a:t>Desktop and Mobile </a:t>
            </a:r>
            <a:r>
              <a:rPr lang="en-US" dirty="0" smtClean="0"/>
              <a:t/>
            </a:r>
            <a:br>
              <a:rPr lang="en-US" dirty="0" smtClean="0"/>
            </a:br>
            <a:r>
              <a:rPr lang="en-US" dirty="0" smtClean="0"/>
              <a:t>Level </a:t>
            </a:r>
            <a:r>
              <a:rPr lang="en-US" dirty="0"/>
              <a:t>I</a:t>
            </a:r>
          </a:p>
        </p:txBody>
      </p:sp>
    </p:spTree>
    <p:extLst>
      <p:ext uri="{BB962C8B-B14F-4D97-AF65-F5344CB8AC3E}">
        <p14:creationId xmlns:p14="http://schemas.microsoft.com/office/powerpoint/2010/main" val="2328568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337" y="1408989"/>
            <a:ext cx="5636078" cy="3416320"/>
          </a:xfrm>
          <a:prstGeom prst="rect">
            <a:avLst/>
          </a:prstGeom>
        </p:spPr>
        <p:txBody>
          <a:bodyPr wrap="square">
            <a:spAutoFit/>
          </a:bodyPr>
          <a:lstStyle/>
          <a:p>
            <a:r>
              <a:rPr lang="en-US" sz="1200" b="1" dirty="0" smtClean="0">
                <a:latin typeface="Courier New" panose="02070309020205020404" pitchFamily="49" charset="0"/>
                <a:cs typeface="Courier New" panose="02070309020205020404" pitchFamily="49" charset="0"/>
              </a:rPr>
              <a:t>&lt;</a:t>
            </a:r>
            <a:r>
              <a:rPr lang="en-US" sz="1200" b="1" dirty="0" err="1">
                <a:latin typeface="Courier New" panose="02070309020205020404" pitchFamily="49" charset="0"/>
                <a:cs typeface="Courier New" panose="02070309020205020404" pitchFamily="49" charset="0"/>
              </a:rPr>
              <a:t>img</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src</a:t>
            </a:r>
            <a:r>
              <a:rPr lang="en-US" sz="1200" b="1" dirty="0">
                <a:latin typeface="Courier New" panose="02070309020205020404" pitchFamily="49" charset="0"/>
                <a:cs typeface="Courier New" panose="02070309020205020404" pitchFamily="49" charset="0"/>
              </a:rPr>
              <a:t>="images/students.jpg"</a:t>
            </a:r>
          </a:p>
          <a:p>
            <a:r>
              <a:rPr lang="en-US" sz="1200" b="1" dirty="0">
                <a:latin typeface="Courier New" panose="02070309020205020404" pitchFamily="49" charset="0"/>
                <a:cs typeface="Courier New" panose="02070309020205020404" pitchFamily="49" charset="0"/>
              </a:rPr>
              <a:t>     alt="teacher and students"&gt;</a:t>
            </a:r>
          </a:p>
          <a:p>
            <a:r>
              <a:rPr lang="en-US" sz="1200" b="1" dirty="0">
                <a:latin typeface="Courier New" panose="02070309020205020404" pitchFamily="49" charset="0"/>
                <a:cs typeface="Courier New" panose="02070309020205020404" pitchFamily="49" charset="0"/>
              </a:rPr>
              <a:t>&lt;</a:t>
            </a:r>
            <a:r>
              <a:rPr lang="en-US" sz="1200" b="1" dirty="0" err="1">
                <a:latin typeface="Courier New" panose="02070309020205020404" pitchFamily="49" charset="0"/>
                <a:cs typeface="Courier New" panose="02070309020205020404" pitchFamily="49" charset="0"/>
              </a:rPr>
              <a:t>ul</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    &lt;li&gt;in college and university MIS programs that focus </a:t>
            </a:r>
          </a:p>
          <a:p>
            <a:r>
              <a:rPr lang="en-US" sz="1200" b="1" dirty="0">
                <a:latin typeface="Courier New" panose="02070309020205020404" pitchFamily="49" charset="0"/>
                <a:cs typeface="Courier New" panose="02070309020205020404" pitchFamily="49" charset="0"/>
              </a:rPr>
              <a:t>        on providing students with practical, real-world </a:t>
            </a:r>
          </a:p>
          <a:p>
            <a:r>
              <a:rPr lang="en-US" sz="1200" b="1" dirty="0">
                <a:latin typeface="Courier New" panose="02070309020205020404" pitchFamily="49" charset="0"/>
                <a:cs typeface="Courier New" panose="02070309020205020404" pitchFamily="49" charset="0"/>
              </a:rPr>
              <a:t>        experience&lt;/li&gt;</a:t>
            </a:r>
          </a:p>
          <a:p>
            <a:r>
              <a:rPr lang="en-US" sz="1200" b="1" dirty="0">
                <a:latin typeface="Courier New" panose="02070309020205020404" pitchFamily="49" charset="0"/>
                <a:cs typeface="Courier New" panose="02070309020205020404" pitchFamily="49" charset="0"/>
              </a:rPr>
              <a:t>    &lt;li&gt;by technical institutes and community colleges </a:t>
            </a:r>
          </a:p>
          <a:p>
            <a:r>
              <a:rPr lang="en-US" sz="1200" b="1" dirty="0">
                <a:latin typeface="Courier New" panose="02070309020205020404" pitchFamily="49" charset="0"/>
                <a:cs typeface="Courier New" panose="02070309020205020404" pitchFamily="49" charset="0"/>
              </a:rPr>
              <a:t>        that focus on the skills that employers are </a:t>
            </a:r>
          </a:p>
          <a:p>
            <a:r>
              <a:rPr lang="en-US" sz="1200" b="1" dirty="0">
                <a:latin typeface="Courier New" panose="02070309020205020404" pitchFamily="49" charset="0"/>
                <a:cs typeface="Courier New" panose="02070309020205020404" pitchFamily="49" charset="0"/>
              </a:rPr>
              <a:t>        looking for&lt;/li&gt;</a:t>
            </a:r>
          </a:p>
          <a:p>
            <a:r>
              <a:rPr lang="en-US" sz="1200" b="1" dirty="0">
                <a:latin typeface="Courier New" panose="02070309020205020404" pitchFamily="49" charset="0"/>
                <a:cs typeface="Courier New" panose="02070309020205020404" pitchFamily="49" charset="0"/>
              </a:rPr>
              <a:t>    &lt;li&gt;in Continuing Ed and Extension programs where the </a:t>
            </a:r>
          </a:p>
          <a:p>
            <a:r>
              <a:rPr lang="en-US" sz="1200" b="1" dirty="0">
                <a:latin typeface="Courier New" panose="02070309020205020404" pitchFamily="49" charset="0"/>
                <a:cs typeface="Courier New" panose="02070309020205020404" pitchFamily="49" charset="0"/>
              </a:rPr>
              <a:t>        students are professionals who are expanding </a:t>
            </a:r>
          </a:p>
          <a:p>
            <a:r>
              <a:rPr lang="en-US" sz="1200" b="1" dirty="0">
                <a:latin typeface="Courier New" panose="02070309020205020404" pitchFamily="49" charset="0"/>
                <a:cs typeface="Courier New" panose="02070309020205020404" pitchFamily="49" charset="0"/>
              </a:rPr>
              <a:t>        their skills&lt;/li&gt;</a:t>
            </a:r>
          </a:p>
          <a:p>
            <a:r>
              <a:rPr lang="en-US" sz="1200" b="1" dirty="0">
                <a:latin typeface="Courier New" panose="02070309020205020404" pitchFamily="49" charset="0"/>
                <a:cs typeface="Courier New" panose="02070309020205020404" pitchFamily="49" charset="0"/>
              </a:rPr>
              <a:t>&lt;/</a:t>
            </a:r>
            <a:r>
              <a:rPr lang="en-US" sz="1200" b="1" dirty="0" err="1">
                <a:latin typeface="Courier New" panose="02070309020205020404" pitchFamily="49" charset="0"/>
                <a:cs typeface="Courier New" panose="02070309020205020404" pitchFamily="49" charset="0"/>
              </a:rPr>
              <a:t>ul</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&lt;p id="last"&gt;So if your program fits one of those profiles, please take a look at our books. </a:t>
            </a:r>
            <a:r>
              <a:rPr lang="en-US" sz="1200" b="1" dirty="0" err="1">
                <a:latin typeface="Courier New" panose="02070309020205020404" pitchFamily="49" charset="0"/>
                <a:cs typeface="Courier New" panose="02070309020205020404" pitchFamily="49" charset="0"/>
              </a:rPr>
              <a:t>I&amp;rsquo;m</a:t>
            </a:r>
            <a:r>
              <a:rPr lang="en-US" sz="1200" b="1" dirty="0">
                <a:latin typeface="Courier New" panose="02070309020205020404" pitchFamily="49" charset="0"/>
                <a:cs typeface="Courier New" panose="02070309020205020404" pitchFamily="49" charset="0"/>
              </a:rPr>
              <a:t> confident </a:t>
            </a:r>
            <a:r>
              <a:rPr lang="en-US" sz="1200" b="1" dirty="0" err="1">
                <a:latin typeface="Courier New" panose="02070309020205020404" pitchFamily="49" charset="0"/>
                <a:cs typeface="Courier New" panose="02070309020205020404" pitchFamily="49" charset="0"/>
              </a:rPr>
              <a:t>you&amp;rsquo;ll</a:t>
            </a:r>
            <a:r>
              <a:rPr lang="en-US" sz="1200" b="1" dirty="0">
                <a:latin typeface="Courier New" panose="02070309020205020404" pitchFamily="49" charset="0"/>
                <a:cs typeface="Courier New" panose="02070309020205020404" pitchFamily="49" charset="0"/>
              </a:rPr>
              <a:t> discover a new level of structure, clarity, and relevance that will benefit both you and your students.&lt;/p&gt;</a:t>
            </a:r>
          </a:p>
        </p:txBody>
      </p:sp>
      <p:sp>
        <p:nvSpPr>
          <p:cNvPr id="3" name="Rectangle 2"/>
          <p:cNvSpPr/>
          <p:nvPr/>
        </p:nvSpPr>
        <p:spPr>
          <a:xfrm>
            <a:off x="226338" y="666750"/>
            <a:ext cx="6093463" cy="707886"/>
          </a:xfrm>
          <a:prstGeom prst="rect">
            <a:avLst/>
          </a:prstGeom>
        </p:spPr>
        <p:txBody>
          <a:bodyPr wrap="none">
            <a:spAutoFit/>
          </a:bodyPr>
          <a:lstStyle/>
          <a:p>
            <a:r>
              <a:rPr lang="en-US" sz="4000" b="1" dirty="0" smtClean="0">
                <a:solidFill>
                  <a:schemeClr val="accent2">
                    <a:lumMod val="50000"/>
                  </a:schemeClr>
                </a:solidFill>
                <a:effectLst>
                  <a:outerShdw blurRad="38100" dist="38100" dir="2700000" algn="tl">
                    <a:srgbClr val="000000">
                      <a:alpha val="43137"/>
                    </a:srgbClr>
                  </a:outerShdw>
                </a:effectLst>
                <a:latin typeface="+mj-lt"/>
              </a:rPr>
              <a:t>HTML &amp; CSS for </a:t>
            </a:r>
            <a:r>
              <a:rPr lang="en-US" sz="4000" b="1" dirty="0">
                <a:solidFill>
                  <a:schemeClr val="accent2">
                    <a:lumMod val="50000"/>
                  </a:schemeClr>
                </a:solidFill>
                <a:effectLst>
                  <a:outerShdw blurRad="38100" dist="38100" dir="2700000" algn="tl">
                    <a:srgbClr val="000000">
                      <a:alpha val="43137"/>
                    </a:srgbClr>
                  </a:outerShdw>
                </a:effectLst>
                <a:latin typeface="+mj-lt"/>
              </a:rPr>
              <a:t>a </a:t>
            </a:r>
            <a:r>
              <a:rPr lang="en-US" sz="4000" b="1" dirty="0" smtClean="0">
                <a:solidFill>
                  <a:schemeClr val="accent2">
                    <a:lumMod val="50000"/>
                  </a:schemeClr>
                </a:solidFill>
                <a:effectLst>
                  <a:outerShdw blurRad="38100" dist="38100" dir="2700000" algn="tl">
                    <a:srgbClr val="000000">
                      <a:alpha val="43137"/>
                    </a:srgbClr>
                  </a:outerShdw>
                </a:effectLst>
                <a:latin typeface="+mj-lt"/>
              </a:rPr>
              <a:t>Web Page</a:t>
            </a:r>
            <a:endParaRPr lang="en-US" sz="4000" b="1" dirty="0">
              <a:solidFill>
                <a:schemeClr val="accent2">
                  <a:lumMod val="50000"/>
                </a:schemeClr>
              </a:solidFill>
              <a:effectLst>
                <a:outerShdw blurRad="38100" dist="38100" dir="2700000" algn="tl">
                  <a:srgbClr val="000000">
                    <a:alpha val="43137"/>
                  </a:srgbClr>
                </a:outerShdw>
              </a:effectLst>
              <a:latin typeface="+mj-lt"/>
            </a:endParaRPr>
          </a:p>
        </p:txBody>
      </p:sp>
      <p:sp>
        <p:nvSpPr>
          <p:cNvPr id="7" name="Rounded Rectangle 6">
            <a:hlinkClick r:id="rId3"/>
          </p:cNvPr>
          <p:cNvSpPr/>
          <p:nvPr/>
        </p:nvSpPr>
        <p:spPr>
          <a:xfrm>
            <a:off x="6181319" y="3467447"/>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mj-lt"/>
              </a:rPr>
              <a:t>Web Page Example</a:t>
            </a:r>
            <a:endParaRPr lang="en-US" b="1" dirty="0">
              <a:solidFill>
                <a:schemeClr val="tx1"/>
              </a:solidFill>
              <a:effectLst>
                <a:outerShdw blurRad="38100" dist="38100" dir="2700000" algn="tl">
                  <a:srgbClr val="000000">
                    <a:alpha val="43137"/>
                  </a:srgbClr>
                </a:outerShdw>
              </a:effectLst>
              <a:latin typeface="+mj-lt"/>
            </a:endParaRPr>
          </a:p>
        </p:txBody>
      </p:sp>
      <p:sp>
        <p:nvSpPr>
          <p:cNvPr id="8" name="Rectangle 7"/>
          <p:cNvSpPr/>
          <p:nvPr/>
        </p:nvSpPr>
        <p:spPr>
          <a:xfrm>
            <a:off x="6181318" y="1688419"/>
            <a:ext cx="2615756" cy="1015663"/>
          </a:xfrm>
          <a:prstGeom prst="rect">
            <a:avLst/>
          </a:prstGeom>
        </p:spPr>
        <p:txBody>
          <a:bodyPr wrap="square">
            <a:spAutoFit/>
          </a:bodyPr>
          <a:lstStyle/>
          <a:p>
            <a:r>
              <a:rPr lang="en-US" sz="1200" b="1" dirty="0" err="1" smtClean="0">
                <a:latin typeface="Courier New" panose="02070309020205020404" pitchFamily="49" charset="0"/>
                <a:cs typeface="Courier New" panose="02070309020205020404" pitchFamily="49" charset="0"/>
              </a:rPr>
              <a:t>img</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float: left;</a:t>
            </a:r>
          </a:p>
          <a:p>
            <a:r>
              <a:rPr lang="en-US" sz="1200" b="1" dirty="0">
                <a:latin typeface="Courier New" panose="02070309020205020404" pitchFamily="49" charset="0"/>
                <a:cs typeface="Courier New" panose="02070309020205020404" pitchFamily="49" charset="0"/>
              </a:rPr>
              <a:t>    margin-top: 15px;</a:t>
            </a:r>
          </a:p>
          <a:p>
            <a:r>
              <a:rPr lang="en-US" sz="1200" b="1" dirty="0">
                <a:latin typeface="Courier New" panose="02070309020205020404" pitchFamily="49" charset="0"/>
                <a:cs typeface="Courier New" panose="02070309020205020404" pitchFamily="49" charset="0"/>
              </a:rPr>
              <a:t>    margin-bottom: 10px; }</a:t>
            </a:r>
          </a:p>
          <a:p>
            <a:r>
              <a:rPr lang="en-US" sz="1200" b="1" dirty="0">
                <a:latin typeface="Courier New" panose="02070309020205020404" pitchFamily="49" charset="0"/>
                <a:cs typeface="Courier New" panose="02070309020205020404" pitchFamily="49" charset="0"/>
              </a:rPr>
              <a:t>#last { clear: left; }</a:t>
            </a:r>
          </a:p>
        </p:txBody>
      </p:sp>
      <p:sp>
        <p:nvSpPr>
          <p:cNvPr id="4" name="Date Placeholder 3"/>
          <p:cNvSpPr>
            <a:spLocks noGrp="1"/>
          </p:cNvSpPr>
          <p:nvPr>
            <p:ph type="dt" sz="half" idx="10"/>
          </p:nvPr>
        </p:nvSpPr>
        <p:spPr/>
        <p:txBody>
          <a:bodyPr/>
          <a:lstStyle/>
          <a:p>
            <a:fld id="{041EA869-EB97-409B-A25B-2ACA71D232A5}"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10</a:t>
            </a:fld>
            <a:endParaRPr lang="en-US"/>
          </a:p>
        </p:txBody>
      </p:sp>
    </p:spTree>
    <p:extLst>
      <p:ext uri="{BB962C8B-B14F-4D97-AF65-F5344CB8AC3E}">
        <p14:creationId xmlns:p14="http://schemas.microsoft.com/office/powerpoint/2010/main" val="302332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8066"/>
            <a:ext cx="8305800" cy="599479"/>
          </a:xfrm>
        </p:spPr>
        <p:txBody>
          <a:bodyPr>
            <a:noAutofit/>
          </a:bodyPr>
          <a:lstStyle/>
          <a:p>
            <a:r>
              <a:rPr lang="en-US" sz="3200" b="1" dirty="0">
                <a:effectLst>
                  <a:outerShdw blurRad="38100" dist="38100" dir="2700000" algn="tl">
                    <a:srgbClr val="000000">
                      <a:alpha val="43137"/>
                    </a:srgbClr>
                  </a:outerShdw>
                </a:effectLst>
              </a:rPr>
              <a:t>A </a:t>
            </a:r>
            <a:r>
              <a:rPr lang="en-US" sz="3200" b="1" dirty="0" smtClean="0">
                <a:effectLst>
                  <a:outerShdw blurRad="38100" dist="38100" dir="2700000" algn="tl">
                    <a:srgbClr val="000000">
                      <a:alpha val="43137"/>
                    </a:srgbClr>
                  </a:outerShdw>
                </a:effectLst>
              </a:rPr>
              <a:t>Web Page </a:t>
            </a:r>
            <a:r>
              <a:rPr lang="en-US" sz="3200" b="1" dirty="0">
                <a:effectLst>
                  <a:outerShdw blurRad="38100" dist="38100" dir="2700000" algn="tl">
                    <a:srgbClr val="000000">
                      <a:alpha val="43137"/>
                    </a:srgbClr>
                  </a:outerShdw>
                </a:effectLst>
              </a:rPr>
              <a:t>with </a:t>
            </a:r>
            <a:r>
              <a:rPr lang="en-US" sz="3200" b="1" dirty="0" smtClean="0">
                <a:effectLst>
                  <a:outerShdw blurRad="38100" dist="38100" dir="2700000" algn="tl">
                    <a:srgbClr val="000000">
                      <a:alpha val="43137"/>
                    </a:srgbClr>
                  </a:outerShdw>
                </a:effectLst>
              </a:rPr>
              <a:t>Figure </a:t>
            </a:r>
            <a:r>
              <a:rPr lang="en-US" sz="3200" b="1" dirty="0">
                <a:effectLst>
                  <a:outerShdw blurRad="38100" dist="38100" dir="2700000" algn="tl">
                    <a:srgbClr val="000000">
                      <a:alpha val="43137"/>
                    </a:srgbClr>
                  </a:outerShdw>
                </a:effectLst>
              </a:rPr>
              <a:t>and </a:t>
            </a:r>
            <a:r>
              <a:rPr lang="en-US" sz="3200" b="1" dirty="0" err="1">
                <a:effectLst>
                  <a:outerShdw blurRad="38100" dist="38100" dir="2700000" algn="tl">
                    <a:srgbClr val="000000">
                      <a:alpha val="43137"/>
                    </a:srgbClr>
                  </a:outerShdw>
                </a:effectLst>
              </a:rPr>
              <a:t>F</a:t>
            </a:r>
            <a:r>
              <a:rPr lang="en-US" sz="3200" b="1" dirty="0" err="1" smtClean="0">
                <a:effectLst>
                  <a:outerShdw blurRad="38100" dist="38100" dir="2700000" algn="tl">
                    <a:srgbClr val="000000">
                      <a:alpha val="43137"/>
                    </a:srgbClr>
                  </a:outerShdw>
                </a:effectLst>
              </a:rPr>
              <a:t>igcaption</a:t>
            </a:r>
            <a:r>
              <a:rPr lang="en-US" sz="3200" b="1" dirty="0" smtClean="0">
                <a:effectLst>
                  <a:outerShdw blurRad="38100" dist="38100" dir="2700000" algn="tl">
                    <a:srgbClr val="000000">
                      <a:alpha val="43137"/>
                    </a:srgbClr>
                  </a:outerShdw>
                </a:effectLst>
              </a:rPr>
              <a:t> Elements</a:t>
            </a:r>
            <a:endParaRPr lang="en-US" sz="3200" b="1" dirty="0">
              <a:effectLst>
                <a:outerShdw blurRad="38100" dist="38100" dir="2700000" algn="tl">
                  <a:srgbClr val="000000">
                    <a:alpha val="43137"/>
                  </a:srgbClr>
                </a:outerShdw>
              </a:effectLst>
            </a:endParaRPr>
          </a:p>
        </p:txBody>
      </p:sp>
      <p:pic>
        <p:nvPicPr>
          <p:cNvPr id="30726" name="Picture 31" descr="M:\Current projects\HTML and CSS\Manuscript\Chapter 08\8-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1430457"/>
            <a:ext cx="52133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308E7053-B265-47ED-9A30-D3FC06EA47D4}"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11</a:t>
            </a:fld>
            <a:endParaRPr lang="en-US"/>
          </a:p>
        </p:txBody>
      </p:sp>
    </p:spTree>
    <p:extLst>
      <p:ext uri="{BB962C8B-B14F-4D97-AF65-F5344CB8AC3E}">
        <p14:creationId xmlns:p14="http://schemas.microsoft.com/office/powerpoint/2010/main" val="3059092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28066"/>
            <a:ext cx="8229600" cy="443484"/>
          </a:xfrm>
        </p:spPr>
        <p:txBody>
          <a:bodyPr>
            <a:noAutofit/>
          </a:bodyPr>
          <a:lstStyle/>
          <a:p>
            <a:r>
              <a:rPr lang="en-US" sz="2800" dirty="0" smtClean="0"/>
              <a:t>The HTML for the Figure </a:t>
            </a:r>
            <a:r>
              <a:rPr lang="en-US" sz="2800" dirty="0"/>
              <a:t>and </a:t>
            </a:r>
            <a:r>
              <a:rPr lang="en-US" sz="2800" dirty="0" err="1"/>
              <a:t>Figcaption</a:t>
            </a:r>
            <a:r>
              <a:rPr lang="en-US" sz="2800" dirty="0"/>
              <a:t> Elements</a:t>
            </a:r>
          </a:p>
        </p:txBody>
      </p:sp>
      <p:sp>
        <p:nvSpPr>
          <p:cNvPr id="2" name="Rectangle 1"/>
          <p:cNvSpPr/>
          <p:nvPr/>
        </p:nvSpPr>
        <p:spPr>
          <a:xfrm>
            <a:off x="443621" y="1437821"/>
            <a:ext cx="8338240" cy="2462213"/>
          </a:xfrm>
          <a:prstGeom prst="rect">
            <a:avLst/>
          </a:prstGeom>
        </p:spPr>
        <p:txBody>
          <a:bodyPr wrap="square">
            <a:spAutoFit/>
          </a:bodyPr>
          <a:lstStyle/>
          <a:p>
            <a:r>
              <a:rPr lang="en-US" sz="1400" b="1" dirty="0" smtClean="0">
                <a:latin typeface="Courier New" panose="02070309020205020404" pitchFamily="49" charset="0"/>
                <a:cs typeface="Courier New" panose="02070309020205020404" pitchFamily="49" charset="0"/>
              </a:rPr>
              <a:t>&lt;</a:t>
            </a:r>
            <a:r>
              <a:rPr lang="en-US" sz="1400" b="1" dirty="0">
                <a:latin typeface="Courier New" panose="02070309020205020404" pitchFamily="49" charset="0"/>
                <a:cs typeface="Courier New" panose="02070309020205020404" pitchFamily="49" charset="0"/>
              </a:rPr>
              <a:t>article&gt;</a:t>
            </a:r>
          </a:p>
          <a:p>
            <a:r>
              <a:rPr lang="en-US" sz="1400" b="1" dirty="0">
                <a:latin typeface="Courier New" panose="02070309020205020404" pitchFamily="49" charset="0"/>
                <a:cs typeface="Courier New" panose="02070309020205020404" pitchFamily="49" charset="0"/>
              </a:rPr>
              <a:t>    &lt;h1&gt;Fossil Threads in the Web of Life&lt;/h1&gt;</a:t>
            </a:r>
          </a:p>
          <a:p>
            <a:r>
              <a:rPr lang="en-US" sz="1400" b="1" dirty="0">
                <a:latin typeface="Courier New" panose="02070309020205020404" pitchFamily="49" charset="0"/>
                <a:cs typeface="Courier New" panose="02070309020205020404" pitchFamily="49" charset="0"/>
              </a:rPr>
              <a:t>    &lt;figure&gt;</a:t>
            </a:r>
          </a:p>
          <a:p>
            <a:r>
              <a:rPr lang="en-US" sz="1400" b="1" dirty="0">
                <a:latin typeface="Courier New" panose="02070309020205020404" pitchFamily="49" charset="0"/>
                <a:cs typeface="Courier New" panose="02070309020205020404" pitchFamily="49" charset="0"/>
              </a:rPr>
              <a:t>        &lt;</a:t>
            </a:r>
            <a:r>
              <a:rPr lang="en-US" sz="1400" b="1" dirty="0" err="1">
                <a:latin typeface="Courier New" panose="02070309020205020404" pitchFamily="49" charset="0"/>
                <a:cs typeface="Courier New" panose="02070309020205020404" pitchFamily="49" charset="0"/>
              </a:rPr>
              <a:t>img</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="images/sampson_dinosaur.jpg"</a:t>
            </a:r>
          </a:p>
          <a:p>
            <a:r>
              <a:rPr lang="en-US" sz="1400" b="1" dirty="0">
                <a:latin typeface="Courier New" panose="02070309020205020404" pitchFamily="49" charset="0"/>
                <a:cs typeface="Courier New" panose="02070309020205020404" pitchFamily="49" charset="0"/>
              </a:rPr>
              <a:t>             alt="Scott Sampson"&gt;</a:t>
            </a:r>
          </a:p>
          <a:p>
            <a:r>
              <a:rPr lang="en-US" sz="1400" b="1" dirty="0">
                <a:latin typeface="Courier New" panose="02070309020205020404" pitchFamily="49" charset="0"/>
                <a:cs typeface="Courier New" panose="02070309020205020404" pitchFamily="49" charset="0"/>
              </a:rPr>
              <a:t>        &lt;</a:t>
            </a:r>
            <a:r>
              <a:rPr lang="en-US" sz="1400" b="1" dirty="0" err="1">
                <a:latin typeface="Courier New" panose="02070309020205020404" pitchFamily="49" charset="0"/>
                <a:cs typeface="Courier New" panose="02070309020205020404" pitchFamily="49" charset="0"/>
              </a:rPr>
              <a:t>figcaption</a:t>
            </a:r>
            <a:r>
              <a:rPr lang="en-US" sz="1400" b="1" dirty="0">
                <a:latin typeface="Courier New" panose="02070309020205020404" pitchFamily="49" charset="0"/>
                <a:cs typeface="Courier New" panose="02070309020205020404" pitchFamily="49" charset="0"/>
              </a:rPr>
              <a:t>&gt;Scott Sampson and friend&lt;/</a:t>
            </a:r>
            <a:r>
              <a:rPr lang="en-US" sz="1400" b="1" dirty="0" err="1">
                <a:latin typeface="Courier New" panose="02070309020205020404" pitchFamily="49" charset="0"/>
                <a:cs typeface="Courier New" panose="02070309020205020404" pitchFamily="49" charset="0"/>
              </a:rPr>
              <a:t>figcaption</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    &lt;/figure&gt;</a:t>
            </a:r>
          </a:p>
          <a:p>
            <a:r>
              <a:rPr lang="en-US" sz="1400" b="1" dirty="0">
                <a:latin typeface="Courier New" panose="02070309020205020404" pitchFamily="49" charset="0"/>
                <a:cs typeface="Courier New" panose="02070309020205020404" pitchFamily="49" charset="0"/>
              </a:rPr>
              <a:t>    &lt;p&gt;What's 75 million years old and brand spanking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&lt;/p&gt;</a:t>
            </a:r>
          </a:p>
          <a:p>
            <a:r>
              <a:rPr lang="en-US" sz="1400" b="1" dirty="0">
                <a:latin typeface="Courier New" panose="02070309020205020404" pitchFamily="49" charset="0"/>
                <a:cs typeface="Courier New" panose="02070309020205020404" pitchFamily="49" charset="0"/>
              </a:rPr>
              <a:t>&lt;/article&gt;</a:t>
            </a:r>
          </a:p>
        </p:txBody>
      </p:sp>
      <p:sp>
        <p:nvSpPr>
          <p:cNvPr id="6" name="Date Placeholder 5"/>
          <p:cNvSpPr>
            <a:spLocks noGrp="1"/>
          </p:cNvSpPr>
          <p:nvPr>
            <p:ph type="dt" sz="half" idx="10"/>
          </p:nvPr>
        </p:nvSpPr>
        <p:spPr/>
        <p:txBody>
          <a:bodyPr/>
          <a:lstStyle/>
          <a:p>
            <a:fld id="{90418C8C-4E3D-4208-8E90-547677383B46}" type="datetime1">
              <a:rPr lang="en-US" smtClean="0"/>
              <a:t>9/19/2015</a:t>
            </a:fld>
            <a:endParaRPr lang="en-US"/>
          </a:p>
        </p:txBody>
      </p:sp>
      <p:sp>
        <p:nvSpPr>
          <p:cNvPr id="7" name="Footer Placeholder 6"/>
          <p:cNvSpPr>
            <a:spLocks noGrp="1"/>
          </p:cNvSpPr>
          <p:nvPr>
            <p:ph type="ftr" sz="quarter" idx="11"/>
          </p:nvPr>
        </p:nvSpPr>
        <p:spPr/>
        <p:txBody>
          <a:bodyPr/>
          <a:lstStyle/>
          <a:p>
            <a:r>
              <a:rPr lang="en-US" smtClean="0"/>
              <a:t>Copyright © Carl M. Burnett</a:t>
            </a:r>
            <a:endParaRPr lang="en-US"/>
          </a:p>
        </p:txBody>
      </p:sp>
      <p:sp>
        <p:nvSpPr>
          <p:cNvPr id="8" name="Slide Number Placeholder 7"/>
          <p:cNvSpPr>
            <a:spLocks noGrp="1"/>
          </p:cNvSpPr>
          <p:nvPr>
            <p:ph type="sldNum" sz="quarter" idx="12"/>
          </p:nvPr>
        </p:nvSpPr>
        <p:spPr/>
        <p:txBody>
          <a:bodyPr/>
          <a:lstStyle/>
          <a:p>
            <a:fld id="{3D46CBA2-ECE5-4BE9-B546-6761E0E67089}" type="slidenum">
              <a:rPr lang="en-US" smtClean="0"/>
              <a:t>12</a:t>
            </a:fld>
            <a:endParaRPr lang="en-US"/>
          </a:p>
        </p:txBody>
      </p:sp>
    </p:spTree>
    <p:extLst>
      <p:ext uri="{BB962C8B-B14F-4D97-AF65-F5344CB8AC3E}">
        <p14:creationId xmlns:p14="http://schemas.microsoft.com/office/powerpoint/2010/main" val="1247881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28066"/>
            <a:ext cx="8229600" cy="595884"/>
          </a:xfrm>
        </p:spPr>
        <p:txBody>
          <a:bodyPr>
            <a:noAutofit/>
          </a:bodyPr>
          <a:lstStyle/>
          <a:p>
            <a:r>
              <a:rPr lang="en-US" sz="3200" dirty="0"/>
              <a:t>The </a:t>
            </a:r>
            <a:r>
              <a:rPr lang="en-US" sz="3200" dirty="0" smtClean="0"/>
              <a:t>CSS for </a:t>
            </a:r>
            <a:r>
              <a:rPr lang="en-US" sz="3200" dirty="0"/>
              <a:t>the Figure and </a:t>
            </a:r>
            <a:r>
              <a:rPr lang="en-US" sz="3200" dirty="0" err="1"/>
              <a:t>Figcaption</a:t>
            </a:r>
            <a:r>
              <a:rPr lang="en-US" sz="3200" dirty="0"/>
              <a:t> Elements</a:t>
            </a:r>
            <a:endParaRPr lang="en-US" sz="2800" dirty="0"/>
          </a:p>
        </p:txBody>
      </p:sp>
      <p:sp>
        <p:nvSpPr>
          <p:cNvPr id="2" name="Rectangle 1"/>
          <p:cNvSpPr/>
          <p:nvPr/>
        </p:nvSpPr>
        <p:spPr>
          <a:xfrm>
            <a:off x="647322" y="1444240"/>
            <a:ext cx="4572000" cy="2554545"/>
          </a:xfrm>
          <a:prstGeom prst="rect">
            <a:avLst/>
          </a:prstGeom>
        </p:spPr>
        <p:txBody>
          <a:bodyPr>
            <a:spAutoFit/>
          </a:bodyPr>
          <a:lstStyle/>
          <a:p>
            <a:r>
              <a:rPr lang="en-US" sz="1600" b="1" dirty="0" smtClean="0">
                <a:latin typeface="Courier New" panose="02070309020205020404" pitchFamily="49" charset="0"/>
                <a:cs typeface="Courier New" panose="02070309020205020404" pitchFamily="49" charset="0"/>
              </a:rPr>
              <a:t>figure </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float: left;</a:t>
            </a:r>
          </a:p>
          <a:p>
            <a:r>
              <a:rPr lang="en-US" sz="1600" b="1" dirty="0">
                <a:latin typeface="Courier New" panose="02070309020205020404" pitchFamily="49" charset="0"/>
                <a:cs typeface="Courier New" panose="02070309020205020404" pitchFamily="49" charset="0"/>
              </a:rPr>
              <a:t>    margin-right: 1.5em; }</a:t>
            </a:r>
          </a:p>
          <a:p>
            <a:r>
              <a:rPr lang="en-US" sz="1600" b="1" dirty="0" err="1">
                <a:latin typeface="Courier New" panose="02070309020205020404" pitchFamily="49" charset="0"/>
                <a:cs typeface="Courier New" panose="02070309020205020404" pitchFamily="49" charset="0"/>
              </a:rPr>
              <a:t>figcaption</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display: block;</a:t>
            </a:r>
          </a:p>
          <a:p>
            <a:r>
              <a:rPr lang="en-US" sz="1600" b="1" dirty="0">
                <a:latin typeface="Courier New" panose="02070309020205020404" pitchFamily="49" charset="0"/>
                <a:cs typeface="Courier New" panose="02070309020205020404" pitchFamily="49" charset="0"/>
              </a:rPr>
              <a:t>    font-weight: bold;</a:t>
            </a:r>
          </a:p>
          <a:p>
            <a:r>
              <a:rPr lang="en-US" sz="1600" b="1" dirty="0">
                <a:latin typeface="Courier New" panose="02070309020205020404" pitchFamily="49" charset="0"/>
                <a:cs typeface="Courier New" panose="02070309020205020404" pitchFamily="49" charset="0"/>
              </a:rPr>
              <a:t>    padding-top: .25em;</a:t>
            </a:r>
          </a:p>
          <a:p>
            <a:r>
              <a:rPr lang="en-US" sz="1600" b="1" dirty="0">
                <a:latin typeface="Courier New" panose="02070309020205020404" pitchFamily="49" charset="0"/>
                <a:cs typeface="Courier New" panose="02070309020205020404" pitchFamily="49" charset="0"/>
              </a:rPr>
              <a:t>    margin-bottom: 1em;</a:t>
            </a:r>
          </a:p>
          <a:p>
            <a:r>
              <a:rPr lang="en-US" sz="1600" b="1" dirty="0">
                <a:latin typeface="Courier New" panose="02070309020205020404" pitchFamily="49" charset="0"/>
                <a:cs typeface="Courier New" panose="02070309020205020404" pitchFamily="49" charset="0"/>
              </a:rPr>
              <a:t>    border-bottom: 1px solid black; }</a:t>
            </a:r>
          </a:p>
        </p:txBody>
      </p:sp>
      <p:sp>
        <p:nvSpPr>
          <p:cNvPr id="7" name="Rounded Rectangle 6">
            <a:hlinkClick r:id="rId3"/>
          </p:cNvPr>
          <p:cNvSpPr/>
          <p:nvPr/>
        </p:nvSpPr>
        <p:spPr>
          <a:xfrm>
            <a:off x="5690104" y="3071549"/>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mj-lt"/>
              </a:rPr>
              <a:t>Web Page Example</a:t>
            </a:r>
            <a:endParaRPr lang="en-US" b="1" dirty="0">
              <a:solidFill>
                <a:schemeClr val="tx1"/>
              </a:solidFill>
              <a:effectLst>
                <a:outerShdw blurRad="38100" dist="38100" dir="2700000" algn="tl">
                  <a:srgbClr val="000000">
                    <a:alpha val="43137"/>
                  </a:srgbClr>
                </a:outerShdw>
              </a:effectLst>
              <a:latin typeface="+mj-lt"/>
            </a:endParaRPr>
          </a:p>
        </p:txBody>
      </p:sp>
      <p:sp>
        <p:nvSpPr>
          <p:cNvPr id="6" name="Date Placeholder 5"/>
          <p:cNvSpPr>
            <a:spLocks noGrp="1"/>
          </p:cNvSpPr>
          <p:nvPr>
            <p:ph type="dt" sz="half" idx="10"/>
          </p:nvPr>
        </p:nvSpPr>
        <p:spPr/>
        <p:txBody>
          <a:bodyPr/>
          <a:lstStyle/>
          <a:p>
            <a:fld id="{90418C8C-4E3D-4208-8E90-547677383B46}" type="datetime1">
              <a:rPr lang="en-US" smtClean="0"/>
              <a:t>9/19/2015</a:t>
            </a:fld>
            <a:endParaRPr lang="en-US"/>
          </a:p>
        </p:txBody>
      </p:sp>
      <p:sp>
        <p:nvSpPr>
          <p:cNvPr id="8" name="Footer Placeholder 7"/>
          <p:cNvSpPr>
            <a:spLocks noGrp="1"/>
          </p:cNvSpPr>
          <p:nvPr>
            <p:ph type="ftr" sz="quarter" idx="11"/>
          </p:nvPr>
        </p:nvSpPr>
        <p:spPr/>
        <p:txBody>
          <a:bodyPr/>
          <a:lstStyle/>
          <a:p>
            <a:r>
              <a:rPr lang="en-US" smtClean="0"/>
              <a:t>Copyright © Carl M. Burnett</a:t>
            </a:r>
            <a:endParaRPr lang="en-US"/>
          </a:p>
        </p:txBody>
      </p:sp>
      <p:sp>
        <p:nvSpPr>
          <p:cNvPr id="9" name="Slide Number Placeholder 8"/>
          <p:cNvSpPr>
            <a:spLocks noGrp="1"/>
          </p:cNvSpPr>
          <p:nvPr>
            <p:ph type="sldNum" sz="quarter" idx="12"/>
          </p:nvPr>
        </p:nvSpPr>
        <p:spPr/>
        <p:txBody>
          <a:bodyPr/>
          <a:lstStyle/>
          <a:p>
            <a:fld id="{3D46CBA2-ECE5-4BE9-B546-6761E0E67089}" type="slidenum">
              <a:rPr lang="en-US" smtClean="0"/>
              <a:t>13</a:t>
            </a:fld>
            <a:endParaRPr lang="en-US"/>
          </a:p>
        </p:txBody>
      </p:sp>
    </p:spTree>
    <p:extLst>
      <p:ext uri="{BB962C8B-B14F-4D97-AF65-F5344CB8AC3E}">
        <p14:creationId xmlns:p14="http://schemas.microsoft.com/office/powerpoint/2010/main" val="387287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Thumbnails in a </a:t>
            </a:r>
            <a:r>
              <a:rPr lang="en-US" dirty="0" smtClean="0"/>
              <a:t>Web Page</a:t>
            </a:r>
            <a:endParaRPr lang="en-US" dirty="0"/>
          </a:p>
        </p:txBody>
      </p:sp>
      <p:pic>
        <p:nvPicPr>
          <p:cNvPr id="33798" name="Picture 20" descr="8-10a 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1665880"/>
            <a:ext cx="7099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p:cNvPr>
          <p:cNvSpPr/>
          <p:nvPr/>
        </p:nvSpPr>
        <p:spPr>
          <a:xfrm>
            <a:off x="3320360" y="3071549"/>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mj-lt"/>
              </a:rPr>
              <a:t>Web Page Example</a:t>
            </a:r>
            <a:endParaRPr lang="en-US" b="1" dirty="0">
              <a:solidFill>
                <a:schemeClr val="tx1"/>
              </a:solidFill>
              <a:effectLst>
                <a:outerShdw blurRad="38100" dist="38100" dir="2700000" algn="tl">
                  <a:srgbClr val="000000">
                    <a:alpha val="43137"/>
                  </a:srgbClr>
                </a:outerShdw>
              </a:effectLst>
              <a:latin typeface="+mj-lt"/>
            </a:endParaRPr>
          </a:p>
        </p:txBody>
      </p:sp>
      <p:sp>
        <p:nvSpPr>
          <p:cNvPr id="5" name="Date Placeholder 4"/>
          <p:cNvSpPr>
            <a:spLocks noGrp="1"/>
          </p:cNvSpPr>
          <p:nvPr>
            <p:ph type="dt" sz="half" idx="10"/>
          </p:nvPr>
        </p:nvSpPr>
        <p:spPr/>
        <p:txBody>
          <a:bodyPr/>
          <a:lstStyle/>
          <a:p>
            <a:fld id="{90418C8C-4E3D-4208-8E90-547677383B46}" type="datetime1">
              <a:rPr lang="en-US" smtClean="0"/>
              <a:t>9/19/2015</a:t>
            </a:fld>
            <a:endParaRPr lang="en-US"/>
          </a:p>
        </p:txBody>
      </p:sp>
      <p:sp>
        <p:nvSpPr>
          <p:cNvPr id="6" name="Footer Placeholder 5"/>
          <p:cNvSpPr>
            <a:spLocks noGrp="1"/>
          </p:cNvSpPr>
          <p:nvPr>
            <p:ph type="ftr" sz="quarter" idx="11"/>
          </p:nvPr>
        </p:nvSpPr>
        <p:spPr/>
        <p:txBody>
          <a:bodyPr/>
          <a:lstStyle/>
          <a:p>
            <a:r>
              <a:rPr lang="en-US" smtClean="0"/>
              <a:t>Copyright © Carl M. Burnett</a:t>
            </a:r>
            <a:endParaRPr lang="en-US"/>
          </a:p>
        </p:txBody>
      </p:sp>
      <p:sp>
        <p:nvSpPr>
          <p:cNvPr id="8" name="Slide Number Placeholder 7"/>
          <p:cNvSpPr>
            <a:spLocks noGrp="1"/>
          </p:cNvSpPr>
          <p:nvPr>
            <p:ph type="sldNum" sz="quarter" idx="12"/>
          </p:nvPr>
        </p:nvSpPr>
        <p:spPr/>
        <p:txBody>
          <a:bodyPr/>
          <a:lstStyle/>
          <a:p>
            <a:fld id="{3D46CBA2-ECE5-4BE9-B546-6761E0E67089}" type="slidenum">
              <a:rPr lang="en-US" smtClean="0"/>
              <a:t>14</a:t>
            </a:fld>
            <a:endParaRPr lang="en-US"/>
          </a:p>
        </p:txBody>
      </p:sp>
    </p:spTree>
    <p:extLst>
      <p:ext uri="{BB962C8B-B14F-4D97-AF65-F5344CB8AC3E}">
        <p14:creationId xmlns:p14="http://schemas.microsoft.com/office/powerpoint/2010/main" val="28935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8066"/>
            <a:ext cx="8229600" cy="595884"/>
          </a:xfrm>
        </p:spPr>
        <p:txBody>
          <a:bodyPr>
            <a:noAutofit/>
          </a:bodyPr>
          <a:lstStyle/>
          <a:p>
            <a:r>
              <a:rPr lang="en-US" sz="3200" dirty="0"/>
              <a:t>Photo displayed when fifth thumbnail is </a:t>
            </a:r>
            <a:r>
              <a:rPr lang="en-US" sz="3200" dirty="0" smtClean="0"/>
              <a:t>clicked</a:t>
            </a:r>
            <a:endParaRPr lang="en-US" sz="3200" dirty="0"/>
          </a:p>
        </p:txBody>
      </p:sp>
      <p:pic>
        <p:nvPicPr>
          <p:cNvPr id="34822" name="Picture 21" descr="8-10b 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797" y="1215505"/>
            <a:ext cx="448840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fld id="{EDDB3BA6-234F-48B4-B661-C0006FEEE0B3}" type="datetime1">
              <a:rPr lang="en-US" smtClean="0"/>
              <a:t>9/19/2015</a:t>
            </a:fld>
            <a:endParaRPr lang="en-US"/>
          </a:p>
        </p:txBody>
      </p:sp>
      <p:sp>
        <p:nvSpPr>
          <p:cNvPr id="6" name="Footer Placeholder 5"/>
          <p:cNvSpPr>
            <a:spLocks noGrp="1"/>
          </p:cNvSpPr>
          <p:nvPr>
            <p:ph type="ftr" sz="quarter" idx="11"/>
          </p:nvPr>
        </p:nvSpPr>
        <p:spPr/>
        <p:txBody>
          <a:bodyPr/>
          <a:lstStyle/>
          <a:p>
            <a:r>
              <a:rPr lang="en-US" smtClean="0"/>
              <a:t>Copyright © Carl M. Burnett</a:t>
            </a:r>
            <a:endParaRPr lang="en-US"/>
          </a:p>
        </p:txBody>
      </p:sp>
      <p:sp>
        <p:nvSpPr>
          <p:cNvPr id="7" name="Slide Number Placeholder 6"/>
          <p:cNvSpPr>
            <a:spLocks noGrp="1"/>
          </p:cNvSpPr>
          <p:nvPr>
            <p:ph type="sldNum" sz="quarter" idx="12"/>
          </p:nvPr>
        </p:nvSpPr>
        <p:spPr/>
        <p:txBody>
          <a:bodyPr/>
          <a:lstStyle/>
          <a:p>
            <a:fld id="{3D46CBA2-ECE5-4BE9-B546-6761E0E67089}" type="slidenum">
              <a:rPr lang="en-US" smtClean="0"/>
              <a:t>15</a:t>
            </a:fld>
            <a:endParaRPr lang="en-US"/>
          </a:p>
        </p:txBody>
      </p:sp>
    </p:spTree>
    <p:extLst>
      <p:ext uri="{BB962C8B-B14F-4D97-AF65-F5344CB8AC3E}">
        <p14:creationId xmlns:p14="http://schemas.microsoft.com/office/powerpoint/2010/main" val="429797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8229600" cy="762000"/>
          </a:xfrm>
        </p:spPr>
        <p:txBody>
          <a:bodyPr>
            <a:normAutofit fontScale="90000"/>
          </a:bodyPr>
          <a:lstStyle/>
          <a:p>
            <a:r>
              <a:rPr lang="en-US" dirty="0"/>
              <a:t>The HTML for the T</a:t>
            </a:r>
            <a:r>
              <a:rPr lang="en-US" dirty="0" smtClean="0"/>
              <a:t>humbnails</a:t>
            </a:r>
            <a:endParaRPr lang="en-US" dirty="0"/>
          </a:p>
        </p:txBody>
      </p:sp>
      <p:sp>
        <p:nvSpPr>
          <p:cNvPr id="3" name="Rectangle 2"/>
          <p:cNvSpPr/>
          <p:nvPr/>
        </p:nvSpPr>
        <p:spPr>
          <a:xfrm>
            <a:off x="351802" y="1072098"/>
            <a:ext cx="8639798" cy="3785652"/>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&lt;h3&gt;Ram Tap Combined Test&lt;/h3&gt;</a:t>
            </a:r>
          </a:p>
          <a:p>
            <a:r>
              <a:rPr lang="en-US" sz="1600" b="1" dirty="0">
                <a:latin typeface="Courier New" panose="02070309020205020404" pitchFamily="49" charset="0"/>
                <a:cs typeface="Courier New" panose="02070309020205020404" pitchFamily="49" charset="0"/>
              </a:rPr>
              <a:t>&lt;p&gt;</a:t>
            </a:r>
          </a:p>
          <a:p>
            <a:r>
              <a:rPr lang="en-US" sz="1600" b="1" dirty="0">
                <a:latin typeface="Courier New" panose="02070309020205020404" pitchFamily="49" charset="0"/>
                <a:cs typeface="Courier New" panose="02070309020205020404" pitchFamily="49" charset="0"/>
              </a:rPr>
              <a:t>    &lt;a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="p1.html"&gt;&lt;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="thumbnails/t1.jpg"</a:t>
            </a:r>
          </a:p>
          <a:p>
            <a:r>
              <a:rPr lang="en-US" sz="1600" b="1" dirty="0">
                <a:latin typeface="Courier New" panose="02070309020205020404" pitchFamily="49" charset="0"/>
                <a:cs typeface="Courier New" panose="02070309020205020404" pitchFamily="49" charset="0"/>
              </a:rPr>
              <a:t>       alt="Photo 1"&gt;&lt;/a&gt;</a:t>
            </a:r>
          </a:p>
          <a:p>
            <a:r>
              <a:rPr lang="en-US" sz="1600" b="1" dirty="0">
                <a:latin typeface="Courier New" panose="02070309020205020404" pitchFamily="49" charset="0"/>
                <a:cs typeface="Courier New" panose="02070309020205020404" pitchFamily="49" charset="0"/>
              </a:rPr>
              <a:t>    &lt;a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="p2.html"&gt;&lt;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="thumbnails/t2.jpg" </a:t>
            </a:r>
          </a:p>
          <a:p>
            <a:r>
              <a:rPr lang="en-US" sz="1600" b="1" dirty="0">
                <a:latin typeface="Courier New" panose="02070309020205020404" pitchFamily="49" charset="0"/>
                <a:cs typeface="Courier New" panose="02070309020205020404" pitchFamily="49" charset="0"/>
              </a:rPr>
              <a:t>       alt="Photo 2"&gt;&lt;/a&gt;</a:t>
            </a:r>
          </a:p>
          <a:p>
            <a:r>
              <a:rPr lang="en-US" sz="1600" b="1" dirty="0">
                <a:latin typeface="Courier New" panose="02070309020205020404" pitchFamily="49" charset="0"/>
                <a:cs typeface="Courier New" panose="02070309020205020404" pitchFamily="49" charset="0"/>
              </a:rPr>
              <a:t>    &lt;a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="p3.html"&gt;&lt;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="thumbnails/t3.jpg" </a:t>
            </a:r>
          </a:p>
          <a:p>
            <a:r>
              <a:rPr lang="en-US" sz="1600" b="1" dirty="0">
                <a:latin typeface="Courier New" panose="02070309020205020404" pitchFamily="49" charset="0"/>
                <a:cs typeface="Courier New" panose="02070309020205020404" pitchFamily="49" charset="0"/>
              </a:rPr>
              <a:t>       alt="Photo 3"&gt;&lt;/a&gt;</a:t>
            </a:r>
          </a:p>
          <a:p>
            <a:r>
              <a:rPr lang="en-US" sz="1600" b="1" dirty="0">
                <a:latin typeface="Courier New" panose="02070309020205020404" pitchFamily="49" charset="0"/>
                <a:cs typeface="Courier New" panose="02070309020205020404" pitchFamily="49" charset="0"/>
              </a:rPr>
              <a:t>    &lt;a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="p4.html"&gt;&lt;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="thumbnails/t4.jpg" </a:t>
            </a:r>
          </a:p>
          <a:p>
            <a:r>
              <a:rPr lang="en-US" sz="1600" b="1" dirty="0">
                <a:latin typeface="Courier New" panose="02070309020205020404" pitchFamily="49" charset="0"/>
                <a:cs typeface="Courier New" panose="02070309020205020404" pitchFamily="49" charset="0"/>
              </a:rPr>
              <a:t>       alt="Photo 4"&gt;&lt;/a&gt;</a:t>
            </a:r>
          </a:p>
          <a:p>
            <a:r>
              <a:rPr lang="en-US" sz="1600" b="1" dirty="0">
                <a:latin typeface="Courier New" panose="02070309020205020404" pitchFamily="49" charset="0"/>
                <a:cs typeface="Courier New" panose="02070309020205020404" pitchFamily="49" charset="0"/>
              </a:rPr>
              <a:t>    &lt;a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="p5.html"&gt;&lt;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="thumbnails/t5.jpg" </a:t>
            </a:r>
          </a:p>
          <a:p>
            <a:r>
              <a:rPr lang="en-US" sz="1600" b="1" dirty="0">
                <a:latin typeface="Courier New" panose="02070309020205020404" pitchFamily="49" charset="0"/>
                <a:cs typeface="Courier New" panose="02070309020205020404" pitchFamily="49" charset="0"/>
              </a:rPr>
              <a:t>       alt="Photo 5"&gt;&lt;/a&gt;</a:t>
            </a:r>
          </a:p>
          <a:p>
            <a:r>
              <a:rPr lang="en-US" sz="1600" b="1" dirty="0">
                <a:latin typeface="Courier New" panose="02070309020205020404" pitchFamily="49" charset="0"/>
                <a:cs typeface="Courier New" panose="02070309020205020404" pitchFamily="49" charset="0"/>
              </a:rPr>
              <a:t>    &lt;a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="p6.html"&gt;&lt;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="thumbnails/t6.jpg" </a:t>
            </a:r>
          </a:p>
          <a:p>
            <a:r>
              <a:rPr lang="en-US" sz="1600" b="1" dirty="0">
                <a:latin typeface="Courier New" panose="02070309020205020404" pitchFamily="49" charset="0"/>
                <a:cs typeface="Courier New" panose="02070309020205020404" pitchFamily="49" charset="0"/>
              </a:rPr>
              <a:t>       alt="Photo 6"&gt;&lt;/a&gt;</a:t>
            </a:r>
          </a:p>
          <a:p>
            <a:r>
              <a:rPr lang="en-US" sz="1600" b="1" dirty="0">
                <a:latin typeface="Courier New" panose="02070309020205020404" pitchFamily="49" charset="0"/>
                <a:cs typeface="Courier New" panose="02070309020205020404" pitchFamily="49" charset="0"/>
              </a:rPr>
              <a:t>&lt;/p&gt;</a:t>
            </a:r>
          </a:p>
        </p:txBody>
      </p:sp>
      <p:sp>
        <p:nvSpPr>
          <p:cNvPr id="6" name="Date Placeholder 5"/>
          <p:cNvSpPr>
            <a:spLocks noGrp="1"/>
          </p:cNvSpPr>
          <p:nvPr>
            <p:ph type="dt" sz="half" idx="10"/>
          </p:nvPr>
        </p:nvSpPr>
        <p:spPr/>
        <p:txBody>
          <a:bodyPr/>
          <a:lstStyle/>
          <a:p>
            <a:fld id="{90418C8C-4E3D-4208-8E90-547677383B46}" type="datetime1">
              <a:rPr lang="en-US" smtClean="0"/>
              <a:t>9/19/2015</a:t>
            </a:fld>
            <a:endParaRPr lang="en-US"/>
          </a:p>
        </p:txBody>
      </p:sp>
      <p:sp>
        <p:nvSpPr>
          <p:cNvPr id="7" name="Footer Placeholder 6"/>
          <p:cNvSpPr>
            <a:spLocks noGrp="1"/>
          </p:cNvSpPr>
          <p:nvPr>
            <p:ph type="ftr" sz="quarter" idx="11"/>
          </p:nvPr>
        </p:nvSpPr>
        <p:spPr/>
        <p:txBody>
          <a:bodyPr/>
          <a:lstStyle/>
          <a:p>
            <a:r>
              <a:rPr lang="en-US" smtClean="0"/>
              <a:t>Copyright © Carl M. Burnett</a:t>
            </a:r>
            <a:endParaRPr lang="en-US"/>
          </a:p>
        </p:txBody>
      </p:sp>
      <p:sp>
        <p:nvSpPr>
          <p:cNvPr id="8" name="Slide Number Placeholder 7"/>
          <p:cNvSpPr>
            <a:spLocks noGrp="1"/>
          </p:cNvSpPr>
          <p:nvPr>
            <p:ph type="sldNum" sz="quarter" idx="12"/>
          </p:nvPr>
        </p:nvSpPr>
        <p:spPr/>
        <p:txBody>
          <a:bodyPr/>
          <a:lstStyle/>
          <a:p>
            <a:fld id="{3D46CBA2-ECE5-4BE9-B546-6761E0E67089}" type="slidenum">
              <a:rPr lang="en-US" smtClean="0"/>
              <a:t>16</a:t>
            </a:fld>
            <a:endParaRPr lang="en-US"/>
          </a:p>
        </p:txBody>
      </p:sp>
    </p:spTree>
    <p:extLst>
      <p:ext uri="{BB962C8B-B14F-4D97-AF65-F5344CB8AC3E}">
        <p14:creationId xmlns:p14="http://schemas.microsoft.com/office/powerpoint/2010/main" val="3682915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8066"/>
            <a:ext cx="8305800" cy="672084"/>
          </a:xfrm>
        </p:spPr>
        <p:txBody>
          <a:bodyPr>
            <a:normAutofit fontScale="90000"/>
          </a:bodyPr>
          <a:lstStyle/>
          <a:p>
            <a:r>
              <a:rPr lang="en-US" b="1" dirty="0">
                <a:effectLst>
                  <a:outerShdw blurRad="38100" dist="38100" dir="2700000" algn="tl">
                    <a:srgbClr val="000000">
                      <a:alpha val="43137"/>
                    </a:srgbClr>
                  </a:outerShdw>
                </a:effectLst>
              </a:rPr>
              <a:t>An image that’s been rolled </a:t>
            </a:r>
            <a:r>
              <a:rPr lang="en-US" b="1" dirty="0" smtClean="0">
                <a:effectLst>
                  <a:outerShdw blurRad="38100" dist="38100" dir="2700000" algn="tl">
                    <a:srgbClr val="000000">
                      <a:alpha val="43137"/>
                    </a:srgbClr>
                  </a:outerShdw>
                </a:effectLst>
              </a:rPr>
              <a:t>over</a:t>
            </a:r>
            <a:endParaRPr lang="en-US" b="1" dirty="0">
              <a:effectLst>
                <a:outerShdw blurRad="38100" dist="38100" dir="2700000" algn="tl">
                  <a:srgbClr val="000000">
                    <a:alpha val="43137"/>
                  </a:srgbClr>
                </a:outerShdw>
              </a:effectLst>
            </a:endParaRPr>
          </a:p>
        </p:txBody>
      </p:sp>
      <p:pic>
        <p:nvPicPr>
          <p:cNvPr id="36870" name="Picture 8" descr="M:\Current projects\HTML and CSS\Manuscript\Chapter 05\5-12 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514" y="1328098"/>
            <a:ext cx="504297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308E7053-B265-47ED-9A30-D3FC06EA47D4}"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17</a:t>
            </a:fld>
            <a:endParaRPr lang="en-US"/>
          </a:p>
        </p:txBody>
      </p:sp>
    </p:spTree>
    <p:extLst>
      <p:ext uri="{BB962C8B-B14F-4D97-AF65-F5344CB8AC3E}">
        <p14:creationId xmlns:p14="http://schemas.microsoft.com/office/powerpoint/2010/main" val="3335948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555" y="1458077"/>
            <a:ext cx="3559987" cy="2554545"/>
          </a:xfrm>
          <a:prstGeom prst="rect">
            <a:avLst/>
          </a:prstGeom>
        </p:spPr>
        <p:txBody>
          <a:bodyPr wrap="square">
            <a:spAutoFit/>
          </a:bodyPr>
          <a:lstStyle/>
          <a:p>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image1 {</a:t>
            </a:r>
          </a:p>
          <a:p>
            <a:r>
              <a:rPr lang="en-US" sz="1600" b="1" dirty="0">
                <a:latin typeface="Courier New" panose="02070309020205020404" pitchFamily="49" charset="0"/>
                <a:cs typeface="Courier New" panose="02070309020205020404" pitchFamily="49" charset="0"/>
              </a:rPr>
              <a:t>    background-image: </a:t>
            </a:r>
            <a:r>
              <a:rPr lang="en-US" sz="1600" b="1" dirty="0" err="1">
                <a:latin typeface="Courier New" panose="02070309020205020404" pitchFamily="49" charset="0"/>
                <a:cs typeface="Courier New" panose="02070309020205020404" pitchFamily="49" charset="0"/>
              </a:rPr>
              <a:t>url</a:t>
            </a:r>
            <a:r>
              <a:rPr lang="en-US" sz="1600" b="1" dirty="0">
                <a:latin typeface="Courier New" panose="02070309020205020404" pitchFamily="49" charset="0"/>
                <a:cs typeface="Courier New" panose="02070309020205020404" pitchFamily="49" charset="0"/>
              </a:rPr>
              <a:t>("h1.jpg");</a:t>
            </a:r>
          </a:p>
          <a:p>
            <a:r>
              <a:rPr lang="en-US" sz="1600" b="1" dirty="0">
                <a:latin typeface="Courier New" panose="02070309020205020404" pitchFamily="49" charset="0"/>
                <a:cs typeface="Courier New" panose="02070309020205020404" pitchFamily="49" charset="0"/>
              </a:rPr>
              <a:t>    width: 434px;</a:t>
            </a:r>
          </a:p>
          <a:p>
            <a:r>
              <a:rPr lang="en-US" sz="1600" b="1" dirty="0">
                <a:latin typeface="Courier New" panose="02070309020205020404" pitchFamily="49" charset="0"/>
                <a:cs typeface="Courier New" panose="02070309020205020404" pitchFamily="49" charset="0"/>
              </a:rPr>
              <a:t>    height: 312px;</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#image1:hover {</a:t>
            </a:r>
          </a:p>
          <a:p>
            <a:r>
              <a:rPr lang="en-US" sz="1600" b="1" dirty="0">
                <a:latin typeface="Courier New" panose="02070309020205020404" pitchFamily="49" charset="0"/>
                <a:cs typeface="Courier New" panose="02070309020205020404" pitchFamily="49" charset="0"/>
              </a:rPr>
              <a:t>    background-image: </a:t>
            </a:r>
            <a:r>
              <a:rPr lang="en-US" sz="1600" b="1" dirty="0" err="1">
                <a:latin typeface="Courier New" panose="02070309020205020404" pitchFamily="49" charset="0"/>
                <a:cs typeface="Courier New" panose="02070309020205020404" pitchFamily="49" charset="0"/>
              </a:rPr>
              <a:t>url</a:t>
            </a:r>
            <a:r>
              <a:rPr lang="en-US" sz="1600" b="1" dirty="0">
                <a:latin typeface="Courier New" panose="02070309020205020404" pitchFamily="49" charset="0"/>
                <a:cs typeface="Courier New" panose="02070309020205020404" pitchFamily="49" charset="0"/>
              </a:rPr>
              <a:t>("h2.jpg");</a:t>
            </a:r>
          </a:p>
          <a:p>
            <a:r>
              <a:rPr lang="en-US" sz="1600" b="1" dirty="0">
                <a:latin typeface="Courier New" panose="02070309020205020404" pitchFamily="49" charset="0"/>
                <a:cs typeface="Courier New" panose="02070309020205020404" pitchFamily="49" charset="0"/>
              </a:rPr>
              <a:t>}</a:t>
            </a:r>
          </a:p>
        </p:txBody>
      </p:sp>
      <p:sp>
        <p:nvSpPr>
          <p:cNvPr id="3" name="Rectangle 2"/>
          <p:cNvSpPr/>
          <p:nvPr/>
        </p:nvSpPr>
        <p:spPr>
          <a:xfrm>
            <a:off x="129459" y="809646"/>
            <a:ext cx="3578544" cy="523220"/>
          </a:xfrm>
          <a:prstGeom prst="rect">
            <a:avLst/>
          </a:prstGeom>
        </p:spPr>
        <p:txBody>
          <a:bodyPr wrap="none">
            <a:spAutoFit/>
          </a:bodyPr>
          <a:lstStyle/>
          <a:p>
            <a:r>
              <a:rPr lang="en-US" sz="2800" b="1" dirty="0">
                <a:solidFill>
                  <a:schemeClr val="accent2">
                    <a:lumMod val="50000"/>
                  </a:schemeClr>
                </a:solidFill>
                <a:effectLst>
                  <a:outerShdw blurRad="38100" dist="38100" dir="2700000" algn="tl">
                    <a:srgbClr val="000000">
                      <a:alpha val="43137"/>
                    </a:srgbClr>
                  </a:outerShdw>
                </a:effectLst>
                <a:latin typeface="+mj-lt"/>
              </a:rPr>
              <a:t>The HTML for the page</a:t>
            </a:r>
          </a:p>
        </p:txBody>
      </p:sp>
      <p:sp>
        <p:nvSpPr>
          <p:cNvPr id="4" name="Rectangle 3"/>
          <p:cNvSpPr/>
          <p:nvPr/>
        </p:nvSpPr>
        <p:spPr>
          <a:xfrm>
            <a:off x="129459" y="1323750"/>
            <a:ext cx="4572000" cy="1077218"/>
          </a:xfrm>
          <a:prstGeom prst="rect">
            <a:avLst/>
          </a:prstGeom>
        </p:spPr>
        <p:txBody>
          <a:bodyPr>
            <a:spAutoFit/>
          </a:bodyPr>
          <a:lstStyle/>
          <a:p>
            <a:r>
              <a:rPr lang="en-US" sz="1600" b="1" dirty="0">
                <a:latin typeface="Courier New" panose="02070309020205020404" pitchFamily="49" charset="0"/>
                <a:cs typeface="Courier New" panose="02070309020205020404" pitchFamily="49" charset="0"/>
              </a:rPr>
              <a:t>&lt;body&gt;</a:t>
            </a:r>
          </a:p>
          <a:p>
            <a:r>
              <a:rPr lang="en-US" sz="1600" b="1" dirty="0">
                <a:latin typeface="Courier New" panose="02070309020205020404" pitchFamily="49" charset="0"/>
                <a:cs typeface="Courier New" panose="02070309020205020404" pitchFamily="49" charset="0"/>
              </a:rPr>
              <a:t>    &lt;h1&gt;Ram Tap Combined Test&lt;/h1&gt;</a:t>
            </a:r>
          </a:p>
          <a:p>
            <a:r>
              <a:rPr lang="en-US" sz="1600" b="1" dirty="0">
                <a:latin typeface="Courier New" panose="02070309020205020404" pitchFamily="49" charset="0"/>
                <a:cs typeface="Courier New" panose="02070309020205020404" pitchFamily="49" charset="0"/>
              </a:rPr>
              <a:t>    &lt;p id="image1"&gt;&lt;/p&gt;</a:t>
            </a:r>
          </a:p>
          <a:p>
            <a:r>
              <a:rPr lang="en-US" sz="1600" b="1" dirty="0">
                <a:latin typeface="Courier New" panose="02070309020205020404" pitchFamily="49" charset="0"/>
                <a:cs typeface="Courier New" panose="02070309020205020404" pitchFamily="49" charset="0"/>
              </a:rPr>
              <a:t>&lt;/body&gt;</a:t>
            </a:r>
          </a:p>
        </p:txBody>
      </p:sp>
      <p:sp>
        <p:nvSpPr>
          <p:cNvPr id="5" name="Rectangle 4"/>
          <p:cNvSpPr/>
          <p:nvPr/>
        </p:nvSpPr>
        <p:spPr>
          <a:xfrm>
            <a:off x="4426117" y="854958"/>
            <a:ext cx="4667881" cy="523220"/>
          </a:xfrm>
          <a:prstGeom prst="rect">
            <a:avLst/>
          </a:prstGeom>
        </p:spPr>
        <p:txBody>
          <a:bodyPr wrap="none">
            <a:spAutoFit/>
          </a:bodyPr>
          <a:lstStyle/>
          <a:p>
            <a:r>
              <a:rPr lang="en-US" sz="2800" b="1" dirty="0">
                <a:solidFill>
                  <a:schemeClr val="accent2">
                    <a:lumMod val="50000"/>
                  </a:schemeClr>
                </a:solidFill>
                <a:effectLst>
                  <a:outerShdw blurRad="38100" dist="38100" dir="2700000" algn="tl">
                    <a:srgbClr val="000000">
                      <a:alpha val="43137"/>
                    </a:srgbClr>
                  </a:outerShdw>
                </a:effectLst>
                <a:latin typeface="+mj-lt"/>
              </a:rPr>
              <a:t>The CSS for the image rollover</a:t>
            </a:r>
          </a:p>
        </p:txBody>
      </p:sp>
      <p:sp>
        <p:nvSpPr>
          <p:cNvPr id="6" name="Date Placeholder 5"/>
          <p:cNvSpPr>
            <a:spLocks noGrp="1"/>
          </p:cNvSpPr>
          <p:nvPr>
            <p:ph type="dt" sz="half" idx="10"/>
          </p:nvPr>
        </p:nvSpPr>
        <p:spPr/>
        <p:txBody>
          <a:bodyPr/>
          <a:lstStyle/>
          <a:p>
            <a:fld id="{041EA869-EB97-409B-A25B-2ACA71D232A5}" type="datetime1">
              <a:rPr lang="en-US" smtClean="0"/>
              <a:t>9/19/2015</a:t>
            </a:fld>
            <a:endParaRPr lang="en-US"/>
          </a:p>
        </p:txBody>
      </p:sp>
      <p:sp>
        <p:nvSpPr>
          <p:cNvPr id="7" name="Footer Placeholder 6"/>
          <p:cNvSpPr>
            <a:spLocks noGrp="1"/>
          </p:cNvSpPr>
          <p:nvPr>
            <p:ph type="ftr" sz="quarter" idx="11"/>
          </p:nvPr>
        </p:nvSpPr>
        <p:spPr/>
        <p:txBody>
          <a:bodyPr/>
          <a:lstStyle/>
          <a:p>
            <a:r>
              <a:rPr lang="en-US" smtClean="0"/>
              <a:t>Copyright © Carl M. Burnett</a:t>
            </a:r>
            <a:endParaRPr lang="en-US"/>
          </a:p>
        </p:txBody>
      </p:sp>
      <p:sp>
        <p:nvSpPr>
          <p:cNvPr id="8" name="Slide Number Placeholder 7"/>
          <p:cNvSpPr>
            <a:spLocks noGrp="1"/>
          </p:cNvSpPr>
          <p:nvPr>
            <p:ph type="sldNum" sz="quarter" idx="12"/>
          </p:nvPr>
        </p:nvSpPr>
        <p:spPr/>
        <p:txBody>
          <a:bodyPr/>
          <a:lstStyle/>
          <a:p>
            <a:fld id="{3D46CBA2-ECE5-4BE9-B546-6761E0E67089}" type="slidenum">
              <a:rPr lang="en-US" smtClean="0"/>
              <a:t>18</a:t>
            </a:fld>
            <a:endParaRPr lang="en-US"/>
          </a:p>
        </p:txBody>
      </p:sp>
    </p:spTree>
    <p:extLst>
      <p:ext uri="{BB962C8B-B14F-4D97-AF65-F5344CB8AC3E}">
        <p14:creationId xmlns:p14="http://schemas.microsoft.com/office/powerpoint/2010/main" val="759273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589" y="3466593"/>
            <a:ext cx="4572000" cy="1077218"/>
          </a:xfrm>
          <a:prstGeom prst="rect">
            <a:avLst/>
          </a:prstGeom>
        </p:spPr>
        <p:txBody>
          <a:bodyPr>
            <a:spAutoFit/>
          </a:bodyPr>
          <a:lstStyle/>
          <a:p>
            <a:pPr marL="285750" lvl="0" indent="-285750">
              <a:buFont typeface="Arial" panose="020B0604020202020204" pitchFamily="34" charset="0"/>
              <a:buChar char="•"/>
            </a:pPr>
            <a:r>
              <a:rPr lang="en-US" sz="1600" b="1" dirty="0" err="1" smtClean="0">
                <a:latin typeface="Courier New" panose="02070309020205020404" pitchFamily="49" charset="0"/>
                <a:cs typeface="Courier New" panose="02070309020205020404" pitchFamily="49" charset="0"/>
              </a:rPr>
              <a:t>href</a:t>
            </a: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r>
              <a:rPr lang="en-US" sz="1600" b="1" dirty="0">
                <a:latin typeface="Courier New" panose="02070309020205020404" pitchFamily="49" charset="0"/>
                <a:cs typeface="Courier New" panose="02070309020205020404" pitchFamily="49" charset="0"/>
              </a:rPr>
              <a:t>shape</a:t>
            </a:r>
          </a:p>
          <a:p>
            <a:pPr marL="285750" lvl="0" indent="-285750">
              <a:buFont typeface="Arial" panose="020B0604020202020204" pitchFamily="34" charset="0"/>
              <a:buChar char="•"/>
            </a:pPr>
            <a:r>
              <a:rPr lang="en-US" sz="1600" b="1" dirty="0" err="1">
                <a:latin typeface="Courier New" panose="02070309020205020404" pitchFamily="49" charset="0"/>
                <a:cs typeface="Courier New" panose="02070309020205020404" pitchFamily="49" charset="0"/>
              </a:rPr>
              <a:t>coords</a:t>
            </a:r>
            <a:endParaRPr lang="en-US" sz="1600" b="1"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r>
              <a:rPr lang="en-US" sz="1600" b="1" dirty="0">
                <a:latin typeface="Courier New" panose="02070309020205020404" pitchFamily="49" charset="0"/>
                <a:cs typeface="Courier New" panose="02070309020205020404" pitchFamily="49" charset="0"/>
              </a:rPr>
              <a:t>alt</a:t>
            </a:r>
          </a:p>
        </p:txBody>
      </p:sp>
      <p:sp>
        <p:nvSpPr>
          <p:cNvPr id="3" name="Rectangle 2"/>
          <p:cNvSpPr/>
          <p:nvPr/>
        </p:nvSpPr>
        <p:spPr>
          <a:xfrm>
            <a:off x="358589" y="1228332"/>
            <a:ext cx="4572000" cy="338554"/>
          </a:xfrm>
          <a:prstGeom prst="rect">
            <a:avLst/>
          </a:prstGeom>
        </p:spPr>
        <p:txBody>
          <a:bodyPr>
            <a:spAutoFit/>
          </a:bodyPr>
          <a:lstStyle/>
          <a:p>
            <a:pPr marL="285750" indent="-285750">
              <a:buFont typeface="Arial" panose="020B0604020202020204" pitchFamily="34" charset="0"/>
              <a:buChar char="•"/>
            </a:pPr>
            <a:r>
              <a:rPr lang="en-US" sz="1600" b="1" dirty="0" err="1" smtClean="0">
                <a:latin typeface="Courier New" panose="02070309020205020404" pitchFamily="49" charset="0"/>
                <a:cs typeface="Courier New" panose="02070309020205020404" pitchFamily="49" charset="0"/>
              </a:rPr>
              <a:t>usemap</a:t>
            </a:r>
            <a:endParaRPr lang="en-US" sz="1600" b="1" dirty="0">
              <a:latin typeface="Courier New" panose="02070309020205020404" pitchFamily="49" charset="0"/>
              <a:cs typeface="Courier New" panose="02070309020205020404" pitchFamily="49" charset="0"/>
            </a:endParaRPr>
          </a:p>
        </p:txBody>
      </p:sp>
      <p:sp>
        <p:nvSpPr>
          <p:cNvPr id="4" name="Rectangle 3"/>
          <p:cNvSpPr/>
          <p:nvPr/>
        </p:nvSpPr>
        <p:spPr>
          <a:xfrm>
            <a:off x="358589" y="2415035"/>
            <a:ext cx="4572000" cy="338554"/>
          </a:xfrm>
          <a:prstGeom prst="rect">
            <a:avLst/>
          </a:prstGeom>
        </p:spPr>
        <p:txBody>
          <a:bodyPr>
            <a:spAutoFit/>
          </a:bodyPr>
          <a:lstStyle/>
          <a:p>
            <a:pPr marL="285750" indent="-285750">
              <a:buFont typeface="Arial" panose="020B0604020202020204" pitchFamily="34" charset="0"/>
              <a:buChar char="•"/>
            </a:pPr>
            <a:r>
              <a:rPr lang="en-US" sz="1600" b="1" dirty="0" smtClean="0">
                <a:latin typeface="Courier New" panose="02070309020205020404" pitchFamily="49" charset="0"/>
                <a:cs typeface="Courier New" panose="02070309020205020404" pitchFamily="49" charset="0"/>
              </a:rPr>
              <a:t>name</a:t>
            </a:r>
            <a:endParaRPr lang="en-US" sz="1600" b="1" dirty="0">
              <a:latin typeface="Courier New" panose="02070309020205020404" pitchFamily="49" charset="0"/>
              <a:cs typeface="Courier New" panose="02070309020205020404" pitchFamily="49" charset="0"/>
            </a:endParaRPr>
          </a:p>
        </p:txBody>
      </p:sp>
      <p:sp>
        <p:nvSpPr>
          <p:cNvPr id="5" name="Rectangle 4"/>
          <p:cNvSpPr/>
          <p:nvPr/>
        </p:nvSpPr>
        <p:spPr>
          <a:xfrm>
            <a:off x="286871" y="790555"/>
            <a:ext cx="8641976" cy="461665"/>
          </a:xfrm>
          <a:prstGeom prst="rect">
            <a:avLst/>
          </a:prstGeom>
        </p:spPr>
        <p:txBody>
          <a:bodyPr wrap="square">
            <a:spAutoFit/>
          </a:bodyPr>
          <a:lstStyle/>
          <a:p>
            <a:r>
              <a:rPr lang="en-US" sz="2400" b="1" dirty="0">
                <a:solidFill>
                  <a:schemeClr val="accent2">
                    <a:lumMod val="50000"/>
                  </a:schemeClr>
                </a:solidFill>
                <a:effectLst>
                  <a:outerShdw blurRad="38100" dist="38100" dir="2700000" algn="tl">
                    <a:srgbClr val="000000">
                      <a:alpha val="43137"/>
                    </a:srgbClr>
                  </a:outerShdw>
                </a:effectLst>
                <a:latin typeface="+mj-lt"/>
              </a:rPr>
              <a:t>Attribute of the </a:t>
            </a:r>
            <a:r>
              <a:rPr lang="en-US" sz="2400" b="1" dirty="0" err="1">
                <a:solidFill>
                  <a:schemeClr val="accent2">
                    <a:lumMod val="50000"/>
                  </a:schemeClr>
                </a:solidFill>
                <a:effectLst>
                  <a:outerShdw blurRad="38100" dist="38100" dir="2700000" algn="tl">
                    <a:srgbClr val="000000">
                      <a:alpha val="43137"/>
                    </a:srgbClr>
                  </a:outerShdw>
                </a:effectLst>
                <a:latin typeface="+mj-lt"/>
                <a:cs typeface="Courier New" panose="02070309020205020404" pitchFamily="49" charset="0"/>
              </a:rPr>
              <a:t>img</a:t>
            </a:r>
            <a:r>
              <a:rPr lang="en-US" sz="2400" b="1" dirty="0">
                <a:solidFill>
                  <a:schemeClr val="accent2">
                    <a:lumMod val="50000"/>
                  </a:schemeClr>
                </a:solidFill>
                <a:effectLst>
                  <a:outerShdw blurRad="38100" dist="38100" dir="2700000" algn="tl">
                    <a:srgbClr val="000000">
                      <a:alpha val="43137"/>
                    </a:srgbClr>
                  </a:outerShdw>
                </a:effectLst>
                <a:latin typeface="+mj-lt"/>
              </a:rPr>
              <a:t> element </a:t>
            </a:r>
            <a:r>
              <a:rPr lang="en-US" sz="2400" b="1" dirty="0" smtClean="0">
                <a:solidFill>
                  <a:schemeClr val="accent2">
                    <a:lumMod val="50000"/>
                  </a:schemeClr>
                </a:solidFill>
                <a:effectLst>
                  <a:outerShdw blurRad="38100" dist="38100" dir="2700000" algn="tl">
                    <a:srgbClr val="000000">
                      <a:alpha val="43137"/>
                    </a:srgbClr>
                  </a:outerShdw>
                </a:effectLst>
                <a:latin typeface="+mj-lt"/>
              </a:rPr>
              <a:t>that </a:t>
            </a:r>
            <a:r>
              <a:rPr lang="en-US" sz="2400" b="1" dirty="0">
                <a:solidFill>
                  <a:schemeClr val="accent2">
                    <a:lumMod val="50000"/>
                  </a:schemeClr>
                </a:solidFill>
                <a:effectLst>
                  <a:outerShdw blurRad="38100" dist="38100" dir="2700000" algn="tl">
                    <a:srgbClr val="000000">
                      <a:alpha val="43137"/>
                    </a:srgbClr>
                  </a:outerShdw>
                </a:effectLst>
                <a:latin typeface="+mj-lt"/>
              </a:rPr>
              <a:t>identifies a map element</a:t>
            </a:r>
          </a:p>
        </p:txBody>
      </p:sp>
      <p:sp>
        <p:nvSpPr>
          <p:cNvPr id="6" name="Rectangle 5"/>
          <p:cNvSpPr/>
          <p:nvPr/>
        </p:nvSpPr>
        <p:spPr>
          <a:xfrm>
            <a:off x="286871" y="1775836"/>
            <a:ext cx="7793723" cy="461665"/>
          </a:xfrm>
          <a:prstGeom prst="rect">
            <a:avLst/>
          </a:prstGeom>
        </p:spPr>
        <p:txBody>
          <a:bodyPr wrap="square">
            <a:spAutoFit/>
          </a:bodyPr>
          <a:lstStyle/>
          <a:p>
            <a:r>
              <a:rPr lang="en-US" sz="2400" b="1" dirty="0">
                <a:solidFill>
                  <a:schemeClr val="accent2">
                    <a:lumMod val="50000"/>
                  </a:schemeClr>
                </a:solidFill>
                <a:effectLst>
                  <a:outerShdw blurRad="38100" dist="38100" dir="2700000" algn="tl">
                    <a:srgbClr val="000000">
                      <a:alpha val="43137"/>
                    </a:srgbClr>
                  </a:outerShdw>
                </a:effectLst>
                <a:latin typeface="+mj-lt"/>
              </a:rPr>
              <a:t>Attribute of the </a:t>
            </a:r>
            <a:r>
              <a:rPr lang="en-US" sz="2400" b="1" dirty="0">
                <a:solidFill>
                  <a:schemeClr val="accent2">
                    <a:lumMod val="50000"/>
                  </a:schemeClr>
                </a:solidFill>
                <a:effectLst>
                  <a:outerShdw blurRad="38100" dist="38100" dir="2700000" algn="tl">
                    <a:srgbClr val="000000">
                      <a:alpha val="43137"/>
                    </a:srgbClr>
                  </a:outerShdw>
                </a:effectLst>
                <a:latin typeface="+mj-lt"/>
                <a:cs typeface="Courier New" panose="02070309020205020404" pitchFamily="49" charset="0"/>
              </a:rPr>
              <a:t>map</a:t>
            </a:r>
            <a:r>
              <a:rPr lang="en-US" sz="2400" b="1" dirty="0">
                <a:solidFill>
                  <a:schemeClr val="accent2">
                    <a:lumMod val="50000"/>
                  </a:schemeClr>
                </a:solidFill>
                <a:effectLst>
                  <a:outerShdw blurRad="38100" dist="38100" dir="2700000" algn="tl">
                    <a:srgbClr val="000000">
                      <a:alpha val="43137"/>
                    </a:srgbClr>
                  </a:outerShdw>
                </a:effectLst>
                <a:latin typeface="+mj-lt"/>
              </a:rPr>
              <a:t> element that gives it a name</a:t>
            </a:r>
          </a:p>
        </p:txBody>
      </p:sp>
      <p:sp>
        <p:nvSpPr>
          <p:cNvPr id="7" name="Rectangle 6"/>
          <p:cNvSpPr/>
          <p:nvPr/>
        </p:nvSpPr>
        <p:spPr>
          <a:xfrm>
            <a:off x="358589" y="2905874"/>
            <a:ext cx="7978587" cy="461665"/>
          </a:xfrm>
          <a:prstGeom prst="rect">
            <a:avLst/>
          </a:prstGeom>
        </p:spPr>
        <p:txBody>
          <a:bodyPr wrap="square">
            <a:spAutoFit/>
          </a:bodyPr>
          <a:lstStyle/>
          <a:p>
            <a:r>
              <a:rPr lang="en-US" sz="2400" b="1" dirty="0">
                <a:solidFill>
                  <a:schemeClr val="accent2">
                    <a:lumMod val="50000"/>
                  </a:schemeClr>
                </a:solidFill>
                <a:effectLst>
                  <a:outerShdw blurRad="38100" dist="38100" dir="2700000" algn="tl">
                    <a:srgbClr val="000000">
                      <a:alpha val="43137"/>
                    </a:srgbClr>
                  </a:outerShdw>
                </a:effectLst>
                <a:latin typeface="+mj-lt"/>
              </a:rPr>
              <a:t>Attributes of the </a:t>
            </a:r>
            <a:r>
              <a:rPr lang="en-US" sz="2400" b="1" dirty="0">
                <a:solidFill>
                  <a:schemeClr val="accent2">
                    <a:lumMod val="50000"/>
                  </a:schemeClr>
                </a:solidFill>
                <a:effectLst>
                  <a:outerShdw blurRad="38100" dist="38100" dir="2700000" algn="tl">
                    <a:srgbClr val="000000">
                      <a:alpha val="43137"/>
                    </a:srgbClr>
                  </a:outerShdw>
                </a:effectLst>
                <a:latin typeface="+mj-lt"/>
                <a:cs typeface="Courier New" panose="02070309020205020404" pitchFamily="49" charset="0"/>
              </a:rPr>
              <a:t>area</a:t>
            </a:r>
            <a:r>
              <a:rPr lang="en-US" sz="2400" b="1" dirty="0">
                <a:solidFill>
                  <a:schemeClr val="accent2">
                    <a:lumMod val="50000"/>
                  </a:schemeClr>
                </a:solidFill>
                <a:effectLst>
                  <a:outerShdw blurRad="38100" dist="38100" dir="2700000" algn="tl">
                    <a:srgbClr val="000000">
                      <a:alpha val="43137"/>
                    </a:srgbClr>
                  </a:outerShdw>
                </a:effectLst>
                <a:latin typeface="+mj-lt"/>
              </a:rPr>
              <a:t> elements of an image map</a:t>
            </a:r>
          </a:p>
        </p:txBody>
      </p:sp>
      <p:sp>
        <p:nvSpPr>
          <p:cNvPr id="8" name="Date Placeholder 7"/>
          <p:cNvSpPr>
            <a:spLocks noGrp="1"/>
          </p:cNvSpPr>
          <p:nvPr>
            <p:ph type="dt" sz="half" idx="10"/>
          </p:nvPr>
        </p:nvSpPr>
        <p:spPr/>
        <p:txBody>
          <a:bodyPr/>
          <a:lstStyle/>
          <a:p>
            <a:fld id="{041EA869-EB97-409B-A25B-2ACA71D232A5}" type="datetime1">
              <a:rPr lang="en-US" smtClean="0"/>
              <a:t>9/19/2015</a:t>
            </a:fld>
            <a:endParaRPr lang="en-US"/>
          </a:p>
        </p:txBody>
      </p:sp>
      <p:sp>
        <p:nvSpPr>
          <p:cNvPr id="9" name="Footer Placeholder 8"/>
          <p:cNvSpPr>
            <a:spLocks noGrp="1"/>
          </p:cNvSpPr>
          <p:nvPr>
            <p:ph type="ftr" sz="quarter" idx="11"/>
          </p:nvPr>
        </p:nvSpPr>
        <p:spPr/>
        <p:txBody>
          <a:bodyPr/>
          <a:lstStyle/>
          <a:p>
            <a:r>
              <a:rPr lang="en-US" smtClean="0"/>
              <a:t>Copyright © Carl M. Burnett</a:t>
            </a:r>
            <a:endParaRPr lang="en-US"/>
          </a:p>
        </p:txBody>
      </p:sp>
      <p:sp>
        <p:nvSpPr>
          <p:cNvPr id="10" name="Slide Number Placeholder 9"/>
          <p:cNvSpPr>
            <a:spLocks noGrp="1"/>
          </p:cNvSpPr>
          <p:nvPr>
            <p:ph type="sldNum" sz="quarter" idx="12"/>
          </p:nvPr>
        </p:nvSpPr>
        <p:spPr/>
        <p:txBody>
          <a:bodyPr/>
          <a:lstStyle/>
          <a:p>
            <a:fld id="{3D46CBA2-ECE5-4BE9-B546-6761E0E67089}" type="slidenum">
              <a:rPr lang="en-US" smtClean="0"/>
              <a:t>19</a:t>
            </a:fld>
            <a:endParaRPr lang="en-US"/>
          </a:p>
        </p:txBody>
      </p:sp>
    </p:spTree>
    <p:extLst>
      <p:ext uri="{BB962C8B-B14F-4D97-AF65-F5344CB8AC3E}">
        <p14:creationId xmlns:p14="http://schemas.microsoft.com/office/powerpoint/2010/main" val="332954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Outline</a:t>
            </a:r>
          </a:p>
        </p:txBody>
      </p:sp>
      <p:sp>
        <p:nvSpPr>
          <p:cNvPr id="3" name="Content Placeholder 2"/>
          <p:cNvSpPr>
            <a:spLocks noGrp="1"/>
          </p:cNvSpPr>
          <p:nvPr>
            <p:ph idx="1"/>
          </p:nvPr>
        </p:nvSpPr>
        <p:spPr/>
        <p:txBody>
          <a:bodyPr/>
          <a:lstStyle/>
          <a:p>
            <a:r>
              <a:rPr lang="en-US" sz="2400" dirty="0" smtClean="0"/>
              <a:t>Exercise 1 - Basic Skills for Working with Images</a:t>
            </a:r>
          </a:p>
          <a:p>
            <a:r>
              <a:rPr lang="en-US" sz="2400" dirty="0"/>
              <a:t>Exercise </a:t>
            </a:r>
            <a:r>
              <a:rPr lang="en-US" sz="2400" dirty="0" smtClean="0"/>
              <a:t>2 - Advanced Skills </a:t>
            </a:r>
            <a:r>
              <a:rPr lang="en-US" sz="2400" dirty="0"/>
              <a:t>for Working with Images</a:t>
            </a:r>
          </a:p>
          <a:p>
            <a:r>
              <a:rPr lang="en-US" sz="2400" dirty="0"/>
              <a:t>Exercise </a:t>
            </a:r>
            <a:r>
              <a:rPr lang="en-US" sz="2400" dirty="0" smtClean="0"/>
              <a:t>3 - Related </a:t>
            </a:r>
            <a:r>
              <a:rPr lang="en-US" sz="2400" dirty="0"/>
              <a:t>Skills for Working with </a:t>
            </a:r>
            <a:r>
              <a:rPr lang="en-US" sz="2400" dirty="0" smtClean="0"/>
              <a:t>Images</a:t>
            </a:r>
            <a:endParaRPr lang="en-US" sz="2400" dirty="0"/>
          </a:p>
        </p:txBody>
      </p:sp>
      <p:sp>
        <p:nvSpPr>
          <p:cNvPr id="4" name="Date Placeholder 3"/>
          <p:cNvSpPr>
            <a:spLocks noGrp="1"/>
          </p:cNvSpPr>
          <p:nvPr>
            <p:ph type="dt" sz="half" idx="10"/>
          </p:nvPr>
        </p:nvSpPr>
        <p:spPr/>
        <p:txBody>
          <a:bodyPr/>
          <a:lstStyle/>
          <a:p>
            <a:fld id="{8F445E5E-4AB3-4425-B923-85D7268397E5}" type="datetime1">
              <a:rPr lang="en-US" sz="900" smtClean="0"/>
              <a:t>9/19/2015</a:t>
            </a:fld>
            <a:endParaRPr lang="en-US" sz="900" dirty="0"/>
          </a:p>
        </p:txBody>
      </p:sp>
      <p:sp>
        <p:nvSpPr>
          <p:cNvPr id="6" name="Footer Placeholder 5"/>
          <p:cNvSpPr>
            <a:spLocks noGrp="1"/>
          </p:cNvSpPr>
          <p:nvPr>
            <p:ph type="ftr" sz="quarter" idx="11"/>
          </p:nvPr>
        </p:nvSpPr>
        <p:spPr>
          <a:prstGeom prst="rect">
            <a:avLst/>
          </a:prstGeom>
        </p:spPr>
        <p:txBody>
          <a:bodyPr/>
          <a:lstStyle/>
          <a:p>
            <a:r>
              <a:rPr lang="en-US" dirty="0" smtClean="0"/>
              <a:t>Copyright ©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2</a:t>
            </a:fld>
            <a:endParaRPr lang="en-US" dirty="0"/>
          </a:p>
        </p:txBody>
      </p:sp>
    </p:spTree>
    <p:extLst>
      <p:ext uri="{BB962C8B-B14F-4D97-AF65-F5344CB8AC3E}">
        <p14:creationId xmlns:p14="http://schemas.microsoft.com/office/powerpoint/2010/main" val="4244338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b="1" dirty="0">
                <a:effectLst>
                  <a:outerShdw blurRad="38100" dist="38100" dir="2700000" algn="tl">
                    <a:srgbClr val="000000">
                      <a:alpha val="43137"/>
                    </a:srgbClr>
                  </a:outerShdw>
                </a:effectLst>
              </a:rPr>
              <a:t>An image with hotspots created by an image </a:t>
            </a:r>
            <a:r>
              <a:rPr lang="en-US" sz="2800" b="1" dirty="0" smtClean="0">
                <a:effectLst>
                  <a:outerShdw blurRad="38100" dist="38100" dir="2700000" algn="tl">
                    <a:srgbClr val="000000">
                      <a:alpha val="43137"/>
                    </a:srgbClr>
                  </a:outerShdw>
                </a:effectLst>
              </a:rPr>
              <a:t>map</a:t>
            </a:r>
            <a:endParaRPr lang="en-US" sz="2800" b="1" dirty="0">
              <a:effectLst>
                <a:outerShdw blurRad="38100" dist="38100" dir="2700000" algn="tl">
                  <a:srgbClr val="000000">
                    <a:alpha val="43137"/>
                  </a:srgbClr>
                </a:outerShdw>
              </a:effectLst>
            </a:endParaRPr>
          </a:p>
        </p:txBody>
      </p:sp>
      <p:pic>
        <p:nvPicPr>
          <p:cNvPr id="39942" name="Picture 5" descr="8-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1543050"/>
            <a:ext cx="4064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308E7053-B265-47ED-9A30-D3FC06EA47D4}"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20</a:t>
            </a:fld>
            <a:endParaRPr lang="en-US"/>
          </a:p>
        </p:txBody>
      </p:sp>
    </p:spTree>
    <p:extLst>
      <p:ext uri="{BB962C8B-B14F-4D97-AF65-F5344CB8AC3E}">
        <p14:creationId xmlns:p14="http://schemas.microsoft.com/office/powerpoint/2010/main" val="3747399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The HTML for the </a:t>
            </a:r>
            <a:r>
              <a:rPr lang="en-US" sz="3600" dirty="0" smtClean="0"/>
              <a:t>Image </a:t>
            </a:r>
            <a:r>
              <a:rPr lang="en-US" sz="3600" dirty="0"/>
              <a:t>and </a:t>
            </a:r>
            <a:r>
              <a:rPr lang="en-US" sz="3600" dirty="0" smtClean="0"/>
              <a:t>Image </a:t>
            </a:r>
            <a:r>
              <a:rPr lang="en-US" sz="3600" dirty="0"/>
              <a:t>M</a:t>
            </a:r>
            <a:r>
              <a:rPr lang="en-US" sz="3600" dirty="0" smtClean="0"/>
              <a:t>ap</a:t>
            </a:r>
            <a:endParaRPr lang="en-US" sz="3600" dirty="0"/>
          </a:p>
        </p:txBody>
      </p:sp>
      <p:sp>
        <p:nvSpPr>
          <p:cNvPr id="2" name="Rectangle 1"/>
          <p:cNvSpPr/>
          <p:nvPr/>
        </p:nvSpPr>
        <p:spPr>
          <a:xfrm>
            <a:off x="461130" y="1541205"/>
            <a:ext cx="7673788" cy="2554545"/>
          </a:xfrm>
          <a:prstGeom prst="rect">
            <a:avLst/>
          </a:prstGeom>
        </p:spPr>
        <p:txBody>
          <a:bodyPr wrap="square">
            <a:spAutoFit/>
          </a:bodyPr>
          <a:lstStyle/>
          <a:p>
            <a:r>
              <a:rPr lang="en-US" sz="1600" b="1" dirty="0" smtClean="0">
                <a:latin typeface="Courier New" panose="02070309020205020404" pitchFamily="49" charset="0"/>
                <a:cs typeface="Courier New" panose="02070309020205020404" pitchFamily="49" charset="0"/>
              </a:rPr>
              <a: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="images/html.gif"</a:t>
            </a:r>
          </a:p>
          <a:p>
            <a:r>
              <a:rPr lang="en-US" sz="1600" b="1" dirty="0">
                <a:latin typeface="Courier New" panose="02070309020205020404" pitchFamily="49" charset="0"/>
                <a:cs typeface="Courier New" panose="02070309020205020404" pitchFamily="49" charset="0"/>
              </a:rPr>
              <a:t>     alt="HTML and JavaScript books" </a:t>
            </a:r>
            <a:r>
              <a:rPr lang="en-US" sz="1600" b="1" dirty="0" err="1">
                <a:latin typeface="Courier New" panose="02070309020205020404" pitchFamily="49" charset="0"/>
                <a:cs typeface="Courier New" panose="02070309020205020404" pitchFamily="49" charset="0"/>
              </a:rPr>
              <a:t>usemap</a:t>
            </a:r>
            <a:r>
              <a:rPr lang="en-US" sz="1600" b="1" dirty="0">
                <a:latin typeface="Courier New" panose="02070309020205020404" pitchFamily="49" charset="0"/>
                <a:cs typeface="Courier New" panose="02070309020205020404" pitchFamily="49" charset="0"/>
              </a:rPr>
              <a:t>="#books"&gt;</a:t>
            </a:r>
          </a:p>
          <a:p>
            <a:r>
              <a:rPr lang="en-US" sz="1600" b="1" dirty="0">
                <a:latin typeface="Courier New" panose="02070309020205020404" pitchFamily="49" charset="0"/>
                <a:cs typeface="Courier New" panose="02070309020205020404" pitchFamily="49" charset="0"/>
              </a:rPr>
              <a:t>&lt;map name="books"&gt;</a:t>
            </a:r>
          </a:p>
          <a:p>
            <a:r>
              <a:rPr lang="en-US" sz="1600" b="1" dirty="0">
                <a:latin typeface="Courier New" panose="02070309020205020404" pitchFamily="49" charset="0"/>
                <a:cs typeface="Courier New" panose="02070309020205020404" pitchFamily="49" charset="0"/>
              </a:rPr>
              <a:t>    &lt;area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="html5.html" alt="HTML5 book" </a:t>
            </a:r>
          </a:p>
          <a:p>
            <a:r>
              <a:rPr lang="en-US" sz="1600" b="1" dirty="0">
                <a:latin typeface="Courier New" panose="02070309020205020404" pitchFamily="49" charset="0"/>
                <a:cs typeface="Courier New" panose="02070309020205020404" pitchFamily="49" charset="0"/>
              </a:rPr>
              <a:t>          title="HTML5" shape="poly"</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coords</a:t>
            </a:r>
            <a:r>
              <a:rPr lang="en-US" sz="1600" b="1" dirty="0">
                <a:latin typeface="Courier New" panose="02070309020205020404" pitchFamily="49" charset="0"/>
                <a:cs typeface="Courier New" panose="02070309020205020404" pitchFamily="49" charset="0"/>
              </a:rPr>
              <a:t>="1,19,114,0,122,53,106,143,26,158,24,149"&gt;</a:t>
            </a:r>
          </a:p>
          <a:p>
            <a:r>
              <a:rPr lang="en-US" sz="1600" b="1" dirty="0">
                <a:latin typeface="Courier New" panose="02070309020205020404" pitchFamily="49" charset="0"/>
                <a:cs typeface="Courier New" panose="02070309020205020404" pitchFamily="49" charset="0"/>
              </a:rPr>
              <a:t>    &lt;area </a:t>
            </a:r>
            <a:r>
              <a:rPr lang="en-US" sz="1600" b="1" dirty="0" err="1">
                <a:latin typeface="Courier New" panose="02070309020205020404" pitchFamily="49" charset="0"/>
                <a:cs typeface="Courier New" panose="02070309020205020404" pitchFamily="49" charset="0"/>
              </a:rPr>
              <a:t>href</a:t>
            </a:r>
            <a:r>
              <a:rPr lang="en-US" sz="1600" b="1" dirty="0">
                <a:latin typeface="Courier New" panose="02070309020205020404" pitchFamily="49" charset="0"/>
                <a:cs typeface="Courier New" panose="02070309020205020404" pitchFamily="49" charset="0"/>
              </a:rPr>
              <a:t>="javascript.html" alt="JavaScript book" </a:t>
            </a:r>
          </a:p>
          <a:p>
            <a:r>
              <a:rPr lang="en-US" sz="1600" b="1" dirty="0">
                <a:latin typeface="Courier New" panose="02070309020205020404" pitchFamily="49" charset="0"/>
                <a:cs typeface="Courier New" panose="02070309020205020404" pitchFamily="49" charset="0"/>
              </a:rPr>
              <a:t>          title="JavaScript" shape="poly"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coords</a:t>
            </a:r>
            <a:r>
              <a:rPr lang="en-US" sz="1600" b="1" dirty="0">
                <a:latin typeface="Courier New" panose="02070309020205020404" pitchFamily="49" charset="0"/>
                <a:cs typeface="Courier New" panose="02070309020205020404" pitchFamily="49" charset="0"/>
              </a:rPr>
              <a:t>="128,21,241,42,218,178,103,159"&gt;</a:t>
            </a:r>
          </a:p>
          <a:p>
            <a:r>
              <a:rPr lang="en-US" sz="1600" b="1" dirty="0">
                <a:latin typeface="Courier New" panose="02070309020205020404" pitchFamily="49" charset="0"/>
                <a:cs typeface="Courier New" panose="02070309020205020404" pitchFamily="49" charset="0"/>
              </a:rPr>
              <a:t>&lt;/map&gt;</a:t>
            </a:r>
          </a:p>
        </p:txBody>
      </p:sp>
      <p:sp>
        <p:nvSpPr>
          <p:cNvPr id="6" name="Date Placeholder 5"/>
          <p:cNvSpPr>
            <a:spLocks noGrp="1"/>
          </p:cNvSpPr>
          <p:nvPr>
            <p:ph type="dt" sz="half" idx="10"/>
          </p:nvPr>
        </p:nvSpPr>
        <p:spPr/>
        <p:txBody>
          <a:bodyPr/>
          <a:lstStyle/>
          <a:p>
            <a:fld id="{90418C8C-4E3D-4208-8E90-547677383B46}" type="datetime1">
              <a:rPr lang="en-US" smtClean="0"/>
              <a:t>9/19/2015</a:t>
            </a:fld>
            <a:endParaRPr lang="en-US"/>
          </a:p>
        </p:txBody>
      </p:sp>
      <p:sp>
        <p:nvSpPr>
          <p:cNvPr id="7" name="Footer Placeholder 6"/>
          <p:cNvSpPr>
            <a:spLocks noGrp="1"/>
          </p:cNvSpPr>
          <p:nvPr>
            <p:ph type="ftr" sz="quarter" idx="11"/>
          </p:nvPr>
        </p:nvSpPr>
        <p:spPr/>
        <p:txBody>
          <a:bodyPr/>
          <a:lstStyle/>
          <a:p>
            <a:r>
              <a:rPr lang="en-US" smtClean="0"/>
              <a:t>Copyright © Carl M. Burnett</a:t>
            </a:r>
            <a:endParaRPr lang="en-US"/>
          </a:p>
        </p:txBody>
      </p:sp>
      <p:sp>
        <p:nvSpPr>
          <p:cNvPr id="8" name="Slide Number Placeholder 7"/>
          <p:cNvSpPr>
            <a:spLocks noGrp="1"/>
          </p:cNvSpPr>
          <p:nvPr>
            <p:ph type="sldNum" sz="quarter" idx="12"/>
          </p:nvPr>
        </p:nvSpPr>
        <p:spPr/>
        <p:txBody>
          <a:bodyPr/>
          <a:lstStyle/>
          <a:p>
            <a:fld id="{3D46CBA2-ECE5-4BE9-B546-6761E0E67089}" type="slidenum">
              <a:rPr lang="en-US" smtClean="0"/>
              <a:t>21</a:t>
            </a:fld>
            <a:endParaRPr lang="en-US"/>
          </a:p>
        </p:txBody>
      </p:sp>
    </p:spTree>
    <p:extLst>
      <p:ext uri="{BB962C8B-B14F-4D97-AF65-F5344CB8AC3E}">
        <p14:creationId xmlns:p14="http://schemas.microsoft.com/office/powerpoint/2010/main" val="1939747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0352" y="514350"/>
            <a:ext cx="7772400" cy="1828800"/>
          </a:xfrm>
        </p:spPr>
        <p:txBody>
          <a:bodyPr/>
          <a:lstStyle/>
          <a:p>
            <a:pPr algn="r"/>
            <a:r>
              <a:rPr lang="en-US" dirty="0" smtClean="0"/>
              <a:t>Related </a:t>
            </a:r>
            <a:r>
              <a:rPr lang="en-US" dirty="0"/>
              <a:t>Skills for Working with Images</a:t>
            </a:r>
            <a:br>
              <a:rPr lang="en-US" dirty="0"/>
            </a:br>
            <a:endParaRPr lang="en-US" dirty="0"/>
          </a:p>
        </p:txBody>
      </p:sp>
      <p:sp>
        <p:nvSpPr>
          <p:cNvPr id="7" name="Text Placeholder 6"/>
          <p:cNvSpPr>
            <a:spLocks noGrp="1"/>
          </p:cNvSpPr>
          <p:nvPr>
            <p:ph type="body" idx="1"/>
          </p:nvPr>
        </p:nvSpPr>
        <p:spPr/>
        <p:txBody>
          <a:bodyPr/>
          <a:lstStyle/>
          <a:p>
            <a:endParaRPr lang="en-US" dirty="0"/>
          </a:p>
        </p:txBody>
      </p:sp>
      <p:sp>
        <p:nvSpPr>
          <p:cNvPr id="2" name="Date Placeholder 1"/>
          <p:cNvSpPr>
            <a:spLocks noGrp="1"/>
          </p:cNvSpPr>
          <p:nvPr>
            <p:ph type="dt" sz="half" idx="10"/>
          </p:nvPr>
        </p:nvSpPr>
        <p:spPr/>
        <p:txBody>
          <a:bodyPr/>
          <a:lstStyle/>
          <a:p>
            <a:fld id="{5067F54F-96B6-4A5F-A7ED-E3BCC0345E47}" type="datetime1">
              <a:rPr lang="en-US" smtClean="0"/>
              <a:t>9/19/2015</a:t>
            </a:fld>
            <a:endParaRPr lang="en-US" dirty="0"/>
          </a:p>
        </p:txBody>
      </p:sp>
      <p:sp>
        <p:nvSpPr>
          <p:cNvPr id="4" name="Footer Placeholder 3"/>
          <p:cNvSpPr>
            <a:spLocks noGrp="1"/>
          </p:cNvSpPr>
          <p:nvPr>
            <p:ph type="ftr" sz="quarter" idx="11"/>
          </p:nvPr>
        </p:nvSpPr>
        <p:spPr/>
        <p:txBody>
          <a:bodyPr/>
          <a:lstStyle/>
          <a:p>
            <a:pPr>
              <a:defRPr/>
            </a:pPr>
            <a:r>
              <a:rPr lang="en-US" smtClean="0"/>
              <a:t>Copyright © Carl M. Burnett</a:t>
            </a:r>
            <a:endParaRPr lang="en-US" dirty="0"/>
          </a:p>
        </p:txBody>
      </p:sp>
      <p:sp>
        <p:nvSpPr>
          <p:cNvPr id="3" name="Slide Number Placeholder 2"/>
          <p:cNvSpPr>
            <a:spLocks noGrp="1"/>
          </p:cNvSpPr>
          <p:nvPr>
            <p:ph type="sldNum" sz="quarter" idx="12"/>
          </p:nvPr>
        </p:nvSpPr>
        <p:spPr/>
        <p:txBody>
          <a:bodyPr/>
          <a:lstStyle/>
          <a:p>
            <a:pPr>
              <a:defRPr/>
            </a:pPr>
            <a:fld id="{1AEC4552-FCE3-4759-9876-AA52C2615944}" type="slidenum">
              <a:rPr lang="en-US" smtClean="0"/>
              <a:pPr>
                <a:defRPr/>
              </a:pPr>
              <a:t>22</a:t>
            </a:fld>
            <a:endParaRPr lang="en-US" dirty="0"/>
          </a:p>
        </p:txBody>
      </p:sp>
    </p:spTree>
    <p:extLst>
      <p:ext uri="{BB962C8B-B14F-4D97-AF65-F5344CB8AC3E}">
        <p14:creationId xmlns:p14="http://schemas.microsoft.com/office/powerpoint/2010/main" val="1979117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8066"/>
            <a:ext cx="8305800" cy="595884"/>
          </a:xfrm>
        </p:spPr>
        <p:txBody>
          <a:bodyPr>
            <a:noAutofit/>
          </a:bodyPr>
          <a:lstStyle/>
          <a:p>
            <a:r>
              <a:rPr lang="en-US" sz="3200" b="1" dirty="0">
                <a:effectLst>
                  <a:outerShdw blurRad="38100" dist="38100" dir="2700000" algn="tl">
                    <a:srgbClr val="000000">
                      <a:alpha val="43137"/>
                    </a:srgbClr>
                  </a:outerShdw>
                </a:effectLst>
              </a:rPr>
              <a:t>An image editor as it is used to size an </a:t>
            </a:r>
            <a:r>
              <a:rPr lang="en-US" sz="3200" b="1" dirty="0" smtClean="0">
                <a:effectLst>
                  <a:outerShdw blurRad="38100" dist="38100" dir="2700000" algn="tl">
                    <a:srgbClr val="000000">
                      <a:alpha val="43137"/>
                    </a:srgbClr>
                  </a:outerShdw>
                </a:effectLst>
              </a:rPr>
              <a:t>image</a:t>
            </a:r>
            <a:endParaRPr lang="en-US" sz="3200" b="1" dirty="0">
              <a:effectLst>
                <a:outerShdw blurRad="38100" dist="38100" dir="2700000" algn="tl">
                  <a:srgbClr val="000000">
                    <a:alpha val="43137"/>
                  </a:srgbClr>
                </a:outerShdw>
              </a:effectLst>
            </a:endParaRPr>
          </a:p>
        </p:txBody>
      </p:sp>
      <p:pic>
        <p:nvPicPr>
          <p:cNvPr id="266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1362413"/>
            <a:ext cx="6181725" cy="332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308E7053-B265-47ED-9A30-D3FC06EA47D4}"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23</a:t>
            </a:fld>
            <a:endParaRPr lang="en-US"/>
          </a:p>
        </p:txBody>
      </p:sp>
    </p:spTree>
    <p:extLst>
      <p:ext uri="{BB962C8B-B14F-4D97-AF65-F5344CB8AC3E}">
        <p14:creationId xmlns:p14="http://schemas.microsoft.com/office/powerpoint/2010/main" val="701150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672084"/>
          </a:xfrm>
        </p:spPr>
        <p:txBody>
          <a:bodyPr>
            <a:normAutofit/>
          </a:bodyPr>
          <a:lstStyle/>
          <a:p>
            <a:r>
              <a:rPr lang="en-US" sz="4000" b="1" dirty="0" smtClean="0">
                <a:effectLst>
                  <a:outerShdw blurRad="38100" dist="38100" dir="2700000" algn="tl">
                    <a:srgbClr val="000000">
                      <a:alpha val="43137"/>
                    </a:srgbClr>
                  </a:outerShdw>
                </a:effectLst>
              </a:rPr>
              <a:t>Popular Image Editing Software</a:t>
            </a:r>
            <a:endParaRPr lang="en-US" sz="4000" b="1" dirty="0">
              <a:effectLst>
                <a:outerShdw blurRad="38100" dist="38100" dir="2700000" algn="tl">
                  <a:srgbClr val="000000">
                    <a:alpha val="43137"/>
                  </a:srgbClr>
                </a:outerShdw>
              </a:effectLst>
            </a:endParaRPr>
          </a:p>
        </p:txBody>
      </p:sp>
      <p:sp>
        <p:nvSpPr>
          <p:cNvPr id="3" name="Rectangle 2"/>
          <p:cNvSpPr/>
          <p:nvPr/>
        </p:nvSpPr>
        <p:spPr>
          <a:xfrm>
            <a:off x="823649" y="2073152"/>
            <a:ext cx="1896032" cy="369332"/>
          </a:xfrm>
          <a:prstGeom prst="rect">
            <a:avLst/>
          </a:prstGeom>
        </p:spPr>
        <p:txBody>
          <a:bodyPr wrap="none">
            <a:spAutoFit/>
          </a:bodyPr>
          <a:lstStyle/>
          <a:p>
            <a:r>
              <a:rPr lang="en-US" b="1" dirty="0" smtClean="0">
                <a:latin typeface="+mj-lt"/>
                <a:hlinkClick r:id="rId3"/>
              </a:rPr>
              <a:t>Adobe Photoshop</a:t>
            </a:r>
            <a:endParaRPr lang="en-US" dirty="0">
              <a:latin typeface="+mj-lt"/>
            </a:endParaRPr>
          </a:p>
        </p:txBody>
      </p:sp>
      <p:pic>
        <p:nvPicPr>
          <p:cNvPr id="28691" name="Picture 19" descr="http://wwwimages.adobe.com/www.adobe.com/special/ri/prod/assets/base/img/icon-48.fp-5541debeb12c469a693561461388d45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 y="2045506"/>
            <a:ext cx="419100" cy="360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3650" y="2796030"/>
            <a:ext cx="718466" cy="369332"/>
          </a:xfrm>
          <a:prstGeom prst="rect">
            <a:avLst/>
          </a:prstGeom>
        </p:spPr>
        <p:txBody>
          <a:bodyPr wrap="none">
            <a:spAutoFit/>
          </a:bodyPr>
          <a:lstStyle/>
          <a:p>
            <a:r>
              <a:rPr lang="en-US" b="1" dirty="0">
                <a:latin typeface="+mj-lt"/>
                <a:hlinkClick r:id="rId5"/>
              </a:rPr>
              <a:t>GIMP</a:t>
            </a:r>
            <a:endParaRPr lang="en-US" dirty="0">
              <a:latin typeface="+mj-lt"/>
            </a:endParaRPr>
          </a:p>
        </p:txBody>
      </p:sp>
      <p:sp>
        <p:nvSpPr>
          <p:cNvPr id="5" name="Rectangle 4"/>
          <p:cNvSpPr/>
          <p:nvPr/>
        </p:nvSpPr>
        <p:spPr>
          <a:xfrm>
            <a:off x="881358" y="3435111"/>
            <a:ext cx="1792927" cy="369332"/>
          </a:xfrm>
          <a:prstGeom prst="rect">
            <a:avLst/>
          </a:prstGeom>
        </p:spPr>
        <p:txBody>
          <a:bodyPr wrap="none">
            <a:spAutoFit/>
          </a:bodyPr>
          <a:lstStyle/>
          <a:p>
            <a:r>
              <a:rPr lang="en-US" b="1" dirty="0" smtClean="0">
                <a:latin typeface="+mj-lt"/>
                <a:hlinkClick r:id="rId6"/>
              </a:rPr>
              <a:t>Adobe Fireworks</a:t>
            </a:r>
            <a:endParaRPr lang="en-US" dirty="0">
              <a:latin typeface="+mj-lt"/>
            </a:endParaRPr>
          </a:p>
        </p:txBody>
      </p:sp>
      <p:pic>
        <p:nvPicPr>
          <p:cNvPr id="28693" name="Picture 21" descr="https://creative.adobe.com/ccm5d3115f/resource/img/product_icons_cc/fireworks_2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7" y="3421288"/>
            <a:ext cx="419100" cy="3600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71265" y="2102191"/>
            <a:ext cx="1016560" cy="369332"/>
          </a:xfrm>
          <a:prstGeom prst="rect">
            <a:avLst/>
          </a:prstGeom>
        </p:spPr>
        <p:txBody>
          <a:bodyPr wrap="none">
            <a:spAutoFit/>
          </a:bodyPr>
          <a:lstStyle/>
          <a:p>
            <a:r>
              <a:rPr lang="en-US" b="1" dirty="0" err="1">
                <a:latin typeface="+mj-lt"/>
                <a:hlinkClick r:id="rId8"/>
              </a:rPr>
              <a:t>Inkscape</a:t>
            </a:r>
            <a:endParaRPr lang="en-US" dirty="0">
              <a:latin typeface="+mj-lt"/>
            </a:endParaRPr>
          </a:p>
        </p:txBody>
      </p:sp>
      <p:sp>
        <p:nvSpPr>
          <p:cNvPr id="7" name="Rectangle 6"/>
          <p:cNvSpPr/>
          <p:nvPr/>
        </p:nvSpPr>
        <p:spPr>
          <a:xfrm>
            <a:off x="6571265" y="3599383"/>
            <a:ext cx="1218347" cy="369332"/>
          </a:xfrm>
          <a:prstGeom prst="rect">
            <a:avLst/>
          </a:prstGeom>
        </p:spPr>
        <p:txBody>
          <a:bodyPr wrap="none">
            <a:spAutoFit/>
          </a:bodyPr>
          <a:lstStyle/>
          <a:p>
            <a:r>
              <a:rPr lang="en-US" b="1" dirty="0" err="1">
                <a:latin typeface="+mj-lt"/>
                <a:hlinkClick r:id="rId9"/>
              </a:rPr>
              <a:t>Pixelmator</a:t>
            </a:r>
            <a:endParaRPr lang="en-US" dirty="0">
              <a:latin typeface="+mj-lt"/>
            </a:endParaRP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787" y="2687909"/>
            <a:ext cx="609600" cy="548640"/>
          </a:xfrm>
          <a:prstGeom prst="rect">
            <a:avLst/>
          </a:prstGeom>
        </p:spPr>
      </p:pic>
      <p:sp>
        <p:nvSpPr>
          <p:cNvPr id="9" name="Rectangle 8"/>
          <p:cNvSpPr/>
          <p:nvPr/>
        </p:nvSpPr>
        <p:spPr>
          <a:xfrm>
            <a:off x="1921474" y="1426357"/>
            <a:ext cx="2378408" cy="369332"/>
          </a:xfrm>
          <a:prstGeom prst="rect">
            <a:avLst/>
          </a:prstGeom>
        </p:spPr>
        <p:txBody>
          <a:bodyPr wrap="none">
            <a:spAutoFit/>
          </a:bodyPr>
          <a:lstStyle/>
          <a:p>
            <a:r>
              <a:rPr lang="en-US" b="1" dirty="0">
                <a:latin typeface="+mj-lt"/>
                <a:hlinkClick r:id="rId11"/>
              </a:rPr>
              <a:t>Corel </a:t>
            </a:r>
            <a:r>
              <a:rPr lang="en-US" b="1" dirty="0" err="1">
                <a:latin typeface="+mj-lt"/>
                <a:hlinkClick r:id="rId11"/>
              </a:rPr>
              <a:t>PaintShop</a:t>
            </a:r>
            <a:r>
              <a:rPr lang="en-US" b="1" dirty="0">
                <a:latin typeface="+mj-lt"/>
                <a:hlinkClick r:id="rId11"/>
              </a:rPr>
              <a:t> Pro X6</a:t>
            </a:r>
            <a:endParaRPr lang="en-US" b="1" dirty="0">
              <a:latin typeface="+mj-lt"/>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0038" y="1426357"/>
            <a:ext cx="1476375" cy="385763"/>
          </a:xfrm>
          <a:prstGeom prst="rect">
            <a:avLst/>
          </a:prstGeom>
        </p:spPr>
      </p:pic>
      <p:pic>
        <p:nvPicPr>
          <p:cNvPr id="28696"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7850" y="1856911"/>
            <a:ext cx="60960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724651" y="3088889"/>
            <a:ext cx="645241"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mj-lt"/>
              </a:rPr>
              <a:t>MAC</a:t>
            </a:r>
            <a:endParaRPr lang="en-US" b="1" dirty="0">
              <a:effectLst>
                <a:outerShdw blurRad="38100" dist="38100" dir="2700000" algn="tl">
                  <a:srgbClr val="000000">
                    <a:alpha val="43137"/>
                  </a:srgbClr>
                </a:outerShdw>
              </a:effectLst>
              <a:latin typeface="+mj-lt"/>
            </a:endParaRPr>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l="25954" t="1" r="27396" b="21206"/>
          <a:stretch/>
        </p:blipFill>
        <p:spPr>
          <a:xfrm>
            <a:off x="5191124" y="3150015"/>
            <a:ext cx="1200151" cy="617495"/>
          </a:xfrm>
          <a:prstGeom prst="rect">
            <a:avLst/>
          </a:prstGeom>
        </p:spPr>
      </p:pic>
      <p:sp>
        <p:nvSpPr>
          <p:cNvPr id="13" name="Date Placeholder 12"/>
          <p:cNvSpPr>
            <a:spLocks noGrp="1"/>
          </p:cNvSpPr>
          <p:nvPr>
            <p:ph type="dt" sz="half" idx="10"/>
          </p:nvPr>
        </p:nvSpPr>
        <p:spPr/>
        <p:txBody>
          <a:bodyPr/>
          <a:lstStyle/>
          <a:p>
            <a:fld id="{308E7053-B265-47ED-9A30-D3FC06EA47D4}" type="datetime1">
              <a:rPr lang="en-US" smtClean="0"/>
              <a:t>9/19/2015</a:t>
            </a:fld>
            <a:endParaRPr lang="en-US"/>
          </a:p>
        </p:txBody>
      </p:sp>
      <p:sp>
        <p:nvSpPr>
          <p:cNvPr id="14" name="Footer Placeholder 13"/>
          <p:cNvSpPr>
            <a:spLocks noGrp="1"/>
          </p:cNvSpPr>
          <p:nvPr>
            <p:ph type="ftr" sz="quarter" idx="11"/>
          </p:nvPr>
        </p:nvSpPr>
        <p:spPr/>
        <p:txBody>
          <a:bodyPr/>
          <a:lstStyle/>
          <a:p>
            <a:r>
              <a:rPr lang="en-US" smtClean="0"/>
              <a:t>Copyright © Carl M. Burnett</a:t>
            </a:r>
            <a:endParaRPr lang="en-US"/>
          </a:p>
        </p:txBody>
      </p:sp>
      <p:sp>
        <p:nvSpPr>
          <p:cNvPr id="15" name="Slide Number Placeholder 14"/>
          <p:cNvSpPr>
            <a:spLocks noGrp="1"/>
          </p:cNvSpPr>
          <p:nvPr>
            <p:ph type="sldNum" sz="quarter" idx="12"/>
          </p:nvPr>
        </p:nvSpPr>
        <p:spPr/>
        <p:txBody>
          <a:bodyPr/>
          <a:lstStyle/>
          <a:p>
            <a:fld id="{3D46CBA2-ECE5-4BE9-B546-6761E0E67089}" type="slidenum">
              <a:rPr lang="en-US" smtClean="0"/>
              <a:t>24</a:t>
            </a:fld>
            <a:endParaRPr lang="en-US"/>
          </a:p>
        </p:txBody>
      </p:sp>
    </p:spTree>
    <p:extLst>
      <p:ext uri="{BB962C8B-B14F-4D97-AF65-F5344CB8AC3E}">
        <p14:creationId xmlns:p14="http://schemas.microsoft.com/office/powerpoint/2010/main" val="268556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hlinkClick r:id="rId2"/>
              </a:rPr>
              <a:t>Creative Commons </a:t>
            </a:r>
            <a:r>
              <a:rPr lang="en-US" sz="4000" b="1" dirty="0" smtClean="0">
                <a:effectLst>
                  <a:outerShdw blurRad="38100" dist="38100" dir="2700000" algn="tl">
                    <a:srgbClr val="000000">
                      <a:alpha val="43137"/>
                    </a:srgbClr>
                  </a:outerShdw>
                </a:effectLst>
              </a:rPr>
              <a:t>Licenses</a:t>
            </a:r>
            <a:endParaRPr lang="en-US" sz="4000" b="1" dirty="0">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F9FF947E-578B-4695-B9F4-5E2C946B6F80}" type="datetime1">
              <a:rPr lang="en-US" smtClean="0"/>
              <a:t>9/19/2015</a:t>
            </a:fld>
            <a:endParaRPr lang="en-US" dirty="0"/>
          </a:p>
        </p:txBody>
      </p:sp>
      <p:sp>
        <p:nvSpPr>
          <p:cNvPr id="5" name="Footer Placeholder 4"/>
          <p:cNvSpPr>
            <a:spLocks noGrp="1"/>
          </p:cNvSpPr>
          <p:nvPr>
            <p:ph type="ftr" sz="quarter" idx="11"/>
          </p:nvPr>
        </p:nvSpPr>
        <p:spPr>
          <a:prstGeom prst="rect">
            <a:avLst/>
          </a:prstGeom>
        </p:spPr>
        <p:txBody>
          <a:bodyPr/>
          <a:lstStyle/>
          <a:p>
            <a:r>
              <a:rPr lang="en-US" smtClean="0"/>
              <a:t>Copyright © Carl M. Burnett</a:t>
            </a:r>
            <a:endParaRPr lang="en-US" dirty="0"/>
          </a:p>
        </p:txBody>
      </p:sp>
      <p:sp>
        <p:nvSpPr>
          <p:cNvPr id="4" name="Slide Number Placeholder 3"/>
          <p:cNvSpPr>
            <a:spLocks noGrp="1"/>
          </p:cNvSpPr>
          <p:nvPr>
            <p:ph type="sldNum" sz="quarter" idx="12"/>
          </p:nvPr>
        </p:nvSpPr>
        <p:spPr>
          <a:prstGeom prst="rect">
            <a:avLst/>
          </a:prstGeom>
        </p:spPr>
        <p:txBody>
          <a:bodyPr/>
          <a:lstStyle/>
          <a:p>
            <a:pPr>
              <a:defRPr/>
            </a:pPr>
            <a:fld id="{11F27299-7934-46F6-B99A-F9E924C38745}" type="slidenum">
              <a:rPr lang="en-US" smtClean="0"/>
              <a:pPr>
                <a:defRPr/>
              </a:pPr>
              <a:t>25</a:t>
            </a:fld>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433328064"/>
              </p:ext>
            </p:extLst>
          </p:nvPr>
        </p:nvGraphicFramePr>
        <p:xfrm>
          <a:off x="533400" y="1450975"/>
          <a:ext cx="8048625" cy="3124200"/>
        </p:xfrm>
        <a:graphic>
          <a:graphicData uri="http://schemas.openxmlformats.org/drawingml/2006/table">
            <a:tbl>
              <a:tblPr firstRow="1" bandRow="1">
                <a:tableStyleId>{21E4AEA4-8DFA-4A89-87EB-49C32662AFE0}</a:tableStyleId>
              </a:tblPr>
              <a:tblGrid>
                <a:gridCol w="2514600"/>
                <a:gridCol w="1103261"/>
                <a:gridCol w="4430764"/>
              </a:tblGrid>
              <a:tr h="333756">
                <a:tc>
                  <a:txBody>
                    <a:bodyPr/>
                    <a:lstStyle/>
                    <a:p>
                      <a:r>
                        <a:rPr lang="en-US" sz="1600" dirty="0" smtClean="0">
                          <a:latin typeface="+mj-lt"/>
                        </a:rPr>
                        <a:t>License</a:t>
                      </a:r>
                      <a:endParaRPr lang="en-US" sz="1600" dirty="0">
                        <a:latin typeface="+mj-lt"/>
                      </a:endParaRPr>
                    </a:p>
                  </a:txBody>
                  <a:tcPr marT="41148" marB="41148"/>
                </a:tc>
                <a:tc>
                  <a:txBody>
                    <a:bodyPr/>
                    <a:lstStyle/>
                    <a:p>
                      <a:pPr algn="ctr"/>
                      <a:r>
                        <a:rPr lang="en-US" sz="1600" dirty="0" smtClean="0">
                          <a:latin typeface="+mj-lt"/>
                        </a:rPr>
                        <a:t>Symbol</a:t>
                      </a:r>
                      <a:endParaRPr lang="en-US" sz="1600" dirty="0">
                        <a:latin typeface="+mj-lt"/>
                      </a:endParaRPr>
                    </a:p>
                  </a:txBody>
                  <a:tcPr marT="41148" marB="41148"/>
                </a:tc>
                <a:tc>
                  <a:txBody>
                    <a:bodyPr/>
                    <a:lstStyle/>
                    <a:p>
                      <a:r>
                        <a:rPr lang="en-US" sz="1600" dirty="0" smtClean="0">
                          <a:latin typeface="+mj-lt"/>
                        </a:rPr>
                        <a:t>Description</a:t>
                      </a:r>
                      <a:endParaRPr lang="en-US" sz="1600" dirty="0">
                        <a:latin typeface="+mj-lt"/>
                      </a:endParaRPr>
                    </a:p>
                  </a:txBody>
                  <a:tcPr marT="41148" marB="41148"/>
                </a:tc>
              </a:tr>
              <a:tr h="384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effectLst/>
                          <a:latin typeface="+mj-lt"/>
                        </a:rPr>
                        <a:t>Attribution </a:t>
                      </a:r>
                      <a:br>
                        <a:rPr lang="en-US" sz="1000" b="1" dirty="0" smtClean="0">
                          <a:effectLst/>
                          <a:latin typeface="+mj-lt"/>
                        </a:rPr>
                      </a:br>
                      <a:r>
                        <a:rPr lang="en-US" sz="1000" b="1" dirty="0" smtClean="0">
                          <a:effectLst/>
                          <a:latin typeface="+mj-lt"/>
                        </a:rPr>
                        <a:t>CC BY</a:t>
                      </a:r>
                      <a:r>
                        <a:rPr lang="en-US" sz="1000" dirty="0" smtClean="0">
                          <a:effectLst/>
                          <a:latin typeface="+mj-lt"/>
                        </a:rPr>
                        <a:t> </a:t>
                      </a:r>
                      <a:endParaRPr lang="en-US" sz="1000" dirty="0" smtClean="0">
                        <a:latin typeface="+mj-lt"/>
                      </a:endParaRPr>
                    </a:p>
                  </a:txBody>
                  <a:tcPr marT="41148" marB="41148" anchor="ctr"/>
                </a:tc>
                <a:tc>
                  <a:txBody>
                    <a:bodyPr/>
                    <a:lstStyle/>
                    <a:p>
                      <a:endParaRPr lang="en-US" sz="1600" dirty="0">
                        <a:latin typeface="+mj-lt"/>
                      </a:endParaRPr>
                    </a:p>
                  </a:txBody>
                  <a:tcPr marT="41148" marB="41148"/>
                </a:tc>
                <a:tc>
                  <a:txBody>
                    <a:bodyPr/>
                    <a:lstStyle/>
                    <a:p>
                      <a:r>
                        <a:rPr lang="en-US" sz="900" dirty="0" smtClean="0">
                          <a:effectLst/>
                          <a:latin typeface="+mj-lt"/>
                        </a:rPr>
                        <a:t>lets others distribute, remix, tweak, and build upon your work, even commercially, as long as they credit you for the original creation. </a:t>
                      </a:r>
                      <a:endParaRPr lang="en-US" sz="900" dirty="0">
                        <a:latin typeface="+mj-lt"/>
                      </a:endParaRPr>
                    </a:p>
                  </a:txBody>
                  <a:tcPr marT="41148" marB="41148"/>
                </a:tc>
              </a:tr>
              <a:tr h="493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effectLst/>
                          <a:latin typeface="+mj-lt"/>
                        </a:rPr>
                        <a:t>Attribution-</a:t>
                      </a:r>
                      <a:r>
                        <a:rPr lang="en-US" sz="1000" b="1" dirty="0" err="1" smtClean="0">
                          <a:effectLst/>
                          <a:latin typeface="+mj-lt"/>
                        </a:rPr>
                        <a:t>ShareAlike</a:t>
                      </a:r>
                      <a:r>
                        <a:rPr lang="en-US" sz="1000" b="1" dirty="0" smtClean="0">
                          <a:effectLst/>
                          <a:latin typeface="+mj-lt"/>
                        </a:rPr>
                        <a:t> </a:t>
                      </a:r>
                      <a:br>
                        <a:rPr lang="en-US" sz="1000" b="1" dirty="0" smtClean="0">
                          <a:effectLst/>
                          <a:latin typeface="+mj-lt"/>
                        </a:rPr>
                      </a:br>
                      <a:r>
                        <a:rPr lang="en-US" sz="1000" b="1" dirty="0" smtClean="0">
                          <a:effectLst/>
                          <a:latin typeface="+mj-lt"/>
                        </a:rPr>
                        <a:t>CC BY-SA </a:t>
                      </a:r>
                      <a:endParaRPr lang="en-US" sz="1000" dirty="0" smtClean="0">
                        <a:latin typeface="+mj-lt"/>
                      </a:endParaRPr>
                    </a:p>
                  </a:txBody>
                  <a:tcPr marT="41148" marB="41148" anchor="ctr"/>
                </a:tc>
                <a:tc>
                  <a:txBody>
                    <a:bodyPr/>
                    <a:lstStyle/>
                    <a:p>
                      <a:endParaRPr lang="en-US" sz="1600" dirty="0">
                        <a:latin typeface="+mj-lt"/>
                      </a:endParaRPr>
                    </a:p>
                  </a:txBody>
                  <a:tcPr marT="41148" marB="41148"/>
                </a:tc>
                <a:tc>
                  <a:txBody>
                    <a:bodyPr/>
                    <a:lstStyle/>
                    <a:p>
                      <a:r>
                        <a:rPr lang="en-US" sz="900" dirty="0" smtClean="0">
                          <a:effectLst/>
                          <a:latin typeface="+mj-lt"/>
                        </a:rPr>
                        <a:t>lets others remix, tweak, and build upon your work even for commercial purposes, as long as they credit you and license their new creations under the identical terms</a:t>
                      </a:r>
                      <a:endParaRPr lang="en-US" sz="900" dirty="0">
                        <a:latin typeface="+mj-lt"/>
                      </a:endParaRPr>
                    </a:p>
                  </a:txBody>
                  <a:tcPr marT="41148" marB="41148"/>
                </a:tc>
              </a:tr>
              <a:tr h="384048">
                <a:tc>
                  <a:txBody>
                    <a:bodyPr/>
                    <a:lstStyle/>
                    <a:p>
                      <a:r>
                        <a:rPr lang="en-US" sz="1000" b="1" dirty="0" smtClean="0">
                          <a:effectLst/>
                          <a:latin typeface="+mj-lt"/>
                        </a:rPr>
                        <a:t>Attribution-</a:t>
                      </a:r>
                      <a:r>
                        <a:rPr lang="en-US" sz="1000" b="1" dirty="0" err="1" smtClean="0">
                          <a:effectLst/>
                          <a:latin typeface="+mj-lt"/>
                        </a:rPr>
                        <a:t>NoDerivs</a:t>
                      </a:r>
                      <a:r>
                        <a:rPr lang="en-US" sz="1000" b="1" dirty="0" smtClean="0">
                          <a:effectLst/>
                          <a:latin typeface="+mj-lt"/>
                        </a:rPr>
                        <a:t> </a:t>
                      </a:r>
                      <a:br>
                        <a:rPr lang="en-US" sz="1000" b="1" dirty="0" smtClean="0">
                          <a:effectLst/>
                          <a:latin typeface="+mj-lt"/>
                        </a:rPr>
                      </a:br>
                      <a:r>
                        <a:rPr lang="en-US" sz="1000" b="1" dirty="0" smtClean="0">
                          <a:effectLst/>
                          <a:latin typeface="+mj-lt"/>
                        </a:rPr>
                        <a:t>CC BY-ND </a:t>
                      </a:r>
                      <a:endParaRPr lang="en-US" sz="1000" dirty="0">
                        <a:latin typeface="+mj-lt"/>
                      </a:endParaRPr>
                    </a:p>
                  </a:txBody>
                  <a:tcPr marT="41148" marB="41148" anchor="ctr"/>
                </a:tc>
                <a:tc>
                  <a:txBody>
                    <a:bodyPr/>
                    <a:lstStyle/>
                    <a:p>
                      <a:endParaRPr lang="en-US" sz="1600">
                        <a:latin typeface="+mj-lt"/>
                      </a:endParaRPr>
                    </a:p>
                  </a:txBody>
                  <a:tcPr marT="41148" marB="41148"/>
                </a:tc>
                <a:tc>
                  <a:txBody>
                    <a:bodyPr/>
                    <a:lstStyle/>
                    <a:p>
                      <a:r>
                        <a:rPr lang="en-US" sz="900" dirty="0" smtClean="0">
                          <a:latin typeface="+mj-lt"/>
                        </a:rPr>
                        <a:t>allows for redistribution, commercial and non-commercial, as long as it is passed along unchanged and in whole, with credit to you. </a:t>
                      </a:r>
                      <a:endParaRPr lang="en-US" sz="900" dirty="0">
                        <a:latin typeface="+mj-lt"/>
                      </a:endParaRPr>
                    </a:p>
                  </a:txBody>
                  <a:tcPr marT="41148" marB="41148"/>
                </a:tc>
              </a:tr>
              <a:tr h="493776">
                <a:tc>
                  <a:txBody>
                    <a:bodyPr/>
                    <a:lstStyle/>
                    <a:p>
                      <a:r>
                        <a:rPr lang="en-US" sz="1000" b="1" dirty="0" smtClean="0">
                          <a:effectLst/>
                          <a:latin typeface="+mj-lt"/>
                        </a:rPr>
                        <a:t>Attribution-</a:t>
                      </a:r>
                      <a:r>
                        <a:rPr lang="en-US" sz="1000" b="1" dirty="0" err="1" smtClean="0">
                          <a:effectLst/>
                          <a:latin typeface="+mj-lt"/>
                        </a:rPr>
                        <a:t>NonCommercial</a:t>
                      </a:r>
                      <a:r>
                        <a:rPr lang="en-US" sz="1000" b="1" dirty="0" smtClean="0">
                          <a:effectLst/>
                          <a:latin typeface="+mj-lt"/>
                        </a:rPr>
                        <a:t> </a:t>
                      </a:r>
                      <a:br>
                        <a:rPr lang="en-US" sz="1000" b="1" dirty="0" smtClean="0">
                          <a:effectLst/>
                          <a:latin typeface="+mj-lt"/>
                        </a:rPr>
                      </a:br>
                      <a:r>
                        <a:rPr lang="en-US" sz="1000" b="1" dirty="0" smtClean="0">
                          <a:effectLst/>
                          <a:latin typeface="+mj-lt"/>
                        </a:rPr>
                        <a:t>CC BY-NC </a:t>
                      </a:r>
                      <a:endParaRPr lang="en-US" sz="1000" dirty="0">
                        <a:latin typeface="+mj-lt"/>
                      </a:endParaRPr>
                    </a:p>
                  </a:txBody>
                  <a:tcPr marT="41148" marB="41148" anchor="ctr"/>
                </a:tc>
                <a:tc>
                  <a:txBody>
                    <a:bodyPr/>
                    <a:lstStyle/>
                    <a:p>
                      <a:endParaRPr lang="en-US" sz="1600">
                        <a:latin typeface="+mj-lt"/>
                      </a:endParaRPr>
                    </a:p>
                  </a:txBody>
                  <a:tcPr marT="41148" marB="41148"/>
                </a:tc>
                <a:tc>
                  <a:txBody>
                    <a:bodyPr/>
                    <a:lstStyle/>
                    <a:p>
                      <a:r>
                        <a:rPr lang="en-US" sz="900" dirty="0" smtClean="0">
                          <a:latin typeface="+mj-lt"/>
                        </a:rPr>
                        <a:t>lets others remix, tweak, and build upon your work non-commercially, and although their new works must also acknowledge you and be non-commercial, they don’t have to license their derivative works on the same terms. </a:t>
                      </a:r>
                      <a:endParaRPr lang="en-US" sz="900" dirty="0">
                        <a:latin typeface="+mj-lt"/>
                      </a:endParaRPr>
                    </a:p>
                  </a:txBody>
                  <a:tcPr marT="41148" marB="41148"/>
                </a:tc>
              </a:tr>
              <a:tr h="534924">
                <a:tc>
                  <a:txBody>
                    <a:bodyPr/>
                    <a:lstStyle/>
                    <a:p>
                      <a:r>
                        <a:rPr lang="en-US" sz="1000" b="1" dirty="0" smtClean="0">
                          <a:effectLst/>
                          <a:latin typeface="+mj-lt"/>
                        </a:rPr>
                        <a:t>Attribution-</a:t>
                      </a:r>
                      <a:r>
                        <a:rPr lang="en-US" sz="1000" b="1" dirty="0" err="1" smtClean="0">
                          <a:effectLst/>
                          <a:latin typeface="+mj-lt"/>
                        </a:rPr>
                        <a:t>NonCommercial</a:t>
                      </a:r>
                      <a:r>
                        <a:rPr lang="en-US" sz="1000" b="1" dirty="0" smtClean="0">
                          <a:effectLst/>
                          <a:latin typeface="+mj-lt"/>
                        </a:rPr>
                        <a:t>-</a:t>
                      </a:r>
                      <a:r>
                        <a:rPr lang="en-US" sz="1000" b="1" dirty="0" err="1" smtClean="0">
                          <a:effectLst/>
                          <a:latin typeface="+mj-lt"/>
                        </a:rPr>
                        <a:t>ShareAlike</a:t>
                      </a:r>
                      <a:r>
                        <a:rPr lang="en-US" sz="1000" b="1" dirty="0" smtClean="0">
                          <a:effectLst/>
                          <a:latin typeface="+mj-lt"/>
                        </a:rPr>
                        <a:t> </a:t>
                      </a:r>
                      <a:br>
                        <a:rPr lang="en-US" sz="1000" b="1" dirty="0" smtClean="0">
                          <a:effectLst/>
                          <a:latin typeface="+mj-lt"/>
                        </a:rPr>
                      </a:br>
                      <a:r>
                        <a:rPr lang="en-US" sz="1000" b="1" dirty="0" smtClean="0">
                          <a:effectLst/>
                          <a:latin typeface="+mj-lt"/>
                        </a:rPr>
                        <a:t>CC BY-NC-SA </a:t>
                      </a:r>
                      <a:endParaRPr lang="en-US" sz="1000" dirty="0">
                        <a:latin typeface="+mj-lt"/>
                      </a:endParaRPr>
                    </a:p>
                  </a:txBody>
                  <a:tcPr marT="41148" marB="41148" anchor="ctr"/>
                </a:tc>
                <a:tc>
                  <a:txBody>
                    <a:bodyPr/>
                    <a:lstStyle/>
                    <a:p>
                      <a:endParaRPr lang="en-US" sz="1600" dirty="0">
                        <a:latin typeface="+mj-lt"/>
                      </a:endParaRPr>
                    </a:p>
                  </a:txBody>
                  <a:tcPr marT="41148" marB="41148"/>
                </a:tc>
                <a:tc>
                  <a:txBody>
                    <a:bodyPr/>
                    <a:lstStyle/>
                    <a:p>
                      <a:r>
                        <a:rPr lang="en-US" sz="900" dirty="0" smtClean="0">
                          <a:latin typeface="+mj-lt"/>
                        </a:rPr>
                        <a:t>lets others remix, tweak, and build upon your work non-commercially, as long as they credit you and license their new creations under the identical terms. </a:t>
                      </a:r>
                      <a:endParaRPr lang="en-US" sz="900" dirty="0">
                        <a:latin typeface="+mj-lt"/>
                      </a:endParaRPr>
                    </a:p>
                  </a:txBody>
                  <a:tcPr marT="41148" marB="41148"/>
                </a:tc>
              </a:tr>
              <a:tr h="493776">
                <a:tc>
                  <a:txBody>
                    <a:bodyPr/>
                    <a:lstStyle/>
                    <a:p>
                      <a:r>
                        <a:rPr lang="en-US" sz="1000" b="1" dirty="0" smtClean="0">
                          <a:effectLst/>
                          <a:latin typeface="+mj-lt"/>
                        </a:rPr>
                        <a:t>Attribution-</a:t>
                      </a:r>
                      <a:r>
                        <a:rPr lang="en-US" sz="1000" b="1" dirty="0" err="1" smtClean="0">
                          <a:effectLst/>
                          <a:latin typeface="+mj-lt"/>
                        </a:rPr>
                        <a:t>NonCommercial</a:t>
                      </a:r>
                      <a:r>
                        <a:rPr lang="en-US" sz="1000" b="1" dirty="0" smtClean="0">
                          <a:effectLst/>
                          <a:latin typeface="+mj-lt"/>
                        </a:rPr>
                        <a:t>-</a:t>
                      </a:r>
                      <a:r>
                        <a:rPr lang="en-US" sz="1000" b="1" dirty="0" err="1" smtClean="0">
                          <a:effectLst/>
                          <a:latin typeface="+mj-lt"/>
                        </a:rPr>
                        <a:t>NoDerivs</a:t>
                      </a:r>
                      <a:r>
                        <a:rPr lang="en-US" sz="1000" b="1" dirty="0" smtClean="0">
                          <a:effectLst/>
                          <a:latin typeface="+mj-lt"/>
                        </a:rPr>
                        <a:t> </a:t>
                      </a:r>
                      <a:br>
                        <a:rPr lang="en-US" sz="1000" b="1" dirty="0" smtClean="0">
                          <a:effectLst/>
                          <a:latin typeface="+mj-lt"/>
                        </a:rPr>
                      </a:br>
                      <a:r>
                        <a:rPr lang="en-US" sz="1000" b="1" dirty="0" smtClean="0">
                          <a:effectLst/>
                          <a:latin typeface="+mj-lt"/>
                        </a:rPr>
                        <a:t>CC BY-NC-ND </a:t>
                      </a:r>
                      <a:endParaRPr lang="en-US" sz="1000" dirty="0">
                        <a:latin typeface="+mj-lt"/>
                      </a:endParaRPr>
                    </a:p>
                  </a:txBody>
                  <a:tcPr marT="41148" marB="41148" anchor="ctr"/>
                </a:tc>
                <a:tc>
                  <a:txBody>
                    <a:bodyPr/>
                    <a:lstStyle/>
                    <a:p>
                      <a:endParaRPr lang="en-US" sz="1600">
                        <a:latin typeface="+mj-lt"/>
                      </a:endParaRPr>
                    </a:p>
                  </a:txBody>
                  <a:tcPr marT="41148" marB="41148"/>
                </a:tc>
                <a:tc>
                  <a:txBody>
                    <a:bodyPr/>
                    <a:lstStyle/>
                    <a:p>
                      <a:r>
                        <a:rPr lang="en-US" sz="900" dirty="0" smtClean="0">
                          <a:latin typeface="+mj-lt"/>
                        </a:rPr>
                        <a:t>most restrictive of our six main licenses, only allowing others to download your works and share them with others as long as they credit you, but they can’t change them in any way or use them commercially. </a:t>
                      </a:r>
                      <a:endParaRPr lang="en-US" sz="900" dirty="0">
                        <a:latin typeface="+mj-lt"/>
                      </a:endParaRPr>
                    </a:p>
                  </a:txBody>
                  <a:tcPr marT="41148" marB="41148"/>
                </a:tc>
              </a:tr>
            </a:tbl>
          </a:graphicData>
        </a:graphic>
      </p:graphicFrame>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48802"/>
            <a:ext cx="838200" cy="26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266950"/>
            <a:ext cx="838200" cy="26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724150"/>
            <a:ext cx="838200" cy="26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1825" y="3181350"/>
            <a:ext cx="838200" cy="26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677602"/>
            <a:ext cx="838200" cy="26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4171950"/>
            <a:ext cx="838200" cy="26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72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Free Photo Websites</a:t>
            </a:r>
            <a:endParaRPr lang="en-US" dirty="0"/>
          </a:p>
        </p:txBody>
      </p:sp>
      <p:sp>
        <p:nvSpPr>
          <p:cNvPr id="5" name="Rectangle 4"/>
          <p:cNvSpPr/>
          <p:nvPr/>
        </p:nvSpPr>
        <p:spPr>
          <a:xfrm>
            <a:off x="738188" y="1699204"/>
            <a:ext cx="7667624" cy="1938992"/>
          </a:xfrm>
          <a:prstGeom prst="rect">
            <a:avLst/>
          </a:prstGeom>
        </p:spPr>
        <p:txBody>
          <a:bodyPr wrap="square">
            <a:spAutoFit/>
          </a:bodyPr>
          <a:lstStyle/>
          <a:p>
            <a:pPr algn="ctr"/>
            <a:r>
              <a:rPr lang="en-US" sz="4000" b="1" dirty="0">
                <a:effectLst>
                  <a:outerShdw blurRad="38100" dist="38100" dir="2700000" algn="tl">
                    <a:srgbClr val="000000">
                      <a:alpha val="43137"/>
                    </a:srgbClr>
                  </a:outerShdw>
                </a:effectLst>
                <a:latin typeface="+mj-lt"/>
                <a:hlinkClick r:id="rId3"/>
              </a:rPr>
              <a:t>30 Best Websites </a:t>
            </a:r>
            <a:r>
              <a:rPr lang="en-US" sz="4000" b="1" dirty="0" smtClean="0">
                <a:effectLst>
                  <a:outerShdw blurRad="38100" dist="38100" dir="2700000" algn="tl">
                    <a:srgbClr val="000000">
                      <a:alpha val="43137"/>
                    </a:srgbClr>
                  </a:outerShdw>
                </a:effectLst>
                <a:latin typeface="+mj-lt"/>
                <a:hlinkClick r:id="rId3"/>
              </a:rPr>
              <a:t/>
            </a:r>
            <a:br>
              <a:rPr lang="en-US" sz="4000" b="1" dirty="0" smtClean="0">
                <a:effectLst>
                  <a:outerShdw blurRad="38100" dist="38100" dir="2700000" algn="tl">
                    <a:srgbClr val="000000">
                      <a:alpha val="43137"/>
                    </a:srgbClr>
                  </a:outerShdw>
                </a:effectLst>
                <a:latin typeface="+mj-lt"/>
                <a:hlinkClick r:id="rId3"/>
              </a:rPr>
            </a:br>
            <a:r>
              <a:rPr lang="en-US" sz="4000" b="1" dirty="0" smtClean="0">
                <a:effectLst>
                  <a:outerShdw blurRad="38100" dist="38100" dir="2700000" algn="tl">
                    <a:srgbClr val="000000">
                      <a:alpha val="43137"/>
                    </a:srgbClr>
                  </a:outerShdw>
                </a:effectLst>
                <a:latin typeface="+mj-lt"/>
                <a:hlinkClick r:id="rId3"/>
              </a:rPr>
              <a:t>To </a:t>
            </a:r>
            <a:r>
              <a:rPr lang="en-US" sz="4000" b="1" dirty="0">
                <a:effectLst>
                  <a:outerShdw blurRad="38100" dist="38100" dir="2700000" algn="tl">
                    <a:srgbClr val="000000">
                      <a:alpha val="43137"/>
                    </a:srgbClr>
                  </a:outerShdw>
                </a:effectLst>
                <a:latin typeface="+mj-lt"/>
                <a:hlinkClick r:id="rId3"/>
              </a:rPr>
              <a:t>Download </a:t>
            </a:r>
            <a:r>
              <a:rPr lang="en-US" sz="4000" b="1" dirty="0" smtClean="0">
                <a:effectLst>
                  <a:outerShdw blurRad="38100" dist="38100" dir="2700000" algn="tl">
                    <a:srgbClr val="000000">
                      <a:alpha val="43137"/>
                    </a:srgbClr>
                  </a:outerShdw>
                </a:effectLst>
                <a:latin typeface="+mj-lt"/>
                <a:hlinkClick r:id="rId3"/>
              </a:rPr>
              <a:t/>
            </a:r>
            <a:br>
              <a:rPr lang="en-US" sz="4000" b="1" dirty="0" smtClean="0">
                <a:effectLst>
                  <a:outerShdw blurRad="38100" dist="38100" dir="2700000" algn="tl">
                    <a:srgbClr val="000000">
                      <a:alpha val="43137"/>
                    </a:srgbClr>
                  </a:outerShdw>
                </a:effectLst>
                <a:latin typeface="+mj-lt"/>
                <a:hlinkClick r:id="rId3"/>
              </a:rPr>
            </a:br>
            <a:r>
              <a:rPr lang="en-US" sz="4000" b="1" dirty="0" smtClean="0">
                <a:effectLst>
                  <a:outerShdw blurRad="38100" dist="38100" dir="2700000" algn="tl">
                    <a:srgbClr val="000000">
                      <a:alpha val="43137"/>
                    </a:srgbClr>
                  </a:outerShdw>
                </a:effectLst>
                <a:latin typeface="+mj-lt"/>
                <a:hlinkClick r:id="rId3"/>
              </a:rPr>
              <a:t>Free </a:t>
            </a:r>
            <a:r>
              <a:rPr lang="en-US" sz="4000" b="1" dirty="0">
                <a:effectLst>
                  <a:outerShdw blurRad="38100" dist="38100" dir="2700000" algn="tl">
                    <a:srgbClr val="000000">
                      <a:alpha val="43137"/>
                    </a:srgbClr>
                  </a:outerShdw>
                </a:effectLst>
                <a:latin typeface="+mj-lt"/>
                <a:hlinkClick r:id="rId3"/>
              </a:rPr>
              <a:t>Stock Photos</a:t>
            </a:r>
            <a:endParaRPr lang="en-US" sz="4000" b="1" dirty="0">
              <a:effectLst>
                <a:outerShdw blurRad="38100" dist="38100" dir="2700000" algn="tl">
                  <a:srgbClr val="000000">
                    <a:alpha val="43137"/>
                  </a:srgbClr>
                </a:outerShdw>
              </a:effectLst>
              <a:latin typeface="+mj-lt"/>
            </a:endParaRPr>
          </a:p>
        </p:txBody>
      </p:sp>
      <p:sp>
        <p:nvSpPr>
          <p:cNvPr id="3" name="Date Placeholder 2"/>
          <p:cNvSpPr>
            <a:spLocks noGrp="1"/>
          </p:cNvSpPr>
          <p:nvPr>
            <p:ph type="dt" sz="half" idx="10"/>
          </p:nvPr>
        </p:nvSpPr>
        <p:spPr/>
        <p:txBody>
          <a:bodyPr/>
          <a:lstStyle/>
          <a:p>
            <a:fld id="{90418C8C-4E3D-4208-8E90-547677383B46}" type="datetime1">
              <a:rPr lang="en-US" smtClean="0"/>
              <a:t>9/19/2015</a:t>
            </a:fld>
            <a:endParaRPr lang="en-US"/>
          </a:p>
        </p:txBody>
      </p:sp>
      <p:sp>
        <p:nvSpPr>
          <p:cNvPr id="6" name="Footer Placeholder 5"/>
          <p:cNvSpPr>
            <a:spLocks noGrp="1"/>
          </p:cNvSpPr>
          <p:nvPr>
            <p:ph type="ftr" sz="quarter" idx="11"/>
          </p:nvPr>
        </p:nvSpPr>
        <p:spPr/>
        <p:txBody>
          <a:bodyPr/>
          <a:lstStyle/>
          <a:p>
            <a:r>
              <a:rPr lang="en-US" smtClean="0"/>
              <a:t>Copyright © Carl M. Burnett</a:t>
            </a:r>
            <a:endParaRPr lang="en-US"/>
          </a:p>
        </p:txBody>
      </p:sp>
      <p:sp>
        <p:nvSpPr>
          <p:cNvPr id="7" name="Slide Number Placeholder 6"/>
          <p:cNvSpPr>
            <a:spLocks noGrp="1"/>
          </p:cNvSpPr>
          <p:nvPr>
            <p:ph type="sldNum" sz="quarter" idx="12"/>
          </p:nvPr>
        </p:nvSpPr>
        <p:spPr/>
        <p:txBody>
          <a:bodyPr/>
          <a:lstStyle/>
          <a:p>
            <a:fld id="{3D46CBA2-ECE5-4BE9-B546-6761E0E67089}" type="slidenum">
              <a:rPr lang="en-US" smtClean="0"/>
              <a:t>26</a:t>
            </a:fld>
            <a:endParaRPr lang="en-US"/>
          </a:p>
        </p:txBody>
      </p:sp>
    </p:spTree>
    <p:extLst>
      <p:ext uri="{BB962C8B-B14F-4D97-AF65-F5344CB8AC3E}">
        <p14:creationId xmlns:p14="http://schemas.microsoft.com/office/powerpoint/2010/main" val="505058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rPr>
              <a:t>A </a:t>
            </a:r>
            <a:r>
              <a:rPr lang="en-US" sz="4400" b="1" dirty="0" smtClean="0">
                <a:effectLst>
                  <a:outerShdw blurRad="38100" dist="38100" dir="2700000" algn="tl">
                    <a:srgbClr val="000000">
                      <a:alpha val="43137"/>
                    </a:srgbClr>
                  </a:outerShdw>
                </a:effectLst>
              </a:rPr>
              <a:t>Web Page </a:t>
            </a:r>
            <a:r>
              <a:rPr lang="en-US" sz="4400" b="1" dirty="0">
                <a:effectLst>
                  <a:outerShdw blurRad="38100" dist="38100" dir="2700000" algn="tl">
                    <a:srgbClr val="000000">
                      <a:alpha val="43137"/>
                    </a:srgbClr>
                  </a:outerShdw>
                </a:effectLst>
              </a:rPr>
              <a:t>with F</a:t>
            </a:r>
            <a:r>
              <a:rPr lang="en-US" sz="4400" b="1" dirty="0" smtClean="0">
                <a:effectLst>
                  <a:outerShdw blurRad="38100" dist="38100" dir="2700000" algn="tl">
                    <a:srgbClr val="000000">
                      <a:alpha val="43137"/>
                    </a:srgbClr>
                  </a:outerShdw>
                </a:effectLst>
              </a:rPr>
              <a:t>avicons</a:t>
            </a:r>
            <a:endParaRPr lang="en-US" sz="4400" b="1" dirty="0">
              <a:effectLst>
                <a:outerShdw blurRad="38100" dist="38100" dir="2700000" algn="tl">
                  <a:srgbClr val="000000">
                    <a:alpha val="43137"/>
                  </a:srgbClr>
                </a:outerShdw>
              </a:effectLst>
            </a:endParaRPr>
          </a:p>
        </p:txBody>
      </p:sp>
      <p:grpSp>
        <p:nvGrpSpPr>
          <p:cNvPr id="2" name="Group 1"/>
          <p:cNvGrpSpPr/>
          <p:nvPr/>
        </p:nvGrpSpPr>
        <p:grpSpPr>
          <a:xfrm>
            <a:off x="1332313" y="1440061"/>
            <a:ext cx="6479374" cy="2227660"/>
            <a:chOff x="1750226" y="1440061"/>
            <a:chExt cx="6479374" cy="2227660"/>
          </a:xfrm>
        </p:grpSpPr>
        <p:pic>
          <p:nvPicPr>
            <p:cNvPr id="49158" name="Picture 29" descr="M:\Current projects\HTML and CSS\Manuscript\Chapter 08\8-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0061"/>
              <a:ext cx="6477000" cy="22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Oval 63"/>
            <p:cNvSpPr>
              <a:spLocks noChangeArrowheads="1"/>
            </p:cNvSpPr>
            <p:nvPr/>
          </p:nvSpPr>
          <p:spPr bwMode="auto">
            <a:xfrm>
              <a:off x="1750226" y="1440061"/>
              <a:ext cx="273050" cy="205978"/>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12" name="Rectangle 11"/>
          <p:cNvSpPr/>
          <p:nvPr/>
        </p:nvSpPr>
        <p:spPr>
          <a:xfrm>
            <a:off x="1495425" y="3853607"/>
            <a:ext cx="6153150" cy="553998"/>
          </a:xfrm>
          <a:prstGeom prst="rect">
            <a:avLst/>
          </a:prstGeom>
        </p:spPr>
        <p:txBody>
          <a:bodyPr wrap="square">
            <a:spAutoFit/>
          </a:bodyPr>
          <a:lstStyle/>
          <a:p>
            <a:pPr algn="ctr"/>
            <a:r>
              <a:rPr lang="en-US" sz="1600" b="1" dirty="0">
                <a:latin typeface="+mj-lt"/>
              </a:rPr>
              <a:t>The link element that links to the favicon</a:t>
            </a:r>
          </a:p>
          <a:p>
            <a:pPr algn="ctr"/>
            <a:r>
              <a:rPr lang="en-US" sz="1400" b="1" dirty="0">
                <a:latin typeface="Courier New" panose="02070309020205020404" pitchFamily="49" charset="0"/>
                <a:cs typeface="Courier New" panose="02070309020205020404" pitchFamily="49" charset="0"/>
              </a:rPr>
              <a:t>&lt;link </a:t>
            </a:r>
            <a:r>
              <a:rPr lang="en-US" sz="1400" b="1" dirty="0" err="1">
                <a:latin typeface="Courier New" panose="02070309020205020404" pitchFamily="49" charset="0"/>
                <a:cs typeface="Courier New" panose="02070309020205020404" pitchFamily="49" charset="0"/>
              </a:rPr>
              <a:t>rel</a:t>
            </a:r>
            <a:r>
              <a:rPr lang="en-US" sz="1400" b="1" dirty="0">
                <a:latin typeface="Courier New" panose="02070309020205020404" pitchFamily="49" charset="0"/>
                <a:cs typeface="Courier New" panose="02070309020205020404" pitchFamily="49" charset="0"/>
              </a:rPr>
              <a:t>="shortcut icon" </a:t>
            </a:r>
            <a:r>
              <a:rPr lang="en-US" sz="1400" b="1" dirty="0" err="1">
                <a:latin typeface="Courier New" panose="02070309020205020404" pitchFamily="49" charset="0"/>
                <a:cs typeface="Courier New" panose="02070309020205020404" pitchFamily="49" charset="0"/>
              </a:rPr>
              <a:t>href</a:t>
            </a:r>
            <a:r>
              <a:rPr lang="en-US" sz="1400" b="1" dirty="0">
                <a:latin typeface="Courier New" panose="02070309020205020404" pitchFamily="49" charset="0"/>
                <a:cs typeface="Courier New" panose="02070309020205020404" pitchFamily="49" charset="0"/>
              </a:rPr>
              <a:t>="images/favicon.ico"&gt;</a:t>
            </a:r>
          </a:p>
        </p:txBody>
      </p:sp>
      <p:sp>
        <p:nvSpPr>
          <p:cNvPr id="4" name="Date Placeholder 3"/>
          <p:cNvSpPr>
            <a:spLocks noGrp="1"/>
          </p:cNvSpPr>
          <p:nvPr>
            <p:ph type="dt" sz="half" idx="10"/>
          </p:nvPr>
        </p:nvSpPr>
        <p:spPr/>
        <p:txBody>
          <a:bodyPr/>
          <a:lstStyle/>
          <a:p>
            <a:fld id="{308E7053-B265-47ED-9A30-D3FC06EA47D4}"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27</a:t>
            </a:fld>
            <a:endParaRPr lang="en-US"/>
          </a:p>
        </p:txBody>
      </p:sp>
    </p:spTree>
    <p:extLst>
      <p:ext uri="{BB962C8B-B14F-4D97-AF65-F5344CB8AC3E}">
        <p14:creationId xmlns:p14="http://schemas.microsoft.com/office/powerpoint/2010/main" val="1398347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Popular programs and tools for creating </a:t>
            </a:r>
            <a:r>
              <a:rPr lang="en-US" sz="3200" dirty="0" smtClean="0"/>
              <a:t>favicons</a:t>
            </a:r>
            <a:endParaRPr lang="en-US" sz="3200" dirty="0"/>
          </a:p>
        </p:txBody>
      </p:sp>
      <p:sp>
        <p:nvSpPr>
          <p:cNvPr id="4" name="Content Placeholder 3"/>
          <p:cNvSpPr>
            <a:spLocks noGrp="1"/>
          </p:cNvSpPr>
          <p:nvPr>
            <p:ph idx="1"/>
          </p:nvPr>
        </p:nvSpPr>
        <p:spPr/>
        <p:txBody>
          <a:bodyPr/>
          <a:lstStyle/>
          <a:p>
            <a:r>
              <a:rPr lang="en-US" dirty="0" smtClean="0">
                <a:hlinkClick r:id="rId3"/>
              </a:rPr>
              <a:t>Favicon ICO Generator </a:t>
            </a:r>
            <a:endParaRPr lang="en-US" dirty="0" smtClean="0"/>
          </a:p>
          <a:p>
            <a:r>
              <a:rPr lang="en-US" dirty="0" err="1">
                <a:hlinkClick r:id="rId4"/>
              </a:rPr>
              <a:t>Axialis</a:t>
            </a:r>
            <a:r>
              <a:rPr lang="en-US" dirty="0">
                <a:hlinkClick r:id="rId4"/>
              </a:rPr>
              <a:t> Icon Workshop</a:t>
            </a:r>
            <a:endParaRPr lang="en-US" dirty="0"/>
          </a:p>
          <a:p>
            <a:r>
              <a:rPr lang="en-US" dirty="0" smtClean="0">
                <a:hlinkClick r:id="rId5"/>
              </a:rPr>
              <a:t>Photoshop </a:t>
            </a:r>
            <a:r>
              <a:rPr lang="en-US" dirty="0">
                <a:hlinkClick r:id="rId5"/>
              </a:rPr>
              <a:t>plug-in</a:t>
            </a:r>
            <a:endParaRPr lang="en-US" dirty="0"/>
          </a:p>
          <a:p>
            <a:r>
              <a:rPr lang="en-US" dirty="0" smtClean="0">
                <a:hlinkClick r:id="rId6"/>
              </a:rPr>
              <a:t>Favicon </a:t>
            </a:r>
            <a:r>
              <a:rPr lang="en-US" dirty="0">
                <a:hlinkClick r:id="rId6"/>
              </a:rPr>
              <a:t>from Pics</a:t>
            </a:r>
            <a:endParaRPr lang="en-US" dirty="0"/>
          </a:p>
        </p:txBody>
      </p:sp>
      <p:sp>
        <p:nvSpPr>
          <p:cNvPr id="2" name="Date Placeholder 1"/>
          <p:cNvSpPr>
            <a:spLocks noGrp="1"/>
          </p:cNvSpPr>
          <p:nvPr>
            <p:ph type="dt" sz="half" idx="10"/>
          </p:nvPr>
        </p:nvSpPr>
        <p:spPr/>
        <p:txBody>
          <a:bodyPr/>
          <a:lstStyle/>
          <a:p>
            <a:fld id="{90418C8C-4E3D-4208-8E90-547677383B46}"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28</a:t>
            </a:fld>
            <a:endParaRPr lang="en-US"/>
          </a:p>
        </p:txBody>
      </p:sp>
    </p:spTree>
    <p:extLst>
      <p:ext uri="{BB962C8B-B14F-4D97-AF65-F5344CB8AC3E}">
        <p14:creationId xmlns:p14="http://schemas.microsoft.com/office/powerpoint/2010/main" val="3634687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Exercise 1</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Complete Exercise </a:t>
            </a:r>
            <a:r>
              <a:rPr lang="en-US" dirty="0" smtClean="0"/>
              <a:t>9-1 </a:t>
            </a:r>
            <a:r>
              <a:rPr lang="en-US" dirty="0"/>
              <a:t>on page </a:t>
            </a:r>
            <a:r>
              <a:rPr lang="en-US" dirty="0" smtClean="0"/>
              <a:t>346 </a:t>
            </a:r>
            <a:r>
              <a:rPr lang="en-US" dirty="0"/>
              <a:t>using </a:t>
            </a:r>
            <a:r>
              <a:rPr lang="en-US" dirty="0" smtClean="0"/>
              <a:t>Dreamweaver</a:t>
            </a:r>
          </a:p>
          <a:p>
            <a:pPr marL="514350" indent="-514350">
              <a:buFont typeface="+mj-lt"/>
              <a:buAutoNum type="arabicPeriod"/>
            </a:pPr>
            <a:r>
              <a:rPr lang="en-US" dirty="0" smtClean="0"/>
              <a:t>The </a:t>
            </a:r>
            <a:r>
              <a:rPr lang="en-US" dirty="0" err="1"/>
              <a:t>Town_Hall</a:t>
            </a:r>
            <a:r>
              <a:rPr lang="en-US" dirty="0"/>
              <a:t> folder in the book in Exercise 9 is the root directory on your development </a:t>
            </a:r>
            <a:r>
              <a:rPr lang="en-US" dirty="0" smtClean="0"/>
              <a:t>site</a:t>
            </a:r>
            <a:r>
              <a:rPr lang="en-US" dirty="0"/>
              <a:t>.</a:t>
            </a:r>
            <a:endParaRPr lang="en-US" dirty="0" smtClean="0"/>
          </a:p>
          <a:p>
            <a:pPr marL="514350" indent="-514350">
              <a:buFont typeface="+mj-lt"/>
              <a:buAutoNum type="arabicPeriod"/>
            </a:pPr>
            <a:r>
              <a:rPr lang="en-US" smtClean="0"/>
              <a:t>Upload </a:t>
            </a:r>
            <a:r>
              <a:rPr lang="en-US" dirty="0"/>
              <a:t>your HTML </a:t>
            </a:r>
            <a:r>
              <a:rPr lang="en-US" dirty="0" smtClean="0"/>
              <a:t>pages and CSS files </a:t>
            </a:r>
            <a:r>
              <a:rPr lang="en-US" dirty="0"/>
              <a:t>to the live site to preview. </a:t>
            </a:r>
          </a:p>
        </p:txBody>
      </p:sp>
      <p:sp>
        <p:nvSpPr>
          <p:cNvPr id="4" name="Date Placeholder 3"/>
          <p:cNvSpPr>
            <a:spLocks noGrp="1"/>
          </p:cNvSpPr>
          <p:nvPr>
            <p:ph type="dt" sz="half" idx="10"/>
          </p:nvPr>
        </p:nvSpPr>
        <p:spPr/>
        <p:txBody>
          <a:bodyPr/>
          <a:lstStyle/>
          <a:p>
            <a:fld id="{290BCB01-33A2-4327-ADA6-F465B5453514}" type="datetime1">
              <a:rPr lang="en-US" smtClean="0"/>
              <a:t>9/19/2015</a:t>
            </a:fld>
            <a:endParaRPr lang="en-US" dirty="0"/>
          </a:p>
        </p:txBody>
      </p:sp>
      <p:sp>
        <p:nvSpPr>
          <p:cNvPr id="6" name="Footer Placeholder 5"/>
          <p:cNvSpPr>
            <a:spLocks noGrp="1"/>
          </p:cNvSpPr>
          <p:nvPr>
            <p:ph type="ftr" sz="quarter" idx="11"/>
          </p:nvPr>
        </p:nvSpPr>
        <p:spPr>
          <a:prstGeom prst="rect">
            <a:avLst/>
          </a:prstGeom>
        </p:spPr>
        <p:txBody>
          <a:bodyPr/>
          <a:lstStyle/>
          <a:p>
            <a:r>
              <a:rPr lang="en-US" smtClean="0"/>
              <a:t>Copyright ©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29</a:t>
            </a:fld>
            <a:endParaRPr lang="en-US" dirty="0"/>
          </a:p>
        </p:txBody>
      </p:sp>
    </p:spTree>
    <p:extLst>
      <p:ext uri="{BB962C8B-B14F-4D97-AF65-F5344CB8AC3E}">
        <p14:creationId xmlns:p14="http://schemas.microsoft.com/office/powerpoint/2010/main" val="292598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595884"/>
          </a:xfrm>
        </p:spPr>
        <p:txBody>
          <a:bodyPr>
            <a:normAutofit fontScale="90000"/>
          </a:bodyPr>
          <a:lstStyle/>
          <a:p>
            <a:pPr lvl="0"/>
            <a:r>
              <a:rPr lang="en-US" sz="4400" dirty="0"/>
              <a:t>Image Types</a:t>
            </a:r>
          </a:p>
        </p:txBody>
      </p:sp>
      <p:sp>
        <p:nvSpPr>
          <p:cNvPr id="4" name="Date Placeholder 3"/>
          <p:cNvSpPr>
            <a:spLocks noGrp="1"/>
          </p:cNvSpPr>
          <p:nvPr>
            <p:ph type="dt" sz="half" idx="10"/>
          </p:nvPr>
        </p:nvSpPr>
        <p:spPr/>
        <p:txBody>
          <a:bodyPr/>
          <a:lstStyle/>
          <a:p>
            <a:fld id="{5A4AC4F5-01CA-4C6C-B296-9CC91DB4326D}" type="datetime1">
              <a:rPr lang="en-US" sz="900" smtClean="0"/>
              <a:t>9/19/2015</a:t>
            </a:fld>
            <a:endParaRPr lang="en-US" sz="900"/>
          </a:p>
        </p:txBody>
      </p:sp>
      <p:sp>
        <p:nvSpPr>
          <p:cNvPr id="6" name="Footer Placeholder 5"/>
          <p:cNvSpPr>
            <a:spLocks noGrp="1"/>
          </p:cNvSpPr>
          <p:nvPr>
            <p:ph type="ftr" sz="quarter" idx="11"/>
          </p:nvPr>
        </p:nvSpPr>
        <p:spPr>
          <a:prstGeom prst="rect">
            <a:avLst/>
          </a:prstGeom>
        </p:spPr>
        <p:txBody>
          <a:bodyPr/>
          <a:lstStyle/>
          <a:p>
            <a:r>
              <a:rPr lang="en-US" smtClean="0"/>
              <a:t>Copyright ©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3</a:t>
            </a:fld>
            <a:endParaRPr lang="en-US"/>
          </a:p>
        </p:txBody>
      </p:sp>
      <p:grpSp>
        <p:nvGrpSpPr>
          <p:cNvPr id="16" name="Group 15"/>
          <p:cNvGrpSpPr/>
          <p:nvPr/>
        </p:nvGrpSpPr>
        <p:grpSpPr>
          <a:xfrm>
            <a:off x="256191" y="2895421"/>
            <a:ext cx="4087209" cy="1276528"/>
            <a:chOff x="880853" y="3851336"/>
            <a:chExt cx="4087209" cy="1702037"/>
          </a:xfrm>
        </p:grpSpPr>
        <p:sp>
          <p:nvSpPr>
            <p:cNvPr id="10" name="TextBox 9"/>
            <p:cNvSpPr txBox="1"/>
            <p:nvPr/>
          </p:nvSpPr>
          <p:spPr>
            <a:xfrm>
              <a:off x="880853" y="3851336"/>
              <a:ext cx="4087209" cy="1600438"/>
            </a:xfrm>
            <a:prstGeom prst="rect">
              <a:avLst/>
            </a:prstGeom>
            <a:noFill/>
          </p:spPr>
          <p:txBody>
            <a:bodyPr wrap="none" rtlCol="0">
              <a:spAutoFit/>
            </a:bodyPr>
            <a:lstStyle/>
            <a:p>
              <a:r>
                <a:rPr lang="en-US" b="1" dirty="0" smtClean="0">
                  <a:latin typeface="+mj-lt"/>
                </a:rPr>
                <a:t>Graphics Interchange Format (GIF) Image</a:t>
              </a:r>
            </a:p>
            <a:p>
              <a:pPr marL="285750" indent="-285750">
                <a:buFont typeface="Arial" pitchFamily="34" charset="0"/>
                <a:buChar char="•"/>
              </a:pPr>
              <a:r>
                <a:rPr lang="en-US" b="1" dirty="0" smtClean="0">
                  <a:latin typeface="+mj-lt"/>
                </a:rPr>
                <a:t>Bitmaps</a:t>
              </a:r>
            </a:p>
            <a:p>
              <a:pPr marL="285750" indent="-285750">
                <a:buFont typeface="Arial" pitchFamily="34" charset="0"/>
                <a:buChar char="•"/>
              </a:pPr>
              <a:r>
                <a:rPr lang="en-US" b="1" dirty="0" smtClean="0">
                  <a:latin typeface="+mj-lt"/>
                </a:rPr>
                <a:t>256 Colors</a:t>
              </a:r>
            </a:p>
            <a:p>
              <a:pPr marL="285750" indent="-285750">
                <a:buFont typeface="Arial" pitchFamily="34" charset="0"/>
                <a:buChar char="•"/>
              </a:pPr>
              <a:r>
                <a:rPr lang="en-US" b="1" dirty="0" smtClean="0">
                  <a:latin typeface="+mj-lt"/>
                </a:rPr>
                <a:t>Animation  </a:t>
              </a:r>
              <a:endParaRPr lang="en-US" b="1" dirty="0">
                <a:latin typeface="+mj-lt"/>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462" y="4316408"/>
              <a:ext cx="967299" cy="1236965"/>
            </a:xfrm>
            <a:prstGeom prst="rect">
              <a:avLst/>
            </a:prstGeom>
          </p:spPr>
        </p:pic>
      </p:grpSp>
      <p:grpSp>
        <p:nvGrpSpPr>
          <p:cNvPr id="17" name="Group 16"/>
          <p:cNvGrpSpPr/>
          <p:nvPr/>
        </p:nvGrpSpPr>
        <p:grpSpPr>
          <a:xfrm>
            <a:off x="4687861" y="2881797"/>
            <a:ext cx="3770339" cy="1477328"/>
            <a:chOff x="4269960" y="3153992"/>
            <a:chExt cx="3770339" cy="1969771"/>
          </a:xfrm>
        </p:grpSpPr>
        <p:sp>
          <p:nvSpPr>
            <p:cNvPr id="11" name="TextBox 10"/>
            <p:cNvSpPr txBox="1"/>
            <p:nvPr/>
          </p:nvSpPr>
          <p:spPr>
            <a:xfrm>
              <a:off x="4269960" y="3153992"/>
              <a:ext cx="3563025" cy="1969771"/>
            </a:xfrm>
            <a:prstGeom prst="rect">
              <a:avLst/>
            </a:prstGeom>
            <a:noFill/>
          </p:spPr>
          <p:txBody>
            <a:bodyPr wrap="square" rtlCol="0">
              <a:spAutoFit/>
            </a:bodyPr>
            <a:lstStyle/>
            <a:p>
              <a:r>
                <a:rPr lang="en-US" b="1" dirty="0" smtClean="0">
                  <a:latin typeface="+mj-lt"/>
                </a:rPr>
                <a:t>Portable Network Graphics (PNG)</a:t>
              </a:r>
            </a:p>
            <a:p>
              <a:pPr marL="285750" indent="-285750">
                <a:buFont typeface="Arial" pitchFamily="34" charset="0"/>
                <a:buChar char="•"/>
              </a:pPr>
              <a:r>
                <a:rPr lang="en-US" b="1" dirty="0" smtClean="0">
                  <a:latin typeface="+mj-lt"/>
                </a:rPr>
                <a:t>Compression</a:t>
              </a:r>
            </a:p>
            <a:p>
              <a:pPr marL="285750" indent="-285750">
                <a:buFont typeface="Arial" pitchFamily="34" charset="0"/>
                <a:buChar char="•"/>
              </a:pPr>
              <a:r>
                <a:rPr lang="en-US" b="1" dirty="0" smtClean="0">
                  <a:latin typeface="+mj-lt"/>
                </a:rPr>
                <a:t>Animation</a:t>
              </a:r>
            </a:p>
            <a:p>
              <a:pPr marL="285750" indent="-285750">
                <a:buFont typeface="Arial" pitchFamily="34" charset="0"/>
                <a:buChar char="•"/>
              </a:pPr>
              <a:r>
                <a:rPr lang="en-US" b="1" dirty="0" smtClean="0">
                  <a:latin typeface="+mj-lt"/>
                </a:rPr>
                <a:t>Color Depth</a:t>
              </a:r>
            </a:p>
            <a:p>
              <a:pPr marL="285750" indent="-285750">
                <a:buFont typeface="Arial" pitchFamily="34" charset="0"/>
                <a:buChar char="•"/>
              </a:pPr>
              <a:r>
                <a:rPr lang="en-US" b="1" dirty="0" smtClean="0">
                  <a:latin typeface="+mj-lt"/>
                </a:rPr>
                <a:t>No License Needed </a:t>
              </a:r>
              <a:endParaRPr lang="en-US" b="1" dirty="0">
                <a:latin typeface="+mj-l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985" y="3713524"/>
              <a:ext cx="1350314" cy="1059072"/>
            </a:xfrm>
            <a:prstGeom prst="rect">
              <a:avLst/>
            </a:prstGeom>
          </p:spPr>
        </p:pic>
      </p:grpSp>
      <p:grpSp>
        <p:nvGrpSpPr>
          <p:cNvPr id="18" name="Group 17"/>
          <p:cNvGrpSpPr/>
          <p:nvPr/>
        </p:nvGrpSpPr>
        <p:grpSpPr>
          <a:xfrm>
            <a:off x="1447800" y="1127470"/>
            <a:ext cx="6306062" cy="1477328"/>
            <a:chOff x="88557" y="1367369"/>
            <a:chExt cx="6306062" cy="1969771"/>
          </a:xfrm>
        </p:grpSpPr>
        <p:sp>
          <p:nvSpPr>
            <p:cNvPr id="8" name="TextBox 7"/>
            <p:cNvSpPr txBox="1"/>
            <p:nvPr/>
          </p:nvSpPr>
          <p:spPr>
            <a:xfrm>
              <a:off x="88557" y="1367369"/>
              <a:ext cx="4579523" cy="1969771"/>
            </a:xfrm>
            <a:prstGeom prst="rect">
              <a:avLst/>
            </a:prstGeom>
            <a:noFill/>
          </p:spPr>
          <p:txBody>
            <a:bodyPr wrap="none" rtlCol="0">
              <a:spAutoFit/>
            </a:bodyPr>
            <a:lstStyle/>
            <a:p>
              <a:r>
                <a:rPr lang="en-US" b="1" dirty="0" smtClean="0">
                  <a:latin typeface="+mj-lt"/>
                </a:rPr>
                <a:t>Joint Pictures Engineering Group (JPEG) Image</a:t>
              </a:r>
            </a:p>
            <a:p>
              <a:pPr marL="285750" indent="-285750">
                <a:buFont typeface="Arial" pitchFamily="34" charset="0"/>
                <a:buChar char="•"/>
              </a:pPr>
              <a:r>
                <a:rPr lang="en-US" b="1" dirty="0" smtClean="0">
                  <a:latin typeface="+mj-lt"/>
                </a:rPr>
                <a:t>Photographs</a:t>
              </a:r>
            </a:p>
            <a:p>
              <a:pPr marL="285750" indent="-285750">
                <a:buFont typeface="Arial" pitchFamily="34" charset="0"/>
                <a:buChar char="•"/>
              </a:pPr>
              <a:r>
                <a:rPr lang="en-US" b="1" dirty="0" smtClean="0">
                  <a:latin typeface="+mj-lt"/>
                </a:rPr>
                <a:t>Can Be Compressed</a:t>
              </a:r>
            </a:p>
            <a:p>
              <a:pPr marL="285750" indent="-285750">
                <a:buFont typeface="Arial" pitchFamily="34" charset="0"/>
                <a:buChar char="•"/>
              </a:pPr>
              <a:r>
                <a:rPr lang="en-US" b="1" dirty="0" smtClean="0">
                  <a:latin typeface="+mj-lt"/>
                </a:rPr>
                <a:t>30% Compression </a:t>
              </a:r>
              <a:endParaRPr lang="en-US" b="1" dirty="0">
                <a:latin typeface="+mj-lt"/>
              </a:endParaRPr>
            </a:p>
            <a:p>
              <a:endParaRPr lang="en-US" b="1" dirty="0">
                <a:latin typeface="+mj-lt"/>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716" y="1464276"/>
              <a:ext cx="1629903" cy="1656107"/>
            </a:xfrm>
            <a:prstGeom prst="rect">
              <a:avLst/>
            </a:prstGeom>
          </p:spPr>
        </p:pic>
      </p:grpSp>
    </p:spTree>
    <p:extLst>
      <p:ext uri="{BB962C8B-B14F-4D97-AF65-F5344CB8AC3E}">
        <p14:creationId xmlns:p14="http://schemas.microsoft.com/office/powerpoint/2010/main" val="426983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Review</a:t>
            </a:r>
            <a:endParaRPr lang="en-US" dirty="0"/>
          </a:p>
        </p:txBody>
      </p:sp>
      <p:sp>
        <p:nvSpPr>
          <p:cNvPr id="3" name="Content Placeholder 2"/>
          <p:cNvSpPr>
            <a:spLocks noGrp="1"/>
          </p:cNvSpPr>
          <p:nvPr>
            <p:ph idx="1"/>
          </p:nvPr>
        </p:nvSpPr>
        <p:spPr/>
        <p:txBody>
          <a:bodyPr/>
          <a:lstStyle/>
          <a:p>
            <a:r>
              <a:rPr lang="en-US" dirty="0"/>
              <a:t>Basic Skills for Working with Images</a:t>
            </a:r>
          </a:p>
          <a:p>
            <a:r>
              <a:rPr lang="en-US" dirty="0"/>
              <a:t>Advanced Skills for Working with Images</a:t>
            </a:r>
          </a:p>
          <a:p>
            <a:r>
              <a:rPr lang="en-US" dirty="0"/>
              <a:t>Related Skills for Working with </a:t>
            </a:r>
            <a:r>
              <a:rPr lang="en-US" dirty="0" smtClean="0"/>
              <a:t>Images</a:t>
            </a:r>
          </a:p>
          <a:p>
            <a:r>
              <a:rPr lang="en-US" dirty="0" smtClean="0"/>
              <a:t>Student Exercise 1</a:t>
            </a:r>
            <a:endParaRPr lang="en-US" dirty="0"/>
          </a:p>
        </p:txBody>
      </p:sp>
      <p:sp>
        <p:nvSpPr>
          <p:cNvPr id="4" name="Date Placeholder 3"/>
          <p:cNvSpPr>
            <a:spLocks noGrp="1"/>
          </p:cNvSpPr>
          <p:nvPr>
            <p:ph type="dt" sz="half" idx="10"/>
          </p:nvPr>
        </p:nvSpPr>
        <p:spPr/>
        <p:txBody>
          <a:bodyPr/>
          <a:lstStyle/>
          <a:p>
            <a:fld id="{1F7B9702-0A6C-4F4A-A2DE-DA842F9B1F17}" type="datetime1">
              <a:rPr lang="en-US" smtClean="0"/>
              <a:t>9/19/2015</a:t>
            </a:fld>
            <a:endParaRPr lang="en-US" dirty="0"/>
          </a:p>
        </p:txBody>
      </p:sp>
      <p:sp>
        <p:nvSpPr>
          <p:cNvPr id="6" name="Footer Placeholder 5"/>
          <p:cNvSpPr>
            <a:spLocks noGrp="1"/>
          </p:cNvSpPr>
          <p:nvPr>
            <p:ph type="ftr" sz="quarter" idx="11"/>
          </p:nvPr>
        </p:nvSpPr>
        <p:spPr>
          <a:prstGeom prst="rect">
            <a:avLst/>
          </a:prstGeom>
        </p:spPr>
        <p:txBody>
          <a:bodyPr/>
          <a:lstStyle/>
          <a:p>
            <a:r>
              <a:rPr lang="en-US" dirty="0" smtClean="0"/>
              <a:t>Copyright ©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30</a:t>
            </a:fld>
            <a:endParaRPr lang="en-US" dirty="0"/>
          </a:p>
        </p:txBody>
      </p:sp>
    </p:spTree>
    <p:extLst>
      <p:ext uri="{BB962C8B-B14F-4D97-AF65-F5344CB8AC3E}">
        <p14:creationId xmlns:p14="http://schemas.microsoft.com/office/powerpoint/2010/main" val="3591991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Attributes of the &lt;</a:t>
            </a:r>
            <a:r>
              <a:rPr lang="en-US" sz="4400" dirty="0" err="1"/>
              <a:t>img</a:t>
            </a:r>
            <a:r>
              <a:rPr lang="en-US" sz="4400" dirty="0"/>
              <a:t>&gt; </a:t>
            </a:r>
            <a:r>
              <a:rPr lang="en-US" sz="4400" dirty="0" smtClean="0"/>
              <a:t>tag</a:t>
            </a:r>
            <a:endParaRPr lang="en-US" sz="4400" dirty="0"/>
          </a:p>
        </p:txBody>
      </p:sp>
      <p:sp>
        <p:nvSpPr>
          <p:cNvPr id="3" name="Content Placeholder 2"/>
          <p:cNvSpPr>
            <a:spLocks noGrp="1"/>
          </p:cNvSpPr>
          <p:nvPr>
            <p:ph idx="1"/>
          </p:nvPr>
        </p:nvSpPr>
        <p:spPr/>
        <p:txBody>
          <a:bodyPr/>
          <a:lstStyle/>
          <a:p>
            <a:pPr lvl="0"/>
            <a:r>
              <a:rPr lang="en-US" sz="1800" dirty="0" err="1" smtClean="0">
                <a:latin typeface="Courier New" panose="02070309020205020404" pitchFamily="49" charset="0"/>
                <a:cs typeface="Courier New" panose="02070309020205020404" pitchFamily="49" charset="0"/>
              </a:rPr>
              <a:t>src</a:t>
            </a:r>
            <a:r>
              <a:rPr lang="en-US" sz="1800" dirty="0" smtClean="0">
                <a:latin typeface="Courier New" panose="02070309020205020404" pitchFamily="49" charset="0"/>
                <a:cs typeface="Courier New" panose="02070309020205020404" pitchFamily="49" charset="0"/>
              </a:rPr>
              <a:t> – relative or absolute URL </a:t>
            </a:r>
            <a:endParaRPr lang="en-US" sz="1800" dirty="0">
              <a:latin typeface="Courier New" panose="02070309020205020404" pitchFamily="49" charset="0"/>
              <a:cs typeface="Courier New" panose="02070309020205020404" pitchFamily="49" charset="0"/>
            </a:endParaRPr>
          </a:p>
          <a:p>
            <a:pPr lvl="0"/>
            <a:r>
              <a:rPr lang="en-US" sz="1800" dirty="0" smtClean="0">
                <a:latin typeface="Courier New" panose="02070309020205020404" pitchFamily="49" charset="0"/>
                <a:cs typeface="Courier New" panose="02070309020205020404" pitchFamily="49" charset="0"/>
              </a:rPr>
              <a:t>alt – </a:t>
            </a:r>
            <a:r>
              <a:rPr lang="en-US" sz="1800" dirty="0">
                <a:latin typeface="Courier New" panose="02070309020205020404" pitchFamily="49" charset="0"/>
                <a:cs typeface="Courier New" panose="02070309020205020404" pitchFamily="49" charset="0"/>
              </a:rPr>
              <a:t>a</a:t>
            </a:r>
            <a:r>
              <a:rPr lang="en-US" sz="1800" dirty="0" smtClean="0">
                <a:latin typeface="Courier New" panose="02070309020205020404" pitchFamily="49" charset="0"/>
                <a:cs typeface="Courier New" panose="02070309020205020404" pitchFamily="49" charset="0"/>
              </a:rPr>
              <a:t>lternate text </a:t>
            </a:r>
            <a:endParaRPr lang="en-US" sz="1800" dirty="0">
              <a:latin typeface="Courier New" panose="02070309020205020404" pitchFamily="49" charset="0"/>
              <a:cs typeface="Courier New" panose="02070309020205020404" pitchFamily="49" charset="0"/>
            </a:endParaRPr>
          </a:p>
          <a:p>
            <a:pPr lvl="0"/>
            <a:r>
              <a:rPr lang="en-US" sz="1800" dirty="0" smtClean="0">
                <a:latin typeface="Courier New" panose="02070309020205020404" pitchFamily="49" charset="0"/>
                <a:cs typeface="Courier New" panose="02070309020205020404" pitchFamily="49" charset="0"/>
              </a:rPr>
              <a:t>height – height of the image in pixels  </a:t>
            </a:r>
            <a:endParaRPr lang="en-US" sz="1800" dirty="0">
              <a:latin typeface="Courier New" panose="02070309020205020404" pitchFamily="49" charset="0"/>
              <a:cs typeface="Courier New" panose="02070309020205020404" pitchFamily="49" charset="0"/>
            </a:endParaRPr>
          </a:p>
          <a:p>
            <a:pPr lvl="0"/>
            <a:r>
              <a:rPr lang="en-US" sz="1800" dirty="0" smtClean="0">
                <a:latin typeface="Courier New" panose="02070309020205020404" pitchFamily="49" charset="0"/>
                <a:cs typeface="Courier New" panose="02070309020205020404" pitchFamily="49" charset="0"/>
              </a:rPr>
              <a:t>Width – width of the image in pixels</a:t>
            </a:r>
            <a:endParaRPr lang="en-US" sz="1800" dirty="0">
              <a:latin typeface="Courier New" panose="02070309020205020404" pitchFamily="49" charset="0"/>
              <a:cs typeface="Courier New" panose="02070309020205020404" pitchFamily="49" charset="0"/>
            </a:endParaRPr>
          </a:p>
          <a:p>
            <a:pPr marL="0" indent="0">
              <a:buNone/>
            </a:pPr>
            <a:endParaRPr lang="en-US" sz="1800" dirty="0">
              <a:latin typeface="Courier New" panose="02070309020205020404" pitchFamily="49" charset="0"/>
              <a:cs typeface="Courier New" panose="02070309020205020404" pitchFamily="49" charset="0"/>
            </a:endParaRPr>
          </a:p>
        </p:txBody>
      </p:sp>
      <p:sp>
        <p:nvSpPr>
          <p:cNvPr id="4" name="Date Placeholder 3"/>
          <p:cNvSpPr>
            <a:spLocks noGrp="1"/>
          </p:cNvSpPr>
          <p:nvPr>
            <p:ph type="dt" sz="half" idx="10"/>
          </p:nvPr>
        </p:nvSpPr>
        <p:spPr/>
        <p:txBody>
          <a:bodyPr/>
          <a:lstStyle/>
          <a:p>
            <a:fld id="{90418C8C-4E3D-4208-8E90-547677383B46}"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4</a:t>
            </a:fld>
            <a:endParaRPr lang="en-US"/>
          </a:p>
        </p:txBody>
      </p:sp>
    </p:spTree>
    <p:extLst>
      <p:ext uri="{BB962C8B-B14F-4D97-AF65-F5344CB8AC3E}">
        <p14:creationId xmlns:p14="http://schemas.microsoft.com/office/powerpoint/2010/main" val="1985940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CSS properties for sizing an </a:t>
            </a:r>
            <a:r>
              <a:rPr lang="en-US" sz="4400" dirty="0" smtClean="0"/>
              <a:t>image</a:t>
            </a:r>
            <a:endParaRPr lang="en-US" sz="4400" dirty="0"/>
          </a:p>
        </p:txBody>
      </p:sp>
      <p:sp>
        <p:nvSpPr>
          <p:cNvPr id="3" name="Content Placeholder 2"/>
          <p:cNvSpPr>
            <a:spLocks noGrp="1"/>
          </p:cNvSpPr>
          <p:nvPr>
            <p:ph idx="1"/>
          </p:nvPr>
        </p:nvSpPr>
        <p:spPr/>
        <p:txBody>
          <a:bodyPr>
            <a:normAutofit fontScale="92500" lnSpcReduction="10000"/>
          </a:bodyPr>
          <a:lstStyle/>
          <a:p>
            <a:pPr lvl="0"/>
            <a:r>
              <a:rPr lang="en-US" sz="2000" dirty="0">
                <a:cs typeface="Courier New" panose="02070309020205020404" pitchFamily="49" charset="0"/>
              </a:rPr>
              <a:t>h</a:t>
            </a:r>
            <a:r>
              <a:rPr lang="en-US" sz="2000" dirty="0" smtClean="0">
                <a:cs typeface="Courier New" panose="02070309020205020404" pitchFamily="49" charset="0"/>
              </a:rPr>
              <a:t>eight</a:t>
            </a:r>
            <a:r>
              <a:rPr lang="en-US" sz="2000" dirty="0" smtClean="0"/>
              <a:t> </a:t>
            </a:r>
            <a:r>
              <a:rPr lang="en-US" sz="2000" dirty="0"/>
              <a:t>- </a:t>
            </a:r>
            <a:r>
              <a:rPr lang="en-US" sz="1600" dirty="0"/>
              <a:t>The height property sets the height of an element</a:t>
            </a:r>
            <a:r>
              <a:rPr lang="en-US" sz="1200" i="1" dirty="0" smtClean="0"/>
              <a:t>. </a:t>
            </a:r>
            <a:br>
              <a:rPr lang="en-US" sz="1200" i="1" dirty="0" smtClean="0"/>
            </a:br>
            <a:r>
              <a:rPr lang="en-US" sz="1200" i="1" dirty="0" smtClean="0"/>
              <a:t>(Note</a:t>
            </a:r>
            <a:r>
              <a:rPr lang="en-US" sz="1200" i="1" dirty="0"/>
              <a:t>: The height property does not include padding, borders, or margins; it sets the height of the area inside the padding, border, and margin of the element</a:t>
            </a:r>
            <a:r>
              <a:rPr lang="en-US" sz="1200" i="1" dirty="0" smtClean="0"/>
              <a:t>!)</a:t>
            </a:r>
          </a:p>
          <a:p>
            <a:pPr lvl="0"/>
            <a:endParaRPr lang="en-US" sz="1600" dirty="0" smtClean="0"/>
          </a:p>
          <a:p>
            <a:r>
              <a:rPr lang="en-US" sz="2000" dirty="0">
                <a:cs typeface="Courier New" panose="02070309020205020404" pitchFamily="49" charset="0"/>
              </a:rPr>
              <a:t>width</a:t>
            </a:r>
            <a:r>
              <a:rPr lang="en-US" sz="1600" dirty="0"/>
              <a:t> </a:t>
            </a:r>
            <a:r>
              <a:rPr lang="en-US" sz="1600" dirty="0" smtClean="0"/>
              <a:t>- The </a:t>
            </a:r>
            <a:r>
              <a:rPr lang="en-US" sz="1600" dirty="0"/>
              <a:t>width property sets the width of an element</a:t>
            </a:r>
            <a:r>
              <a:rPr lang="en-US" sz="1200" i="1" dirty="0" smtClean="0"/>
              <a:t>. </a:t>
            </a:r>
            <a:br>
              <a:rPr lang="en-US" sz="1200" i="1" dirty="0" smtClean="0"/>
            </a:br>
            <a:r>
              <a:rPr lang="en-US" sz="1200" i="1" dirty="0" smtClean="0"/>
              <a:t>(Note</a:t>
            </a:r>
            <a:r>
              <a:rPr lang="en-US" sz="1200" i="1" dirty="0"/>
              <a:t>: The width property does not include padding, borders, or margins; it sets the width of the area inside the padding, border, and margin of the element</a:t>
            </a:r>
            <a:r>
              <a:rPr lang="en-US" sz="1200" i="1" dirty="0" smtClean="0"/>
              <a:t>!)</a:t>
            </a:r>
            <a:br>
              <a:rPr lang="en-US" sz="1200" i="1" dirty="0" smtClean="0"/>
            </a:br>
            <a:endParaRPr lang="en-US" sz="1600" i="1" dirty="0"/>
          </a:p>
          <a:p>
            <a:pPr lvl="0"/>
            <a:r>
              <a:rPr lang="en-US" sz="2000" dirty="0" smtClean="0"/>
              <a:t>CSS Syntax: </a:t>
            </a:r>
            <a:br>
              <a:rPr lang="en-US" sz="2000" dirty="0" smtClean="0"/>
            </a:br>
            <a:r>
              <a:rPr lang="en-US" sz="2000" dirty="0" smtClean="0"/>
              <a:t>height / width : </a:t>
            </a:r>
            <a:r>
              <a:rPr lang="en-US" sz="2000" dirty="0" err="1"/>
              <a:t>auto|</a:t>
            </a:r>
            <a:r>
              <a:rPr lang="en-US" sz="2000" i="1" dirty="0" err="1"/>
              <a:t>length</a:t>
            </a:r>
            <a:r>
              <a:rPr lang="en-US" sz="2000" dirty="0" err="1"/>
              <a:t>|initial|inherit</a:t>
            </a:r>
            <a:r>
              <a:rPr lang="en-US" sz="2000" dirty="0" smtClean="0"/>
              <a:t>;</a:t>
            </a:r>
          </a:p>
          <a:p>
            <a:pPr lvl="1"/>
            <a:r>
              <a:rPr lang="en-US" sz="1200" dirty="0" smtClean="0"/>
              <a:t>Auto - </a:t>
            </a:r>
            <a:r>
              <a:rPr lang="en-US" sz="1200" dirty="0"/>
              <a:t>The browser calculates the height. This is </a:t>
            </a:r>
            <a:r>
              <a:rPr lang="en-US" sz="1200" dirty="0" smtClean="0"/>
              <a:t>default</a:t>
            </a:r>
          </a:p>
          <a:p>
            <a:pPr lvl="1"/>
            <a:r>
              <a:rPr lang="en-US" sz="1200" i="1" dirty="0" smtClean="0"/>
              <a:t>Length - </a:t>
            </a:r>
            <a:r>
              <a:rPr lang="en-US" sz="1200" dirty="0"/>
              <a:t>Defines the height in </a:t>
            </a:r>
            <a:r>
              <a:rPr lang="en-US" sz="1200" dirty="0" err="1"/>
              <a:t>px</a:t>
            </a:r>
            <a:r>
              <a:rPr lang="en-US" sz="1200" dirty="0"/>
              <a:t>, cm, etc. </a:t>
            </a:r>
            <a:endParaRPr lang="en-US" sz="1200" dirty="0" smtClean="0"/>
          </a:p>
          <a:p>
            <a:pPr lvl="1"/>
            <a:r>
              <a:rPr lang="en-US" sz="1200" i="1" dirty="0" smtClean="0"/>
              <a:t>% - </a:t>
            </a:r>
            <a:r>
              <a:rPr lang="en-US" sz="1200" dirty="0"/>
              <a:t>Defines the height in percent of the containing </a:t>
            </a:r>
            <a:r>
              <a:rPr lang="en-US" sz="1200" dirty="0" smtClean="0"/>
              <a:t>block</a:t>
            </a:r>
          </a:p>
          <a:p>
            <a:pPr lvl="1"/>
            <a:r>
              <a:rPr lang="en-US" sz="1200" dirty="0" smtClean="0"/>
              <a:t>Initial - </a:t>
            </a:r>
            <a:r>
              <a:rPr lang="en-US" sz="1200" dirty="0"/>
              <a:t>Sets this property to its default value. </a:t>
            </a:r>
            <a:endParaRPr lang="en-US" sz="1200" dirty="0" smtClean="0"/>
          </a:p>
          <a:p>
            <a:pPr lvl="1"/>
            <a:r>
              <a:rPr lang="en-US" sz="1200" dirty="0" smtClean="0"/>
              <a:t>Inherit - Inherits </a:t>
            </a:r>
            <a:r>
              <a:rPr lang="en-US" sz="1200" dirty="0"/>
              <a:t>this property from its parent element</a:t>
            </a:r>
            <a:r>
              <a:rPr lang="en-US" sz="1200" dirty="0" smtClean="0"/>
              <a:t>.</a:t>
            </a:r>
            <a:endParaRPr lang="en-US" sz="1200" dirty="0"/>
          </a:p>
        </p:txBody>
      </p:sp>
      <p:sp>
        <p:nvSpPr>
          <p:cNvPr id="4" name="Date Placeholder 3"/>
          <p:cNvSpPr>
            <a:spLocks noGrp="1"/>
          </p:cNvSpPr>
          <p:nvPr>
            <p:ph type="dt" sz="half" idx="10"/>
          </p:nvPr>
        </p:nvSpPr>
        <p:spPr/>
        <p:txBody>
          <a:bodyPr/>
          <a:lstStyle/>
          <a:p>
            <a:fld id="{90418C8C-4E3D-4208-8E90-547677383B46}"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5</a:t>
            </a:fld>
            <a:endParaRPr lang="en-US"/>
          </a:p>
        </p:txBody>
      </p:sp>
    </p:spTree>
    <p:extLst>
      <p:ext uri="{BB962C8B-B14F-4D97-AF65-F5344CB8AC3E}">
        <p14:creationId xmlns:p14="http://schemas.microsoft.com/office/powerpoint/2010/main" val="2861180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HTML for </a:t>
            </a:r>
            <a:r>
              <a:rPr lang="en-US" sz="4400" dirty="0" smtClean="0"/>
              <a:t>Two Images</a:t>
            </a:r>
            <a:endParaRPr lang="en-US" sz="4400" dirty="0"/>
          </a:p>
        </p:txBody>
      </p:sp>
      <p:grpSp>
        <p:nvGrpSpPr>
          <p:cNvPr id="11" name="Group 10"/>
          <p:cNvGrpSpPr/>
          <p:nvPr/>
        </p:nvGrpSpPr>
        <p:grpSpPr>
          <a:xfrm>
            <a:off x="420470" y="2618925"/>
            <a:ext cx="5378275" cy="1617688"/>
            <a:chOff x="420469" y="2909917"/>
            <a:chExt cx="5378275" cy="1797431"/>
          </a:xfrm>
        </p:grpSpPr>
        <p:sp>
          <p:nvSpPr>
            <p:cNvPr id="4" name="TextBox 3"/>
            <p:cNvSpPr txBox="1"/>
            <p:nvPr/>
          </p:nvSpPr>
          <p:spPr>
            <a:xfrm>
              <a:off x="420469" y="2909917"/>
              <a:ext cx="1015021" cy="854934"/>
            </a:xfrm>
            <a:prstGeom prst="rect">
              <a:avLst/>
            </a:prstGeom>
            <a:noFill/>
          </p:spPr>
          <p:txBody>
            <a:bodyPr wrap="none" rtlCol="0">
              <a:spAutoFit/>
            </a:bodyPr>
            <a:lstStyle/>
            <a:p>
              <a:r>
                <a:rPr lang="en-US" sz="4400" b="1" dirty="0" smtClean="0">
                  <a:solidFill>
                    <a:schemeClr val="accent2">
                      <a:lumMod val="50000"/>
                    </a:schemeClr>
                  </a:solidFill>
                  <a:effectLst>
                    <a:outerShdw blurRad="38100" dist="38100" dir="2700000" algn="tl">
                      <a:srgbClr val="000000">
                        <a:alpha val="43137"/>
                      </a:srgbClr>
                    </a:outerShdw>
                  </a:effectLst>
                  <a:latin typeface="+mj-lt"/>
                </a:rPr>
                <a:t>CSS</a:t>
              </a:r>
              <a:endParaRPr lang="en-US" sz="4400" b="1" dirty="0">
                <a:solidFill>
                  <a:schemeClr val="accent2">
                    <a:lumMod val="50000"/>
                  </a:schemeClr>
                </a:solidFill>
                <a:effectLst>
                  <a:outerShdw blurRad="38100" dist="38100" dir="2700000" algn="tl">
                    <a:srgbClr val="000000">
                      <a:alpha val="43137"/>
                    </a:srgbClr>
                  </a:outerShdw>
                </a:effectLst>
                <a:latin typeface="+mj-lt"/>
              </a:endParaRPr>
            </a:p>
          </p:txBody>
        </p:sp>
        <p:sp>
          <p:nvSpPr>
            <p:cNvPr id="7" name="Rectangle 6"/>
            <p:cNvSpPr/>
            <p:nvPr/>
          </p:nvSpPr>
          <p:spPr>
            <a:xfrm>
              <a:off x="1226744" y="3681426"/>
              <a:ext cx="4572000" cy="1025922"/>
            </a:xfrm>
            <a:prstGeom prst="rect">
              <a:avLst/>
            </a:prstGeom>
          </p:spPr>
          <p:txBody>
            <a:bodyPr>
              <a:spAutoFit/>
            </a:bodyPr>
            <a:lstStyle/>
            <a:p>
              <a:r>
                <a:rPr lang="en-US" b="1" dirty="0">
                  <a:latin typeface="Courier New" panose="02070309020205020404" pitchFamily="49" charset="0"/>
                  <a:cs typeface="Courier New" panose="02070309020205020404" pitchFamily="49" charset="0"/>
                </a:rPr>
                <a:t>#small {</a:t>
              </a:r>
            </a:p>
            <a:p>
              <a:r>
                <a:rPr lang="en-US" b="1" dirty="0">
                  <a:latin typeface="Courier New" panose="02070309020205020404" pitchFamily="49" charset="0"/>
                  <a:cs typeface="Courier New" panose="02070309020205020404" pitchFamily="49" charset="0"/>
                </a:rPr>
                <a:t>    height: 150px;</a:t>
              </a:r>
            </a:p>
            <a:p>
              <a:r>
                <a:rPr lang="en-US" b="1" dirty="0">
                  <a:latin typeface="Courier New" panose="02070309020205020404" pitchFamily="49" charset="0"/>
                  <a:cs typeface="Courier New" panose="02070309020205020404" pitchFamily="49" charset="0"/>
                </a:rPr>
                <a:t>    width: 200px; }</a:t>
              </a:r>
            </a:p>
          </p:txBody>
        </p:sp>
      </p:grpSp>
      <p:grpSp>
        <p:nvGrpSpPr>
          <p:cNvPr id="10" name="Group 9"/>
          <p:cNvGrpSpPr/>
          <p:nvPr/>
        </p:nvGrpSpPr>
        <p:grpSpPr>
          <a:xfrm>
            <a:off x="191070" y="782624"/>
            <a:ext cx="8024951" cy="2059026"/>
            <a:chOff x="191069" y="869582"/>
            <a:chExt cx="8024951" cy="2287807"/>
          </a:xfrm>
        </p:grpSpPr>
        <p:sp>
          <p:nvSpPr>
            <p:cNvPr id="3" name="Rectangle 2"/>
            <p:cNvSpPr/>
            <p:nvPr/>
          </p:nvSpPr>
          <p:spPr>
            <a:xfrm>
              <a:off x="927980" y="1515913"/>
              <a:ext cx="7288040" cy="1641476"/>
            </a:xfrm>
            <a:prstGeom prst="rect">
              <a:avLst/>
            </a:prstGeom>
          </p:spPr>
          <p:txBody>
            <a:bodyPr wrap="square">
              <a:spAutoFit/>
            </a:bodyPr>
            <a:lstStyle/>
            <a:p>
              <a:r>
                <a:rPr lang="en-US" b="1" dirty="0">
                  <a:latin typeface="Courier New" panose="02070309020205020404" pitchFamily="49" charset="0"/>
                  <a:cs typeface="Courier New" panose="02070309020205020404" pitchFamily="49" charset="0"/>
                </a:rPr>
                <a:t>&lt;p&gt;&lt;</a:t>
              </a:r>
              <a:r>
                <a:rPr lang="en-US" b="1" dirty="0" err="1">
                  <a:latin typeface="Courier New" panose="02070309020205020404" pitchFamily="49" charset="0"/>
                  <a:cs typeface="Courier New" panose="02070309020205020404" pitchFamily="49" charset="0"/>
                </a:rPr>
                <a:t>img</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src</a:t>
              </a:r>
              <a:r>
                <a:rPr lang="en-US" b="1" dirty="0">
                  <a:latin typeface="Courier New" panose="02070309020205020404" pitchFamily="49" charset="0"/>
                  <a:cs typeface="Courier New" panose="02070309020205020404" pitchFamily="49" charset="0"/>
                </a:rPr>
                <a:t>="images/students.jpg"</a:t>
              </a:r>
            </a:p>
            <a:p>
              <a:r>
                <a:rPr lang="en-US" b="1" dirty="0">
                  <a:latin typeface="Courier New" panose="02070309020205020404" pitchFamily="49" charset="0"/>
                  <a:cs typeface="Courier New" panose="02070309020205020404" pitchFamily="49" charset="0"/>
                </a:rPr>
                <a:t>        alt="teacher and students"</a:t>
              </a:r>
            </a:p>
            <a:p>
              <a:r>
                <a:rPr lang="en-US" b="1" dirty="0">
                  <a:latin typeface="Courier New" panose="02070309020205020404" pitchFamily="49" charset="0"/>
                  <a:cs typeface="Courier New" panose="02070309020205020404" pitchFamily="49" charset="0"/>
                </a:rPr>
                <a:t>        height="300" width="400"&gt;&amp;</a:t>
              </a:r>
              <a:r>
                <a:rPr lang="en-US" b="1" dirty="0" err="1">
                  <a:latin typeface="Courier New" panose="02070309020205020404" pitchFamily="49" charset="0"/>
                  <a:cs typeface="Courier New" panose="02070309020205020404" pitchFamily="49" charset="0"/>
                </a:rPr>
                <a:t>nbsp</a:t>
              </a:r>
              <a:r>
                <a:rPr lang="en-US" b="1" dirty="0">
                  <a:latin typeface="Courier New" panose="02070309020205020404" pitchFamily="49" charset="0"/>
                  <a:cs typeface="Courier New" panose="02070309020205020404" pitchFamily="49" charset="0"/>
                </a:rPr>
                <a:t>;&amp;</a:t>
              </a:r>
              <a:r>
                <a:rPr lang="en-US" b="1" dirty="0" err="1">
                  <a:latin typeface="Courier New" panose="02070309020205020404" pitchFamily="49" charset="0"/>
                  <a:cs typeface="Courier New" panose="02070309020205020404" pitchFamily="49" charset="0"/>
                </a:rPr>
                <a:t>nbsp</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&lt;</a:t>
              </a:r>
              <a:r>
                <a:rPr lang="en-US" b="1" dirty="0" err="1">
                  <a:latin typeface="Courier New" panose="02070309020205020404" pitchFamily="49" charset="0"/>
                  <a:cs typeface="Courier New" panose="02070309020205020404" pitchFamily="49" charset="0"/>
                </a:rPr>
                <a:t>img</a:t>
              </a:r>
              <a:r>
                <a:rPr lang="en-US" b="1" dirty="0">
                  <a:latin typeface="Courier New" panose="02070309020205020404" pitchFamily="49" charset="0"/>
                  <a:cs typeface="Courier New" panose="02070309020205020404" pitchFamily="49" charset="0"/>
                </a:rPr>
                <a:t> id="small" </a:t>
              </a:r>
              <a:r>
                <a:rPr lang="en-US" b="1" dirty="0" err="1">
                  <a:latin typeface="Courier New" panose="02070309020205020404" pitchFamily="49" charset="0"/>
                  <a:cs typeface="Courier New" panose="02070309020205020404" pitchFamily="49" charset="0"/>
                </a:rPr>
                <a:t>src</a:t>
              </a:r>
              <a:r>
                <a:rPr lang="en-US" b="1" dirty="0">
                  <a:latin typeface="Courier New" panose="02070309020205020404" pitchFamily="49" charset="0"/>
                  <a:cs typeface="Courier New" panose="02070309020205020404" pitchFamily="49" charset="0"/>
                </a:rPr>
                <a:t>="images/students.jpg"</a:t>
              </a:r>
            </a:p>
            <a:p>
              <a:r>
                <a:rPr lang="en-US" b="1" dirty="0">
                  <a:latin typeface="Courier New" panose="02070309020205020404" pitchFamily="49" charset="0"/>
                  <a:cs typeface="Courier New" panose="02070309020205020404" pitchFamily="49" charset="0"/>
                </a:rPr>
                <a:t>        alt="teacher and students"&gt;&lt;/p&gt;</a:t>
              </a:r>
            </a:p>
          </p:txBody>
        </p:sp>
        <p:sp>
          <p:nvSpPr>
            <p:cNvPr id="9" name="Rectangle 8"/>
            <p:cNvSpPr/>
            <p:nvPr/>
          </p:nvSpPr>
          <p:spPr>
            <a:xfrm>
              <a:off x="191069" y="869582"/>
              <a:ext cx="184731" cy="512961"/>
            </a:xfrm>
            <a:prstGeom prst="rect">
              <a:avLst/>
            </a:prstGeom>
          </p:spPr>
          <p:txBody>
            <a:bodyPr wrap="none">
              <a:spAutoFit/>
            </a:bodyPr>
            <a:lstStyle/>
            <a:p>
              <a:endParaRPr lang="en-US" sz="2400" b="1" dirty="0">
                <a:solidFill>
                  <a:srgbClr val="002060"/>
                </a:solidFill>
                <a:effectLst>
                  <a:outerShdw blurRad="38100" dist="38100" dir="2700000" algn="tl">
                    <a:srgbClr val="000000">
                      <a:alpha val="43137"/>
                    </a:srgbClr>
                  </a:outerShdw>
                </a:effectLst>
                <a:latin typeface="+mj-lt"/>
              </a:endParaRPr>
            </a:p>
          </p:txBody>
        </p:sp>
      </p:grpSp>
      <p:sp>
        <p:nvSpPr>
          <p:cNvPr id="12" name="Rounded Rectangle 11">
            <a:hlinkClick r:id="rId3"/>
          </p:cNvPr>
          <p:cNvSpPr/>
          <p:nvPr/>
        </p:nvSpPr>
        <p:spPr>
          <a:xfrm>
            <a:off x="5653480" y="3471492"/>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mj-lt"/>
              </a:rPr>
              <a:t>Web Page Example</a:t>
            </a:r>
            <a:endParaRPr lang="en-US" b="1" dirty="0">
              <a:solidFill>
                <a:schemeClr val="tx1"/>
              </a:solidFill>
              <a:effectLst>
                <a:outerShdw blurRad="38100" dist="38100" dir="2700000" algn="tl">
                  <a:srgbClr val="000000">
                    <a:alpha val="43137"/>
                  </a:srgbClr>
                </a:outerShdw>
              </a:effectLst>
              <a:latin typeface="+mj-lt"/>
            </a:endParaRPr>
          </a:p>
        </p:txBody>
      </p:sp>
      <p:sp>
        <p:nvSpPr>
          <p:cNvPr id="6" name="Date Placeholder 5"/>
          <p:cNvSpPr>
            <a:spLocks noGrp="1"/>
          </p:cNvSpPr>
          <p:nvPr>
            <p:ph type="dt" sz="half" idx="10"/>
          </p:nvPr>
        </p:nvSpPr>
        <p:spPr/>
        <p:txBody>
          <a:bodyPr/>
          <a:lstStyle/>
          <a:p>
            <a:fld id="{90418C8C-4E3D-4208-8E90-547677383B46}" type="datetime1">
              <a:rPr lang="en-US" smtClean="0"/>
              <a:t>9/19/2015</a:t>
            </a:fld>
            <a:endParaRPr lang="en-US"/>
          </a:p>
        </p:txBody>
      </p:sp>
      <p:sp>
        <p:nvSpPr>
          <p:cNvPr id="8" name="Footer Placeholder 7"/>
          <p:cNvSpPr>
            <a:spLocks noGrp="1"/>
          </p:cNvSpPr>
          <p:nvPr>
            <p:ph type="ftr" sz="quarter" idx="11"/>
          </p:nvPr>
        </p:nvSpPr>
        <p:spPr/>
        <p:txBody>
          <a:bodyPr/>
          <a:lstStyle/>
          <a:p>
            <a:r>
              <a:rPr lang="en-US" smtClean="0"/>
              <a:t>Copyright © Carl M. Burnett</a:t>
            </a:r>
            <a:endParaRPr lang="en-US"/>
          </a:p>
        </p:txBody>
      </p:sp>
      <p:sp>
        <p:nvSpPr>
          <p:cNvPr id="13" name="Slide Number Placeholder 12"/>
          <p:cNvSpPr>
            <a:spLocks noGrp="1"/>
          </p:cNvSpPr>
          <p:nvPr>
            <p:ph type="sldNum" sz="quarter" idx="12"/>
          </p:nvPr>
        </p:nvSpPr>
        <p:spPr/>
        <p:txBody>
          <a:bodyPr/>
          <a:lstStyle/>
          <a:p>
            <a:fld id="{3D46CBA2-ECE5-4BE9-B546-6761E0E67089}" type="slidenum">
              <a:rPr lang="en-US" smtClean="0"/>
              <a:t>6</a:t>
            </a:fld>
            <a:endParaRPr lang="en-US"/>
          </a:p>
        </p:txBody>
      </p:sp>
    </p:spTree>
    <p:extLst>
      <p:ext uri="{BB962C8B-B14F-4D97-AF65-F5344CB8AC3E}">
        <p14:creationId xmlns:p14="http://schemas.microsoft.com/office/powerpoint/2010/main" val="142262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endParaRPr lang="en-US" sz="2400" dirty="0"/>
          </a:p>
          <a:p>
            <a:pPr lvl="0"/>
            <a:endParaRPr lang="en-US" sz="2400" dirty="0" smtClean="0"/>
          </a:p>
          <a:p>
            <a:pPr lvl="0"/>
            <a:endParaRPr lang="en-US" sz="2400" dirty="0"/>
          </a:p>
          <a:p>
            <a:endParaRPr lang="en-US" sz="2400" dirty="0"/>
          </a:p>
        </p:txBody>
      </p:sp>
      <p:grpSp>
        <p:nvGrpSpPr>
          <p:cNvPr id="10" name="Group 9"/>
          <p:cNvGrpSpPr/>
          <p:nvPr/>
        </p:nvGrpSpPr>
        <p:grpSpPr>
          <a:xfrm>
            <a:off x="136478" y="818414"/>
            <a:ext cx="6528839" cy="972402"/>
            <a:chOff x="136478" y="909349"/>
            <a:chExt cx="6528839" cy="1080447"/>
          </a:xfrm>
        </p:grpSpPr>
        <p:sp>
          <p:nvSpPr>
            <p:cNvPr id="5" name="Rectangle 4"/>
            <p:cNvSpPr/>
            <p:nvPr/>
          </p:nvSpPr>
          <p:spPr>
            <a:xfrm>
              <a:off x="136478" y="909349"/>
              <a:ext cx="6528839" cy="581356"/>
            </a:xfrm>
            <a:prstGeom prst="rect">
              <a:avLst/>
            </a:prstGeom>
          </p:spPr>
          <p:txBody>
            <a:bodyPr wrap="none">
              <a:spAutoFit/>
            </a:bodyPr>
            <a:lstStyle/>
            <a:p>
              <a:r>
                <a:rPr lang="en-US" sz="2800" b="1" dirty="0">
                  <a:solidFill>
                    <a:schemeClr val="accent2">
                      <a:lumMod val="50000"/>
                    </a:schemeClr>
                  </a:solidFill>
                  <a:effectLst>
                    <a:outerShdw blurRad="38100" dist="38100" dir="2700000" algn="tl">
                      <a:srgbClr val="000000">
                        <a:alpha val="43137"/>
                      </a:srgbClr>
                    </a:outerShdw>
                  </a:effectLst>
                  <a:latin typeface="+mj-lt"/>
                </a:rPr>
                <a:t>The </a:t>
              </a:r>
              <a:r>
                <a:rPr lang="en-US" sz="2800" b="1" dirty="0" smtClean="0">
                  <a:solidFill>
                    <a:schemeClr val="accent2">
                      <a:lumMod val="50000"/>
                    </a:schemeClr>
                  </a:solidFill>
                  <a:effectLst>
                    <a:outerShdw blurRad="38100" dist="38100" dir="2700000" algn="tl">
                      <a:srgbClr val="000000">
                        <a:alpha val="43137"/>
                      </a:srgbClr>
                    </a:outerShdw>
                  </a:effectLst>
                  <a:latin typeface="+mj-lt"/>
                </a:rPr>
                <a:t>Property </a:t>
              </a:r>
              <a:r>
                <a:rPr lang="en-US" sz="2800" b="1" dirty="0">
                  <a:solidFill>
                    <a:schemeClr val="accent2">
                      <a:lumMod val="50000"/>
                    </a:schemeClr>
                  </a:solidFill>
                  <a:effectLst>
                    <a:outerShdw blurRad="38100" dist="38100" dir="2700000" algn="tl">
                      <a:srgbClr val="000000">
                        <a:alpha val="43137"/>
                      </a:srgbClr>
                    </a:outerShdw>
                  </a:effectLst>
                  <a:latin typeface="+mj-lt"/>
                </a:rPr>
                <a:t>for </a:t>
              </a:r>
              <a:r>
                <a:rPr lang="en-US" sz="2800" b="1" dirty="0" smtClean="0">
                  <a:solidFill>
                    <a:schemeClr val="accent2">
                      <a:lumMod val="50000"/>
                    </a:schemeClr>
                  </a:solidFill>
                  <a:effectLst>
                    <a:outerShdw blurRad="38100" dist="38100" dir="2700000" algn="tl">
                      <a:srgbClr val="000000">
                        <a:alpha val="43137"/>
                      </a:srgbClr>
                    </a:outerShdw>
                  </a:effectLst>
                  <a:latin typeface="+mj-lt"/>
                </a:rPr>
                <a:t>Aligning </a:t>
              </a:r>
              <a:r>
                <a:rPr lang="en-US" sz="2800" b="1" dirty="0">
                  <a:solidFill>
                    <a:schemeClr val="accent2">
                      <a:lumMod val="50000"/>
                    </a:schemeClr>
                  </a:solidFill>
                  <a:effectLst>
                    <a:outerShdw blurRad="38100" dist="38100" dir="2700000" algn="tl">
                      <a:srgbClr val="000000">
                        <a:alpha val="43137"/>
                      </a:srgbClr>
                    </a:outerShdw>
                  </a:effectLst>
                  <a:latin typeface="+mj-lt"/>
                </a:rPr>
                <a:t>I</a:t>
              </a:r>
              <a:r>
                <a:rPr lang="en-US" sz="2800" b="1" dirty="0" smtClean="0">
                  <a:solidFill>
                    <a:schemeClr val="accent2">
                      <a:lumMod val="50000"/>
                    </a:schemeClr>
                  </a:solidFill>
                  <a:effectLst>
                    <a:outerShdw blurRad="38100" dist="38100" dir="2700000" algn="tl">
                      <a:srgbClr val="000000">
                        <a:alpha val="43137"/>
                      </a:srgbClr>
                    </a:outerShdw>
                  </a:effectLst>
                  <a:latin typeface="+mj-lt"/>
                </a:rPr>
                <a:t>mages </a:t>
              </a:r>
              <a:r>
                <a:rPr lang="en-US" sz="2800" b="1" dirty="0">
                  <a:solidFill>
                    <a:schemeClr val="accent2">
                      <a:lumMod val="50000"/>
                    </a:schemeClr>
                  </a:solidFill>
                  <a:effectLst>
                    <a:outerShdw blurRad="38100" dist="38100" dir="2700000" algn="tl">
                      <a:srgbClr val="000000">
                        <a:alpha val="43137"/>
                      </a:srgbClr>
                    </a:outerShdw>
                  </a:effectLst>
                  <a:latin typeface="+mj-lt"/>
                </a:rPr>
                <a:t>V</a:t>
              </a:r>
              <a:r>
                <a:rPr lang="en-US" sz="2800" b="1" dirty="0" smtClean="0">
                  <a:solidFill>
                    <a:schemeClr val="accent2">
                      <a:lumMod val="50000"/>
                    </a:schemeClr>
                  </a:solidFill>
                  <a:effectLst>
                    <a:outerShdw blurRad="38100" dist="38100" dir="2700000" algn="tl">
                      <a:srgbClr val="000000">
                        <a:alpha val="43137"/>
                      </a:srgbClr>
                    </a:outerShdw>
                  </a:effectLst>
                  <a:latin typeface="+mj-lt"/>
                </a:rPr>
                <a:t>ertically</a:t>
              </a:r>
              <a:endParaRPr lang="en-US" sz="2800" b="1" dirty="0">
                <a:solidFill>
                  <a:schemeClr val="accent2">
                    <a:lumMod val="50000"/>
                  </a:schemeClr>
                </a:solidFill>
                <a:effectLst>
                  <a:outerShdw blurRad="38100" dist="38100" dir="2700000" algn="tl">
                    <a:srgbClr val="000000">
                      <a:alpha val="43137"/>
                    </a:srgbClr>
                  </a:outerShdw>
                </a:effectLst>
                <a:latin typeface="+mj-lt"/>
              </a:endParaRPr>
            </a:p>
          </p:txBody>
        </p:sp>
        <p:sp>
          <p:nvSpPr>
            <p:cNvPr id="8" name="Rectangle 7"/>
            <p:cNvSpPr/>
            <p:nvPr/>
          </p:nvSpPr>
          <p:spPr>
            <a:xfrm>
              <a:off x="285185" y="1579427"/>
              <a:ext cx="2460930" cy="410369"/>
            </a:xfrm>
            <a:prstGeom prst="rect">
              <a:avLst/>
            </a:prstGeom>
          </p:spPr>
          <p:txBody>
            <a:bodyPr wrap="none">
              <a:spAutoFit/>
            </a:bodyPr>
            <a:lstStyle/>
            <a:p>
              <a:pPr marL="342900" indent="-342900">
                <a:buFont typeface="Arial" panose="020B0604020202020204" pitchFamily="34" charset="0"/>
                <a:buChar char="•"/>
              </a:pPr>
              <a:r>
                <a:rPr lang="en-US" b="1" dirty="0">
                  <a:latin typeface="Courier New" panose="02070309020205020404" pitchFamily="49" charset="0"/>
                  <a:cs typeface="Courier New" panose="02070309020205020404" pitchFamily="49" charset="0"/>
                </a:rPr>
                <a:t>vertical-align</a:t>
              </a:r>
            </a:p>
          </p:txBody>
        </p:sp>
      </p:grpSp>
      <p:grpSp>
        <p:nvGrpSpPr>
          <p:cNvPr id="11" name="Group 10"/>
          <p:cNvGrpSpPr/>
          <p:nvPr/>
        </p:nvGrpSpPr>
        <p:grpSpPr>
          <a:xfrm>
            <a:off x="136479" y="2079767"/>
            <a:ext cx="7630166" cy="2037845"/>
            <a:chOff x="136478" y="2310852"/>
            <a:chExt cx="7630166" cy="2264272"/>
          </a:xfrm>
        </p:grpSpPr>
        <p:sp>
          <p:nvSpPr>
            <p:cNvPr id="4" name="TextBox 3"/>
            <p:cNvSpPr txBox="1"/>
            <p:nvPr/>
          </p:nvSpPr>
          <p:spPr>
            <a:xfrm>
              <a:off x="136478" y="2310852"/>
              <a:ext cx="7630166" cy="581355"/>
            </a:xfrm>
            <a:prstGeom prst="rect">
              <a:avLst/>
            </a:prstGeom>
            <a:noFill/>
          </p:spPr>
          <p:txBody>
            <a:bodyPr wrap="none" rtlCol="0">
              <a:spAutoFit/>
            </a:bodyPr>
            <a:lstStyle/>
            <a:p>
              <a:r>
                <a:rPr lang="en-US" sz="2800" b="1" dirty="0">
                  <a:solidFill>
                    <a:schemeClr val="accent2">
                      <a:lumMod val="50000"/>
                    </a:schemeClr>
                  </a:solidFill>
                  <a:effectLst>
                    <a:outerShdw blurRad="38100" dist="38100" dir="2700000" algn="tl">
                      <a:srgbClr val="000000">
                        <a:alpha val="43137"/>
                      </a:srgbClr>
                    </a:outerShdw>
                  </a:effectLst>
                  <a:latin typeface="+mj-lt"/>
                </a:rPr>
                <a:t>Common </a:t>
              </a:r>
              <a:r>
                <a:rPr lang="en-US" sz="2800" b="1" dirty="0" smtClean="0">
                  <a:solidFill>
                    <a:schemeClr val="accent2">
                      <a:lumMod val="50000"/>
                    </a:schemeClr>
                  </a:solidFill>
                  <a:effectLst>
                    <a:outerShdw blurRad="38100" dist="38100" dir="2700000" algn="tl">
                      <a:srgbClr val="000000">
                        <a:alpha val="43137"/>
                      </a:srgbClr>
                    </a:outerShdw>
                  </a:effectLst>
                  <a:latin typeface="+mj-lt"/>
                </a:rPr>
                <a:t>Keywords </a:t>
              </a:r>
              <a:r>
                <a:rPr lang="en-US" sz="2800" b="1" dirty="0">
                  <a:solidFill>
                    <a:schemeClr val="accent2">
                      <a:lumMod val="50000"/>
                    </a:schemeClr>
                  </a:solidFill>
                  <a:effectLst>
                    <a:outerShdw blurRad="38100" dist="38100" dir="2700000" algn="tl">
                      <a:srgbClr val="000000">
                        <a:alpha val="43137"/>
                      </a:srgbClr>
                    </a:outerShdw>
                  </a:effectLst>
                  <a:latin typeface="+mj-lt"/>
                </a:rPr>
                <a:t>for the </a:t>
              </a:r>
              <a:r>
                <a:rPr lang="en-US" sz="2800" b="1" dirty="0" smtClean="0">
                  <a:solidFill>
                    <a:schemeClr val="accent2">
                      <a:lumMod val="50000"/>
                    </a:schemeClr>
                  </a:solidFill>
                  <a:effectLst>
                    <a:outerShdw blurRad="38100" dist="38100" dir="2700000" algn="tl">
                      <a:srgbClr val="000000">
                        <a:alpha val="43137"/>
                      </a:srgbClr>
                    </a:outerShdw>
                  </a:effectLst>
                  <a:latin typeface="+mj-lt"/>
                </a:rPr>
                <a:t>Vertical-Align </a:t>
              </a:r>
              <a:r>
                <a:rPr lang="en-US" sz="2800" b="1" dirty="0">
                  <a:solidFill>
                    <a:schemeClr val="accent2">
                      <a:lumMod val="50000"/>
                    </a:schemeClr>
                  </a:solidFill>
                  <a:effectLst>
                    <a:outerShdw blurRad="38100" dist="38100" dir="2700000" algn="tl">
                      <a:srgbClr val="000000">
                        <a:alpha val="43137"/>
                      </a:srgbClr>
                    </a:outerShdw>
                  </a:effectLst>
                  <a:latin typeface="+mj-lt"/>
                </a:rPr>
                <a:t>P</a:t>
              </a:r>
              <a:r>
                <a:rPr lang="en-US" sz="2800" b="1" dirty="0" smtClean="0">
                  <a:solidFill>
                    <a:schemeClr val="accent2">
                      <a:lumMod val="50000"/>
                    </a:schemeClr>
                  </a:solidFill>
                  <a:effectLst>
                    <a:outerShdw blurRad="38100" dist="38100" dir="2700000" algn="tl">
                      <a:srgbClr val="000000">
                        <a:alpha val="43137"/>
                      </a:srgbClr>
                    </a:outerShdw>
                  </a:effectLst>
                  <a:latin typeface="+mj-lt"/>
                </a:rPr>
                <a:t>roperty</a:t>
              </a:r>
              <a:endParaRPr lang="en-US" sz="2800" b="1" dirty="0">
                <a:solidFill>
                  <a:schemeClr val="accent2">
                    <a:lumMod val="50000"/>
                  </a:schemeClr>
                </a:solidFill>
                <a:effectLst>
                  <a:outerShdw blurRad="38100" dist="38100" dir="2700000" algn="tl">
                    <a:srgbClr val="000000">
                      <a:alpha val="43137"/>
                    </a:srgbClr>
                  </a:outerShdw>
                </a:effectLst>
                <a:latin typeface="+mj-lt"/>
              </a:endParaRPr>
            </a:p>
          </p:txBody>
        </p:sp>
        <p:sp>
          <p:nvSpPr>
            <p:cNvPr id="9" name="Rectangle 8"/>
            <p:cNvSpPr/>
            <p:nvPr/>
          </p:nvSpPr>
          <p:spPr>
            <a:xfrm>
              <a:off x="285185" y="2933649"/>
              <a:ext cx="4572000" cy="1641475"/>
            </a:xfrm>
            <a:prstGeom prst="rect">
              <a:avLst/>
            </a:prstGeom>
          </p:spPr>
          <p:txBody>
            <a:bodyPr>
              <a:spAutoFit/>
            </a:bodyPr>
            <a:lstStyle/>
            <a:p>
              <a:pPr marL="342900" indent="-342900">
                <a:buFont typeface="Arial" panose="020B0604020202020204" pitchFamily="34" charset="0"/>
                <a:buChar char="•"/>
              </a:pPr>
              <a:r>
                <a:rPr lang="en-US" b="1" dirty="0">
                  <a:latin typeface="Courier New" panose="02070309020205020404" pitchFamily="49" charset="0"/>
                  <a:cs typeface="Courier New" panose="02070309020205020404" pitchFamily="49" charset="0"/>
                </a:rPr>
                <a:t>bottom</a:t>
              </a:r>
            </a:p>
            <a:p>
              <a:pPr marL="342900" indent="-342900">
                <a:buFont typeface="Arial" panose="020B0604020202020204" pitchFamily="34" charset="0"/>
                <a:buChar char="•"/>
              </a:pPr>
              <a:r>
                <a:rPr lang="en-US" b="1" dirty="0">
                  <a:latin typeface="Courier New" panose="02070309020205020404" pitchFamily="49" charset="0"/>
                  <a:cs typeface="Courier New" panose="02070309020205020404" pitchFamily="49" charset="0"/>
                </a:rPr>
                <a:t>middle</a:t>
              </a:r>
            </a:p>
            <a:p>
              <a:pPr marL="342900" indent="-342900">
                <a:buFont typeface="Arial" panose="020B0604020202020204" pitchFamily="34" charset="0"/>
                <a:buChar char="•"/>
              </a:pPr>
              <a:r>
                <a:rPr lang="en-US" b="1" dirty="0">
                  <a:latin typeface="Courier New" panose="02070309020205020404" pitchFamily="49" charset="0"/>
                  <a:cs typeface="Courier New" panose="02070309020205020404" pitchFamily="49" charset="0"/>
                </a:rPr>
                <a:t>top</a:t>
              </a:r>
            </a:p>
            <a:p>
              <a:pPr marL="342900" indent="-342900">
                <a:buFont typeface="Arial" panose="020B0604020202020204" pitchFamily="34" charset="0"/>
                <a:buChar char="•"/>
              </a:pPr>
              <a:r>
                <a:rPr lang="en-US" b="1" dirty="0">
                  <a:latin typeface="Courier New" panose="02070309020205020404" pitchFamily="49" charset="0"/>
                  <a:cs typeface="Courier New" panose="02070309020205020404" pitchFamily="49" charset="0"/>
                </a:rPr>
                <a:t>text-bottom</a:t>
              </a:r>
            </a:p>
            <a:p>
              <a:pPr marL="342900" indent="-342900">
                <a:buFont typeface="Arial" panose="020B0604020202020204" pitchFamily="34" charset="0"/>
                <a:buChar char="•"/>
              </a:pPr>
              <a:r>
                <a:rPr lang="en-US" b="1" dirty="0">
                  <a:latin typeface="Courier New" panose="02070309020205020404" pitchFamily="49" charset="0"/>
                  <a:cs typeface="Courier New" panose="02070309020205020404" pitchFamily="49" charset="0"/>
                </a:rPr>
                <a:t>text-top</a:t>
              </a:r>
            </a:p>
          </p:txBody>
        </p:sp>
      </p:grpSp>
      <p:sp>
        <p:nvSpPr>
          <p:cNvPr id="12" name="Rounded Rectangle 11">
            <a:hlinkClick r:id="rId3"/>
          </p:cNvPr>
          <p:cNvSpPr/>
          <p:nvPr/>
        </p:nvSpPr>
        <p:spPr>
          <a:xfrm>
            <a:off x="6021393" y="1332137"/>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mj-lt"/>
              </a:rPr>
              <a:t>W3C Exercise</a:t>
            </a:r>
            <a:endParaRPr lang="en-US" b="1" dirty="0">
              <a:solidFill>
                <a:schemeClr val="tx1"/>
              </a:solidFill>
              <a:effectLst>
                <a:outerShdw blurRad="38100" dist="38100" dir="2700000" algn="tl">
                  <a:srgbClr val="000000">
                    <a:alpha val="43137"/>
                  </a:srgbClr>
                </a:outerShdw>
              </a:effectLst>
              <a:latin typeface="+mj-lt"/>
            </a:endParaRPr>
          </a:p>
        </p:txBody>
      </p:sp>
      <p:sp>
        <p:nvSpPr>
          <p:cNvPr id="6" name="Date Placeholder 5"/>
          <p:cNvSpPr>
            <a:spLocks noGrp="1"/>
          </p:cNvSpPr>
          <p:nvPr>
            <p:ph type="dt" sz="half" idx="10"/>
          </p:nvPr>
        </p:nvSpPr>
        <p:spPr/>
        <p:txBody>
          <a:bodyPr/>
          <a:lstStyle/>
          <a:p>
            <a:fld id="{90418C8C-4E3D-4208-8E90-547677383B46}" type="datetime1">
              <a:rPr lang="en-US" smtClean="0"/>
              <a:t>9/19/2015</a:t>
            </a:fld>
            <a:endParaRPr lang="en-US"/>
          </a:p>
        </p:txBody>
      </p:sp>
      <p:sp>
        <p:nvSpPr>
          <p:cNvPr id="7" name="Footer Placeholder 6"/>
          <p:cNvSpPr>
            <a:spLocks noGrp="1"/>
          </p:cNvSpPr>
          <p:nvPr>
            <p:ph type="ftr" sz="quarter" idx="11"/>
          </p:nvPr>
        </p:nvSpPr>
        <p:spPr/>
        <p:txBody>
          <a:bodyPr/>
          <a:lstStyle/>
          <a:p>
            <a:r>
              <a:rPr lang="en-US" smtClean="0"/>
              <a:t>Copyright © Carl M. Burnett</a:t>
            </a:r>
            <a:endParaRPr lang="en-US"/>
          </a:p>
        </p:txBody>
      </p:sp>
      <p:sp>
        <p:nvSpPr>
          <p:cNvPr id="13" name="Slide Number Placeholder 12"/>
          <p:cNvSpPr>
            <a:spLocks noGrp="1"/>
          </p:cNvSpPr>
          <p:nvPr>
            <p:ph type="sldNum" sz="quarter" idx="12"/>
          </p:nvPr>
        </p:nvSpPr>
        <p:spPr/>
        <p:txBody>
          <a:bodyPr/>
          <a:lstStyle/>
          <a:p>
            <a:fld id="{3D46CBA2-ECE5-4BE9-B546-6761E0E67089}" type="slidenum">
              <a:rPr lang="en-US" smtClean="0"/>
              <a:t>7</a:t>
            </a:fld>
            <a:endParaRPr lang="en-US"/>
          </a:p>
        </p:txBody>
      </p:sp>
    </p:spTree>
    <p:extLst>
      <p:ext uri="{BB962C8B-B14F-4D97-AF65-F5344CB8AC3E}">
        <p14:creationId xmlns:p14="http://schemas.microsoft.com/office/powerpoint/2010/main" val="28588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57930" y="615375"/>
            <a:ext cx="8089364" cy="2400656"/>
            <a:chOff x="257930" y="683749"/>
            <a:chExt cx="8089364" cy="2667397"/>
          </a:xfrm>
        </p:grpSpPr>
        <p:sp>
          <p:nvSpPr>
            <p:cNvPr id="5" name="Rectangle 4"/>
            <p:cNvSpPr/>
            <p:nvPr/>
          </p:nvSpPr>
          <p:spPr>
            <a:xfrm>
              <a:off x="257930" y="683749"/>
              <a:ext cx="6772367" cy="649750"/>
            </a:xfrm>
            <a:prstGeom prst="rect">
              <a:avLst/>
            </a:prstGeom>
          </p:spPr>
          <p:txBody>
            <a:bodyPr wrap="none">
              <a:spAutoFit/>
            </a:bodyPr>
            <a:lstStyle/>
            <a:p>
              <a:r>
                <a:rPr lang="en-US" sz="3200" b="1" dirty="0">
                  <a:solidFill>
                    <a:schemeClr val="accent2">
                      <a:lumMod val="50000"/>
                    </a:schemeClr>
                  </a:solidFill>
                  <a:effectLst>
                    <a:outerShdw blurRad="38100" dist="38100" dir="2700000" algn="tl">
                      <a:srgbClr val="000000">
                        <a:alpha val="43137"/>
                      </a:srgbClr>
                    </a:outerShdw>
                  </a:effectLst>
                  <a:latin typeface="+mj-lt"/>
                </a:rPr>
                <a:t>HTML for Web Page with Three Images</a:t>
              </a:r>
            </a:p>
          </p:txBody>
        </p:sp>
        <p:sp>
          <p:nvSpPr>
            <p:cNvPr id="7" name="Rectangle 6"/>
            <p:cNvSpPr/>
            <p:nvPr/>
          </p:nvSpPr>
          <p:spPr>
            <a:xfrm>
              <a:off x="334977" y="1333499"/>
              <a:ext cx="8012317" cy="2017647"/>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&lt;h2&gt;To order now:&lt;/h2&gt;</a:t>
              </a:r>
            </a:p>
            <a:p>
              <a:r>
                <a:rPr lang="en-US" sz="1600" b="1" dirty="0">
                  <a:latin typeface="Courier New" panose="02070309020205020404" pitchFamily="49" charset="0"/>
                  <a:cs typeface="Courier New" panose="02070309020205020404" pitchFamily="49" charset="0"/>
                </a:rPr>
                <a:t>&lt;p&gt;&lt;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="images/computer.gif" alt="web address"&gt;</a:t>
              </a:r>
            </a:p>
            <a:p>
              <a:r>
                <a:rPr lang="en-US" sz="1600" b="1" dirty="0">
                  <a:latin typeface="Courier New" panose="02070309020205020404" pitchFamily="49" charset="0"/>
                  <a:cs typeface="Courier New" panose="02070309020205020404" pitchFamily="49" charset="0"/>
                </a:rPr>
                <a:t>   &lt;b&gt;Web:&lt;/b&gt; www.murach.com&lt;/p&gt;</a:t>
              </a:r>
            </a:p>
            <a:p>
              <a:r>
                <a:rPr lang="en-US" sz="1600" b="1" dirty="0">
                  <a:latin typeface="Courier New" panose="02070309020205020404" pitchFamily="49" charset="0"/>
                  <a:cs typeface="Courier New" panose="02070309020205020404" pitchFamily="49" charset="0"/>
                </a:rPr>
                <a:t>&lt;p&gt;&lt;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="images/telephone.gif" alt="phone"&gt;</a:t>
              </a:r>
            </a:p>
            <a:p>
              <a:r>
                <a:rPr lang="en-US" sz="1600" b="1" dirty="0">
                  <a:latin typeface="Courier New" panose="02070309020205020404" pitchFamily="49" charset="0"/>
                  <a:cs typeface="Courier New" panose="02070309020205020404" pitchFamily="49" charset="0"/>
                </a:rPr>
                <a:t>   &lt;b&gt;Phone:&lt;/b&gt; 1-800-221-5528&lt;/p&gt;</a:t>
              </a:r>
            </a:p>
            <a:p>
              <a:r>
                <a:rPr lang="en-US" sz="1600" b="1" dirty="0">
                  <a:latin typeface="Courier New" panose="02070309020205020404" pitchFamily="49" charset="0"/>
                  <a:cs typeface="Courier New" panose="02070309020205020404" pitchFamily="49" charset="0"/>
                </a:rPr>
                <a:t>&lt;p&gt;&lt;</a:t>
              </a:r>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src</a:t>
              </a:r>
              <a:r>
                <a:rPr lang="en-US" sz="1600" b="1" dirty="0">
                  <a:latin typeface="Courier New" panose="02070309020205020404" pitchFamily="49" charset="0"/>
                  <a:cs typeface="Courier New" panose="02070309020205020404" pitchFamily="49" charset="0"/>
                </a:rPr>
                <a:t>="images/fax.gif" alt="fax"&gt;</a:t>
              </a:r>
            </a:p>
            <a:p>
              <a:r>
                <a:rPr lang="en-US" sz="1600" b="1" dirty="0">
                  <a:latin typeface="Courier New" panose="02070309020205020404" pitchFamily="49" charset="0"/>
                  <a:cs typeface="Courier New" panose="02070309020205020404" pitchFamily="49" charset="0"/>
                </a:rPr>
                <a:t>   &lt;b&gt;Fax:&lt;/b&gt; 1-559-440-0963&lt;/p&gt;</a:t>
              </a:r>
            </a:p>
          </p:txBody>
        </p:sp>
      </p:grpSp>
      <p:grpSp>
        <p:nvGrpSpPr>
          <p:cNvPr id="10" name="Group 9"/>
          <p:cNvGrpSpPr/>
          <p:nvPr/>
        </p:nvGrpSpPr>
        <p:grpSpPr>
          <a:xfrm>
            <a:off x="257931" y="3022334"/>
            <a:ext cx="4649047" cy="1390906"/>
            <a:chOff x="257930" y="3358150"/>
            <a:chExt cx="4649047" cy="1545452"/>
          </a:xfrm>
        </p:grpSpPr>
        <p:sp>
          <p:nvSpPr>
            <p:cNvPr id="3" name="Rectangle 2"/>
            <p:cNvSpPr/>
            <p:nvPr/>
          </p:nvSpPr>
          <p:spPr>
            <a:xfrm>
              <a:off x="257930" y="3358150"/>
              <a:ext cx="790601" cy="649750"/>
            </a:xfrm>
            <a:prstGeom prst="rect">
              <a:avLst/>
            </a:prstGeom>
          </p:spPr>
          <p:txBody>
            <a:bodyPr wrap="none">
              <a:spAutoFit/>
            </a:bodyPr>
            <a:lstStyle/>
            <a:p>
              <a:r>
                <a:rPr lang="en-US" sz="3200" b="1" dirty="0" smtClean="0">
                  <a:solidFill>
                    <a:schemeClr val="accent2">
                      <a:lumMod val="50000"/>
                    </a:schemeClr>
                  </a:solidFill>
                  <a:effectLst>
                    <a:outerShdw blurRad="38100" dist="38100" dir="2700000" algn="tl">
                      <a:srgbClr val="000000">
                        <a:alpha val="43137"/>
                      </a:srgbClr>
                    </a:outerShdw>
                  </a:effectLst>
                  <a:latin typeface="+mj-lt"/>
                </a:rPr>
                <a:t>CSS</a:t>
              </a:r>
              <a:endParaRPr lang="en-US" sz="3200" b="1" dirty="0">
                <a:solidFill>
                  <a:schemeClr val="accent2">
                    <a:lumMod val="50000"/>
                  </a:schemeClr>
                </a:solidFill>
                <a:effectLst>
                  <a:outerShdw blurRad="38100" dist="38100" dir="2700000" algn="tl">
                    <a:srgbClr val="000000">
                      <a:alpha val="43137"/>
                    </a:srgbClr>
                  </a:outerShdw>
                </a:effectLst>
                <a:latin typeface="+mj-lt"/>
              </a:endParaRPr>
            </a:p>
          </p:txBody>
        </p:sp>
        <p:sp>
          <p:nvSpPr>
            <p:cNvPr id="8" name="Rectangle 7"/>
            <p:cNvSpPr/>
            <p:nvPr/>
          </p:nvSpPr>
          <p:spPr>
            <a:xfrm>
              <a:off x="334977" y="3980272"/>
              <a:ext cx="4572000" cy="923330"/>
            </a:xfrm>
            <a:prstGeom prst="rect">
              <a:avLst/>
            </a:prstGeom>
          </p:spPr>
          <p:txBody>
            <a:bodyPr>
              <a:spAutoFit/>
            </a:bodyPr>
            <a:lstStyle/>
            <a:p>
              <a:r>
                <a:rPr lang="en-US" sz="1600" b="1" dirty="0" err="1">
                  <a:latin typeface="Courier New" panose="02070309020205020404" pitchFamily="49" charset="0"/>
                  <a:cs typeface="Courier New" panose="02070309020205020404" pitchFamily="49" charset="0"/>
                </a:rPr>
                <a:t>img</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vertical-align: middle;</a:t>
              </a:r>
            </a:p>
            <a:p>
              <a:r>
                <a:rPr lang="en-US" sz="1600" b="1" dirty="0">
                  <a:latin typeface="Courier New" panose="02070309020205020404" pitchFamily="49" charset="0"/>
                  <a:cs typeface="Courier New" panose="02070309020205020404" pitchFamily="49" charset="0"/>
                </a:rPr>
                <a:t>    margin-right: 10px; }</a:t>
              </a:r>
            </a:p>
          </p:txBody>
        </p:sp>
      </p:grpSp>
      <p:sp>
        <p:nvSpPr>
          <p:cNvPr id="11" name="Rounded Rectangle 10">
            <a:hlinkClick r:id="rId3"/>
          </p:cNvPr>
          <p:cNvSpPr/>
          <p:nvPr/>
        </p:nvSpPr>
        <p:spPr>
          <a:xfrm>
            <a:off x="5653480" y="3800029"/>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mj-lt"/>
              </a:rPr>
              <a:t>Web Page Example</a:t>
            </a:r>
            <a:endParaRPr lang="en-US" b="1" dirty="0">
              <a:solidFill>
                <a:schemeClr val="tx1"/>
              </a:solidFill>
              <a:effectLst>
                <a:outerShdw blurRad="38100" dist="38100" dir="2700000" algn="tl">
                  <a:srgbClr val="000000">
                    <a:alpha val="43137"/>
                  </a:srgbClr>
                </a:outerShdw>
              </a:effectLst>
              <a:latin typeface="+mj-lt"/>
            </a:endParaRPr>
          </a:p>
        </p:txBody>
      </p:sp>
      <p:sp>
        <p:nvSpPr>
          <p:cNvPr id="2" name="Date Placeholder 1"/>
          <p:cNvSpPr>
            <a:spLocks noGrp="1"/>
          </p:cNvSpPr>
          <p:nvPr>
            <p:ph type="dt" sz="half" idx="10"/>
          </p:nvPr>
        </p:nvSpPr>
        <p:spPr/>
        <p:txBody>
          <a:bodyPr/>
          <a:lstStyle/>
          <a:p>
            <a:fld id="{308E7053-B265-47ED-9A30-D3FC06EA47D4}" type="datetime1">
              <a:rPr lang="en-US" smtClean="0"/>
              <a:t>9/19/2015</a:t>
            </a:fld>
            <a:endParaRPr lang="en-US"/>
          </a:p>
        </p:txBody>
      </p:sp>
      <p:sp>
        <p:nvSpPr>
          <p:cNvPr id="4" name="Footer Placeholder 3"/>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8</a:t>
            </a:fld>
            <a:endParaRPr lang="en-US"/>
          </a:p>
        </p:txBody>
      </p:sp>
    </p:spTree>
    <p:extLst>
      <p:ext uri="{BB962C8B-B14F-4D97-AF65-F5344CB8AC3E}">
        <p14:creationId xmlns:p14="http://schemas.microsoft.com/office/powerpoint/2010/main" val="22794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618" y="1642921"/>
            <a:ext cx="4572000" cy="646331"/>
          </a:xfrm>
          <a:prstGeom prst="rect">
            <a:avLst/>
          </a:prstGeom>
        </p:spPr>
        <p:txBody>
          <a:bodyPr>
            <a:spAutoFit/>
          </a:bodyPr>
          <a:lstStyle/>
          <a:p>
            <a:pPr marL="285750" lvl="0" indent="-285750">
              <a:buFont typeface="Arial" panose="020B0604020202020204" pitchFamily="34" charset="0"/>
              <a:buChar char="•"/>
            </a:pPr>
            <a:r>
              <a:rPr lang="en-US" b="1" dirty="0" smtClean="0">
                <a:latin typeface="Courier New" panose="02070309020205020404" pitchFamily="49" charset="0"/>
                <a:cs typeface="Courier New" panose="02070309020205020404" pitchFamily="49" charset="0"/>
              </a:rPr>
              <a:t>float</a:t>
            </a:r>
            <a:endParaRPr lang="en-US" b="1" dirty="0">
              <a:latin typeface="Courier New" panose="02070309020205020404" pitchFamily="49" charset="0"/>
              <a:cs typeface="Courier New" panose="02070309020205020404" pitchFamily="49" charset="0"/>
            </a:endParaRPr>
          </a:p>
          <a:p>
            <a:pPr marL="285750" lvl="0" indent="-285750">
              <a:buFont typeface="Arial" panose="020B0604020202020204" pitchFamily="34" charset="0"/>
              <a:buChar char="•"/>
            </a:pPr>
            <a:r>
              <a:rPr lang="en-US" b="1" dirty="0">
                <a:latin typeface="Courier New" panose="02070309020205020404" pitchFamily="49" charset="0"/>
                <a:cs typeface="Courier New" panose="02070309020205020404" pitchFamily="49" charset="0"/>
              </a:rPr>
              <a:t>clear</a:t>
            </a:r>
          </a:p>
        </p:txBody>
      </p:sp>
      <p:sp>
        <p:nvSpPr>
          <p:cNvPr id="3" name="Rectangle 2"/>
          <p:cNvSpPr/>
          <p:nvPr/>
        </p:nvSpPr>
        <p:spPr>
          <a:xfrm>
            <a:off x="348519" y="855727"/>
            <a:ext cx="6014595" cy="584775"/>
          </a:xfrm>
          <a:prstGeom prst="rect">
            <a:avLst/>
          </a:prstGeom>
        </p:spPr>
        <p:txBody>
          <a:bodyPr wrap="none">
            <a:spAutoFit/>
          </a:bodyPr>
          <a:lstStyle/>
          <a:p>
            <a:r>
              <a:rPr lang="en-US" sz="3200" b="1" dirty="0">
                <a:solidFill>
                  <a:schemeClr val="accent2">
                    <a:lumMod val="50000"/>
                  </a:schemeClr>
                </a:solidFill>
                <a:effectLst>
                  <a:outerShdw blurRad="38100" dist="38100" dir="2700000" algn="tl">
                    <a:srgbClr val="000000">
                      <a:alpha val="43137"/>
                    </a:srgbClr>
                  </a:outerShdw>
                </a:effectLst>
                <a:latin typeface="+mj-lt"/>
              </a:rPr>
              <a:t>The </a:t>
            </a:r>
            <a:r>
              <a:rPr lang="en-US" sz="3200" b="1" dirty="0" smtClean="0">
                <a:solidFill>
                  <a:schemeClr val="accent2">
                    <a:lumMod val="50000"/>
                  </a:schemeClr>
                </a:solidFill>
                <a:effectLst>
                  <a:outerShdw blurRad="38100" dist="38100" dir="2700000" algn="tl">
                    <a:srgbClr val="000000">
                      <a:alpha val="43137"/>
                    </a:srgbClr>
                  </a:outerShdw>
                </a:effectLst>
                <a:latin typeface="+mj-lt"/>
              </a:rPr>
              <a:t>Properties </a:t>
            </a:r>
            <a:r>
              <a:rPr lang="en-US" sz="3200" b="1" dirty="0">
                <a:solidFill>
                  <a:schemeClr val="accent2">
                    <a:lumMod val="50000"/>
                  </a:schemeClr>
                </a:solidFill>
                <a:effectLst>
                  <a:outerShdw blurRad="38100" dist="38100" dir="2700000" algn="tl">
                    <a:srgbClr val="000000">
                      <a:alpha val="43137"/>
                    </a:srgbClr>
                  </a:outerShdw>
                </a:effectLst>
                <a:latin typeface="+mj-lt"/>
              </a:rPr>
              <a:t>for </a:t>
            </a:r>
            <a:r>
              <a:rPr lang="en-US" sz="3200" b="1" dirty="0" smtClean="0">
                <a:solidFill>
                  <a:schemeClr val="accent2">
                    <a:lumMod val="50000"/>
                  </a:schemeClr>
                </a:solidFill>
                <a:effectLst>
                  <a:outerShdw blurRad="38100" dist="38100" dir="2700000" algn="tl">
                    <a:srgbClr val="000000">
                      <a:alpha val="43137"/>
                    </a:srgbClr>
                  </a:outerShdw>
                </a:effectLst>
                <a:latin typeface="+mj-lt"/>
              </a:rPr>
              <a:t>Floating </a:t>
            </a:r>
            <a:r>
              <a:rPr lang="en-US" sz="3200" b="1" dirty="0">
                <a:solidFill>
                  <a:schemeClr val="accent2">
                    <a:lumMod val="50000"/>
                  </a:schemeClr>
                </a:solidFill>
                <a:effectLst>
                  <a:outerShdw blurRad="38100" dist="38100" dir="2700000" algn="tl">
                    <a:srgbClr val="000000">
                      <a:alpha val="43137"/>
                    </a:srgbClr>
                  </a:outerShdw>
                </a:effectLst>
                <a:latin typeface="+mj-lt"/>
              </a:rPr>
              <a:t>I</a:t>
            </a:r>
            <a:r>
              <a:rPr lang="en-US" sz="3200" b="1" dirty="0" smtClean="0">
                <a:solidFill>
                  <a:schemeClr val="accent2">
                    <a:lumMod val="50000"/>
                  </a:schemeClr>
                </a:solidFill>
                <a:effectLst>
                  <a:outerShdw blurRad="38100" dist="38100" dir="2700000" algn="tl">
                    <a:srgbClr val="000000">
                      <a:alpha val="43137"/>
                    </a:srgbClr>
                  </a:outerShdw>
                </a:effectLst>
                <a:latin typeface="+mj-lt"/>
              </a:rPr>
              <a:t>mages</a:t>
            </a:r>
            <a:endParaRPr lang="en-US" sz="3200" b="1" dirty="0">
              <a:solidFill>
                <a:schemeClr val="accent2">
                  <a:lumMod val="50000"/>
                </a:schemeClr>
              </a:solidFill>
              <a:effectLst>
                <a:outerShdw blurRad="38100" dist="38100" dir="2700000" algn="tl">
                  <a:srgbClr val="000000">
                    <a:alpha val="43137"/>
                  </a:srgbClr>
                </a:outerShdw>
              </a:effectLst>
              <a:latin typeface="+mj-lt"/>
            </a:endParaRPr>
          </a:p>
        </p:txBody>
      </p:sp>
      <p:sp>
        <p:nvSpPr>
          <p:cNvPr id="7" name="Rounded Rectangle 6">
            <a:hlinkClick r:id="rId3"/>
          </p:cNvPr>
          <p:cNvSpPr/>
          <p:nvPr/>
        </p:nvSpPr>
        <p:spPr>
          <a:xfrm>
            <a:off x="6021392" y="1634049"/>
            <a:ext cx="2503283" cy="557813"/>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mj-lt"/>
              </a:rPr>
              <a:t>W3C Exercise</a:t>
            </a:r>
            <a:endParaRPr lang="en-US" b="1" dirty="0">
              <a:solidFill>
                <a:schemeClr val="tx1"/>
              </a:solidFill>
              <a:effectLst>
                <a:outerShdw blurRad="38100" dist="38100" dir="2700000" algn="tl">
                  <a:srgbClr val="000000">
                    <a:alpha val="43137"/>
                  </a:srgbClr>
                </a:outerShdw>
              </a:effectLst>
              <a:latin typeface="+mj-lt"/>
            </a:endParaRPr>
          </a:p>
        </p:txBody>
      </p:sp>
      <p:sp>
        <p:nvSpPr>
          <p:cNvPr id="4" name="Date Placeholder 3"/>
          <p:cNvSpPr>
            <a:spLocks noGrp="1"/>
          </p:cNvSpPr>
          <p:nvPr>
            <p:ph type="dt" sz="half" idx="10"/>
          </p:nvPr>
        </p:nvSpPr>
        <p:spPr/>
        <p:txBody>
          <a:bodyPr/>
          <a:lstStyle/>
          <a:p>
            <a:fld id="{041EA869-EB97-409B-A25B-2ACA71D232A5}" type="datetime1">
              <a:rPr lang="en-US" smtClean="0"/>
              <a:t>9/19/2015</a:t>
            </a:fld>
            <a:endParaRPr lang="en-US"/>
          </a:p>
        </p:txBody>
      </p:sp>
      <p:sp>
        <p:nvSpPr>
          <p:cNvPr id="5" name="Footer Placeholder 4"/>
          <p:cNvSpPr>
            <a:spLocks noGrp="1"/>
          </p:cNvSpPr>
          <p:nvPr>
            <p:ph type="ftr" sz="quarter" idx="11"/>
          </p:nvPr>
        </p:nvSpPr>
        <p:spPr/>
        <p:txBody>
          <a:bodyPr/>
          <a:lstStyle/>
          <a:p>
            <a:r>
              <a:rPr lang="en-US" smtClean="0"/>
              <a:t>Copyright © Carl M. Burnett</a:t>
            </a:r>
            <a:endParaRPr lang="en-US"/>
          </a:p>
        </p:txBody>
      </p:sp>
      <p:sp>
        <p:nvSpPr>
          <p:cNvPr id="6" name="Slide Number Placeholder 5"/>
          <p:cNvSpPr>
            <a:spLocks noGrp="1"/>
          </p:cNvSpPr>
          <p:nvPr>
            <p:ph type="sldNum" sz="quarter" idx="12"/>
          </p:nvPr>
        </p:nvSpPr>
        <p:spPr/>
        <p:txBody>
          <a:bodyPr/>
          <a:lstStyle/>
          <a:p>
            <a:fld id="{3D46CBA2-ECE5-4BE9-B546-6761E0E67089}" type="slidenum">
              <a:rPr lang="en-US" smtClean="0"/>
              <a:t>9</a:t>
            </a:fld>
            <a:endParaRPr lang="en-US"/>
          </a:p>
        </p:txBody>
      </p:sp>
    </p:spTree>
    <p:extLst>
      <p:ext uri="{BB962C8B-B14F-4D97-AF65-F5344CB8AC3E}">
        <p14:creationId xmlns:p14="http://schemas.microsoft.com/office/powerpoint/2010/main" val="324049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fBurnet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ProfBurnett</Template>
  <TotalTime>34</TotalTime>
  <Words>1576</Words>
  <Application>Microsoft Office PowerPoint</Application>
  <PresentationFormat>On-screen Show (16:9)</PresentationFormat>
  <Paragraphs>309</Paragraphs>
  <Slides>30</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Constantia</vt:lpstr>
      <vt:lpstr>Courier New</vt:lpstr>
      <vt:lpstr>Times New Roman</vt:lpstr>
      <vt:lpstr>Verdana</vt:lpstr>
      <vt:lpstr>Wingdings 2</vt:lpstr>
      <vt:lpstr>ProfBurnett</vt:lpstr>
      <vt:lpstr>ITI 133 HTML5 Desktop and Mobile  Level I</vt:lpstr>
      <vt:lpstr>Class Outline</vt:lpstr>
      <vt:lpstr>Image Types</vt:lpstr>
      <vt:lpstr>Attributes of the &lt;img&gt; tag</vt:lpstr>
      <vt:lpstr>CSS properties for sizing an image</vt:lpstr>
      <vt:lpstr>The HTML for Two Images</vt:lpstr>
      <vt:lpstr>PowerPoint Presentation</vt:lpstr>
      <vt:lpstr>PowerPoint Presentation</vt:lpstr>
      <vt:lpstr>PowerPoint Presentation</vt:lpstr>
      <vt:lpstr>PowerPoint Presentation</vt:lpstr>
      <vt:lpstr>A Web Page with Figure and Figcaption Elements</vt:lpstr>
      <vt:lpstr>The HTML for the Figure and Figcaption Elements</vt:lpstr>
      <vt:lpstr>The CSS for the Figure and Figcaption Elements</vt:lpstr>
      <vt:lpstr>Thumbnails in a Web Page</vt:lpstr>
      <vt:lpstr>Photo displayed when fifth thumbnail is clicked</vt:lpstr>
      <vt:lpstr>The HTML for the Thumbnails</vt:lpstr>
      <vt:lpstr>An image that’s been rolled over</vt:lpstr>
      <vt:lpstr>PowerPoint Presentation</vt:lpstr>
      <vt:lpstr>PowerPoint Presentation</vt:lpstr>
      <vt:lpstr>An image with hotspots created by an image map</vt:lpstr>
      <vt:lpstr>The HTML for the Image and Image Map</vt:lpstr>
      <vt:lpstr>Related Skills for Working with Images </vt:lpstr>
      <vt:lpstr>An image editor as it is used to size an image</vt:lpstr>
      <vt:lpstr>Popular Image Editing Software</vt:lpstr>
      <vt:lpstr>Creative Commons Licenses</vt:lpstr>
      <vt:lpstr>Free Photo Websites</vt:lpstr>
      <vt:lpstr>A Web Page with Favicons</vt:lpstr>
      <vt:lpstr>Popular programs and tools for creating favicons</vt:lpstr>
      <vt:lpstr>Student Exercise 1</vt:lpstr>
      <vt:lpstr>Class Review</vt:lpstr>
    </vt:vector>
  </TitlesOfParts>
  <Company>BWGM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ITI 133 HTML5 Desktop and Mobile  Level I</dc:title>
  <dc:creator>Professor Burnett</dc:creator>
  <cp:lastModifiedBy>Professor Burnett</cp:lastModifiedBy>
  <cp:revision>7</cp:revision>
  <dcterms:created xsi:type="dcterms:W3CDTF">2015-01-18T12:27:31Z</dcterms:created>
  <dcterms:modified xsi:type="dcterms:W3CDTF">2015-09-19T12:13:22Z</dcterms:modified>
</cp:coreProperties>
</file>