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81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CC1C-C3CF-49A9-88DF-1C528072DA7A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CC1C-C3CF-49A9-88DF-1C528072DA7A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CC1C-C3CF-49A9-88DF-1C528072DA7A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628650"/>
            <a:ext cx="82296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590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8590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08610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08610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8/1/2014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3B8EB438-20EE-4AC9-8FCF-F451680106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333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785813"/>
            <a:ext cx="8340725" cy="5786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421607"/>
            <a:ext cx="4298950" cy="31730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5050" y="1428750"/>
            <a:ext cx="4298950" cy="15144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45050" y="3050382"/>
            <a:ext cx="4298950" cy="154424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8/1/2014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255885-CF94-499A-8DBB-B56BF80147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4843463"/>
            <a:ext cx="2895600" cy="20002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Copyright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339743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CC1C-C3CF-49A9-88DF-1C528072DA7A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CC1C-C3CF-49A9-88DF-1C528072DA7A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CC1C-C3CF-49A9-88DF-1C528072DA7A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CC1C-C3CF-49A9-88DF-1C528072DA7A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CC1C-C3CF-49A9-88DF-1C528072DA7A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CC1C-C3CF-49A9-88DF-1C528072DA7A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CC1C-C3CF-49A9-88DF-1C528072DA7A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CC1C-C3CF-49A9-88DF-1C528072DA7A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1FCC1C-C3CF-49A9-88DF-1C528072DA7A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fburnett.com/applications/ITI_133_HTML5_Desktop_and_Mobile_I/ch01/javascript_book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fburnett.com/2014/spring/2014_Spring_Session_I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85750"/>
            <a:ext cx="7851648" cy="2362200"/>
          </a:xfrm>
        </p:spPr>
        <p:txBody>
          <a:bodyPr anchor="t"/>
          <a:lstStyle/>
          <a:p>
            <a:r>
              <a:rPr lang="en-US"/>
              <a:t>HTML5 </a:t>
            </a:r>
            <a:r>
              <a:rPr lang="en-US" dirty="0"/>
              <a:t>Level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57550"/>
            <a:ext cx="7854696" cy="106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dirty="0"/>
              <a:t>Session I </a:t>
            </a:r>
          </a:p>
          <a:p>
            <a:pPr>
              <a:defRPr/>
            </a:pPr>
            <a:r>
              <a:rPr lang="en-US" sz="1800" dirty="0"/>
              <a:t>Chapter 1 - </a:t>
            </a:r>
            <a:r>
              <a:rPr lang="en-US" sz="1800" dirty="0">
                <a:ea typeface="ＭＳ Ｐゴシック" pitchFamily="34" charset="-128"/>
              </a:rPr>
              <a:t>Introduction to Web Development</a:t>
            </a:r>
          </a:p>
          <a:p>
            <a:pPr>
              <a:defRPr/>
            </a:pPr>
            <a:r>
              <a:rPr lang="en-US" sz="1800" dirty="0">
                <a:ea typeface="ＭＳ Ｐゴシック" pitchFamily="34" charset="-128"/>
              </a:rPr>
              <a:t>http://www.profburnett.com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05180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Side Scripting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PHP</a:t>
            </a:r>
          </a:p>
          <a:p>
            <a:r>
              <a:rPr lang="en-US" sz="2400" dirty="0"/>
              <a:t>ASP</a:t>
            </a:r>
          </a:p>
          <a:p>
            <a:r>
              <a:rPr lang="en-US" sz="2400" dirty="0"/>
              <a:t>C++/C#</a:t>
            </a:r>
          </a:p>
          <a:p>
            <a:r>
              <a:rPr lang="en-US" sz="2400" dirty="0"/>
              <a:t>Java</a:t>
            </a:r>
          </a:p>
          <a:p>
            <a:r>
              <a:rPr lang="en-US" sz="2400" dirty="0"/>
              <a:t>Ruby</a:t>
            </a:r>
          </a:p>
          <a:p>
            <a:r>
              <a:rPr lang="en-US" sz="2400" dirty="0"/>
              <a:t>PERL</a:t>
            </a:r>
          </a:p>
          <a:p>
            <a:r>
              <a:rPr lang="en-US" sz="2400" dirty="0"/>
              <a:t>Python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53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Standards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356651"/>
              </p:ext>
            </p:extLst>
          </p:nvPr>
        </p:nvGraphicFramePr>
        <p:xfrm>
          <a:off x="457843" y="1733550"/>
          <a:ext cx="8228314" cy="227533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538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3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5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175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Version</a:t>
                      </a:r>
                      <a:endParaRPr lang="en-US" sz="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2583" marR="9258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Year</a:t>
                      </a:r>
                      <a:endParaRPr lang="en-US" sz="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2583" marR="9258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Description</a:t>
                      </a:r>
                      <a:endParaRPr lang="en-US" sz="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2583" marR="92583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HTML</a:t>
                      </a:r>
                    </a:p>
                  </a:txBody>
                  <a:tcPr marL="92583" marR="9258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1991</a:t>
                      </a:r>
                    </a:p>
                  </a:txBody>
                  <a:tcPr marL="92583" marR="92583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+mj-lt"/>
                      </a:endParaRPr>
                    </a:p>
                  </a:txBody>
                  <a:tcPr marL="92583" marR="92583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HTML</a:t>
                      </a:r>
                      <a:r>
                        <a:rPr lang="en-US" sz="1400" b="1" baseline="0" dirty="0">
                          <a:latin typeface="+mj-lt"/>
                        </a:rPr>
                        <a:t> 1.0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92583" marR="9258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1993</a:t>
                      </a:r>
                    </a:p>
                  </a:txBody>
                  <a:tcPr marL="92583" marR="92583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+mj-lt"/>
                      </a:endParaRPr>
                    </a:p>
                  </a:txBody>
                  <a:tcPr marL="92583" marR="92583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+mj-lt"/>
                        </a:rPr>
                        <a:t>HTML 2.0</a:t>
                      </a:r>
                    </a:p>
                  </a:txBody>
                  <a:tcPr marL="92583" marR="9258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1995</a:t>
                      </a:r>
                    </a:p>
                  </a:txBody>
                  <a:tcPr marL="92583" marR="92583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+mj-lt"/>
                      </a:endParaRPr>
                    </a:p>
                  </a:txBody>
                  <a:tcPr marL="92583" marR="92583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+mj-lt"/>
                        </a:rPr>
                        <a:t>HTML 3.2</a:t>
                      </a:r>
                    </a:p>
                  </a:txBody>
                  <a:tcPr marL="92583" marR="9258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1997</a:t>
                      </a:r>
                    </a:p>
                  </a:txBody>
                  <a:tcPr marL="92583" marR="92583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+mj-lt"/>
                      </a:endParaRPr>
                    </a:p>
                  </a:txBody>
                  <a:tcPr marL="92583" marR="92583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+mj-lt"/>
                        </a:rPr>
                        <a:t>HTML 4.01</a:t>
                      </a:r>
                    </a:p>
                  </a:txBody>
                  <a:tcPr marL="92583" marR="9258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1999</a:t>
                      </a:r>
                    </a:p>
                  </a:txBody>
                  <a:tcPr marL="92583" marR="92583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+mj-lt"/>
                      </a:endParaRPr>
                    </a:p>
                  </a:txBody>
                  <a:tcPr marL="92583" marR="92583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XHTML 1.0</a:t>
                      </a:r>
                    </a:p>
                  </a:txBody>
                  <a:tcPr marL="92583" marR="9258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2000</a:t>
                      </a:r>
                    </a:p>
                  </a:txBody>
                  <a:tcPr marL="92583" marR="9258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Incorporated XML</a:t>
                      </a:r>
                    </a:p>
                  </a:txBody>
                  <a:tcPr marL="92583" marR="92583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HTML5</a:t>
                      </a:r>
                    </a:p>
                  </a:txBody>
                  <a:tcPr marL="92583" marR="9258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2012</a:t>
                      </a:r>
                    </a:p>
                  </a:txBody>
                  <a:tcPr marL="92583" marR="9258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Working Draft in 2008</a:t>
                      </a:r>
                    </a:p>
                  </a:txBody>
                  <a:tcPr marL="92583" marR="92583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29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Standards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8002080"/>
              </p:ext>
            </p:extLst>
          </p:nvPr>
        </p:nvGraphicFramePr>
        <p:xfrm>
          <a:off x="457358" y="1809750"/>
          <a:ext cx="8229284" cy="14157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51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7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Version</a:t>
                      </a:r>
                    </a:p>
                  </a:txBody>
                  <a:tcPr marL="90862" marR="90862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Year</a:t>
                      </a:r>
                    </a:p>
                  </a:txBody>
                  <a:tcPr marL="90862" marR="90862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effectLst/>
                          <a:latin typeface="+mj-lt"/>
                        </a:rPr>
                        <a:t>1.0</a:t>
                      </a:r>
                    </a:p>
                  </a:txBody>
                  <a:tcPr marL="90862" marR="90862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effectLst/>
                          <a:latin typeface="+mj-lt"/>
                        </a:rPr>
                        <a:t>1996</a:t>
                      </a:r>
                    </a:p>
                  </a:txBody>
                  <a:tcPr marL="90862" marR="90862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effectLst/>
                          <a:latin typeface="+mj-lt"/>
                        </a:rPr>
                        <a:t>2.0</a:t>
                      </a:r>
                    </a:p>
                  </a:txBody>
                  <a:tcPr marL="90862" marR="90862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effectLst/>
                          <a:latin typeface="+mj-lt"/>
                        </a:rPr>
                        <a:t>1998</a:t>
                      </a:r>
                    </a:p>
                  </a:txBody>
                  <a:tcPr marL="90862" marR="90862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effectLst/>
                          <a:latin typeface="+mj-lt"/>
                        </a:rPr>
                        <a:t>2.1</a:t>
                      </a:r>
                    </a:p>
                  </a:txBody>
                  <a:tcPr marL="90862" marR="90862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effectLst/>
                          <a:latin typeface="+mj-lt"/>
                        </a:rPr>
                        <a:t>2004</a:t>
                      </a:r>
                    </a:p>
                  </a:txBody>
                  <a:tcPr marL="90862" marR="90862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effectLst/>
                          <a:latin typeface="+mj-lt"/>
                        </a:rPr>
                        <a:t>3.0</a:t>
                      </a:r>
                    </a:p>
                  </a:txBody>
                  <a:tcPr marL="90862" marR="90862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effectLst/>
                          <a:latin typeface="+mj-lt"/>
                        </a:rPr>
                        <a:t>2012</a:t>
                      </a:r>
                    </a:p>
                  </a:txBody>
                  <a:tcPr marL="90862" marR="90862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0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HTML Document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dirty="0">
                <a:hlinkClick r:id="rId2"/>
              </a:rPr>
              <a:t>JavaScript_Book.html</a:t>
            </a:r>
            <a:endParaRPr lang="en-US" alt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8/1/2014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9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519684"/>
          </a:xfrm>
        </p:spPr>
        <p:txBody>
          <a:bodyPr>
            <a:normAutofit fontScale="90000"/>
          </a:bodyPr>
          <a:lstStyle/>
          <a:p>
            <a:r>
              <a:rPr lang="en-US" dirty="0"/>
              <a:t>CSS Document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733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body {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font-family: Arial, Helvetica, sans-serif;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font-size: 82.5%;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width: 500px;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margin: 0 auto;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padding: 1em;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border: 1px solid navy;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h1 {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margin: 0;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padding: .25em;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color: navy;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font-size: 250%;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 marL="0" indent="0">
              <a:buNone/>
            </a:pP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img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{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float: left;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margin: 0 1em;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p {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margin: 0;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padding-bottom: .5em;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36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672084"/>
          </a:xfrm>
        </p:spPr>
        <p:txBody>
          <a:bodyPr>
            <a:normAutofit fontScale="90000"/>
          </a:bodyPr>
          <a:lstStyle/>
          <a:p>
            <a:r>
              <a:rPr lang="en-US" dirty="0"/>
              <a:t>Viewing Web Pages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Right Brace 6"/>
          <p:cNvSpPr/>
          <p:nvPr/>
        </p:nvSpPr>
        <p:spPr>
          <a:xfrm rot="5400000">
            <a:off x="74469" y="3105362"/>
            <a:ext cx="1620770" cy="912459"/>
          </a:xfrm>
          <a:prstGeom prst="rightBrace">
            <a:avLst>
              <a:gd name="adj1" fmla="val 8333"/>
              <a:gd name="adj2" fmla="val 4819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316" y="4324350"/>
            <a:ext cx="111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Protocol</a:t>
            </a:r>
          </a:p>
        </p:txBody>
      </p:sp>
      <p:sp>
        <p:nvSpPr>
          <p:cNvPr id="9" name="Right Brace 8"/>
          <p:cNvSpPr/>
          <p:nvPr/>
        </p:nvSpPr>
        <p:spPr>
          <a:xfrm rot="5400000">
            <a:off x="2095555" y="2016500"/>
            <a:ext cx="1112372" cy="2621315"/>
          </a:xfrm>
          <a:prstGeom prst="rightBrace">
            <a:avLst>
              <a:gd name="adj1" fmla="val 8333"/>
              <a:gd name="adj2" fmla="val 4819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7458" y="3948887"/>
            <a:ext cx="1753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Domain Name</a:t>
            </a:r>
          </a:p>
        </p:txBody>
      </p:sp>
      <p:sp>
        <p:nvSpPr>
          <p:cNvPr id="11" name="Right Brace 10"/>
          <p:cNvSpPr/>
          <p:nvPr/>
        </p:nvSpPr>
        <p:spPr>
          <a:xfrm rot="5400000">
            <a:off x="4344427" y="2388949"/>
            <a:ext cx="683745" cy="1447800"/>
          </a:xfrm>
          <a:prstGeom prst="rightBrace">
            <a:avLst>
              <a:gd name="adj1" fmla="val 8333"/>
              <a:gd name="adj2" fmla="val 4819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1353" y="3463112"/>
            <a:ext cx="140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Directories</a:t>
            </a:r>
          </a:p>
        </p:txBody>
      </p:sp>
      <p:sp>
        <p:nvSpPr>
          <p:cNvPr id="13" name="Right Brace 12"/>
          <p:cNvSpPr/>
          <p:nvPr/>
        </p:nvSpPr>
        <p:spPr>
          <a:xfrm rot="5400000">
            <a:off x="6901486" y="1316026"/>
            <a:ext cx="450237" cy="3280411"/>
          </a:xfrm>
          <a:prstGeom prst="rightBrace">
            <a:avLst>
              <a:gd name="adj1" fmla="val 8333"/>
              <a:gd name="adj2" fmla="val 4819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88655" y="3257550"/>
            <a:ext cx="1270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File Name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24" y="2397264"/>
            <a:ext cx="859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http://www.profburnett.com/2014/spring/2014_Spring_Session_I.html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28624" y="1808798"/>
            <a:ext cx="960120" cy="32575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3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URL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175384" y="1808798"/>
            <a:ext cx="960120" cy="325755"/>
          </a:xfrm>
          <a:prstGeom prst="roundRect">
            <a:avLst/>
          </a:prstGeom>
          <a:solidFill>
            <a:schemeClr val="accent1">
              <a:lumMod val="50000"/>
              <a:alpha val="3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URN</a:t>
            </a:r>
          </a:p>
        </p:txBody>
      </p:sp>
      <p:sp>
        <p:nvSpPr>
          <p:cNvPr id="20" name="Right Brace 19"/>
          <p:cNvSpPr/>
          <p:nvPr/>
        </p:nvSpPr>
        <p:spPr>
          <a:xfrm rot="16200000">
            <a:off x="1167786" y="818844"/>
            <a:ext cx="225119" cy="1710322"/>
          </a:xfrm>
          <a:prstGeom prst="rightBrace">
            <a:avLst>
              <a:gd name="adj1" fmla="val 8333"/>
              <a:gd name="adj2" fmla="val 4819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2362835" y="1456936"/>
            <a:ext cx="4418330" cy="70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E3B8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E3B8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E3B8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E3B8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URI  - Uniform Resource Identifier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URL - Uniform Resource Locator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URN - Uniform Resource Name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879766" y="1260460"/>
            <a:ext cx="718528" cy="34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E3B8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E3B8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E3B8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E3B8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URI</a:t>
            </a:r>
          </a:p>
        </p:txBody>
      </p:sp>
    </p:spTree>
    <p:extLst>
      <p:ext uri="{BB962C8B-B14F-4D97-AF65-F5344CB8AC3E}">
        <p14:creationId xmlns:p14="http://schemas.microsoft.com/office/powerpoint/2010/main" val="13905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Critical Web Development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Cross Browser Compatibility</a:t>
            </a:r>
            <a:endParaRPr lang="en-US" sz="2000" dirty="0"/>
          </a:p>
          <a:p>
            <a:r>
              <a:rPr lang="en-US" dirty="0"/>
              <a:t>User Accessibility</a:t>
            </a:r>
          </a:p>
          <a:p>
            <a:r>
              <a:rPr lang="en-US" dirty="0"/>
              <a:t>Search Engine Optimization (SEO)</a:t>
            </a:r>
          </a:p>
          <a:p>
            <a:r>
              <a:rPr lang="en-US" dirty="0"/>
              <a:t>Responsive </a:t>
            </a:r>
            <a:r>
              <a:rPr lang="en-US"/>
              <a:t>Web Design (RWD)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4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How Web Applications Work</a:t>
            </a:r>
            <a:endParaRPr lang="en-US" sz="2400" dirty="0"/>
          </a:p>
          <a:p>
            <a:pPr lvl="0"/>
            <a:r>
              <a:rPr lang="en-US" dirty="0"/>
              <a:t>Intro to HTML &amp; CSS</a:t>
            </a:r>
            <a:endParaRPr lang="en-US" sz="2400" dirty="0"/>
          </a:p>
          <a:p>
            <a:pPr lvl="0"/>
            <a:r>
              <a:rPr lang="en-US" dirty="0"/>
              <a:t>Viewing Web Pages</a:t>
            </a:r>
            <a:endParaRPr lang="en-US" sz="2400" dirty="0"/>
          </a:p>
          <a:p>
            <a:pPr lvl="0"/>
            <a:r>
              <a:rPr lang="en-US" dirty="0"/>
              <a:t>Critical Web Development Issues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5550" y="3812099"/>
            <a:ext cx="7457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– Chapter 19 - How to Deploy a Web Site on a Web Server</a:t>
            </a:r>
          </a:p>
        </p:txBody>
      </p:sp>
    </p:spTree>
    <p:extLst>
      <p:ext uri="{BB962C8B-B14F-4D97-AF65-F5344CB8AC3E}">
        <p14:creationId xmlns:p14="http://schemas.microsoft.com/office/powerpoint/2010/main" val="3206525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How Web Applications Work</a:t>
            </a:r>
            <a:endParaRPr lang="en-US" sz="2400" dirty="0"/>
          </a:p>
          <a:p>
            <a:pPr lvl="0"/>
            <a:r>
              <a:rPr lang="en-US" dirty="0"/>
              <a:t>Intro to HTML &amp; CSS</a:t>
            </a:r>
            <a:endParaRPr lang="en-US" sz="2400" dirty="0"/>
          </a:p>
          <a:p>
            <a:pPr lvl="0"/>
            <a:r>
              <a:rPr lang="en-US" dirty="0"/>
              <a:t>Viewing Web Pages</a:t>
            </a:r>
            <a:endParaRPr lang="en-US" sz="2400" dirty="0"/>
          </a:p>
          <a:p>
            <a:pPr lvl="0"/>
            <a:r>
              <a:rPr lang="en-US" dirty="0"/>
              <a:t>Critical Web Development Issues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5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145"/>
          <p:cNvGrpSpPr/>
          <p:nvPr/>
        </p:nvGrpSpPr>
        <p:grpSpPr>
          <a:xfrm>
            <a:off x="3806127" y="1280607"/>
            <a:ext cx="5088416" cy="1594658"/>
            <a:chOff x="3806127" y="1280607"/>
            <a:chExt cx="5088416" cy="1594658"/>
          </a:xfrm>
        </p:grpSpPr>
        <p:grpSp>
          <p:nvGrpSpPr>
            <p:cNvPr id="135" name="Group 134"/>
            <p:cNvGrpSpPr/>
            <p:nvPr/>
          </p:nvGrpSpPr>
          <p:grpSpPr>
            <a:xfrm>
              <a:off x="3806127" y="1968657"/>
              <a:ext cx="4094031" cy="906608"/>
              <a:chOff x="3806127" y="1968657"/>
              <a:chExt cx="4094031" cy="906608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flipV="1">
                <a:off x="5506120" y="1968657"/>
                <a:ext cx="1961480" cy="283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stCxn id="58" idx="0"/>
              </p:cNvCxnSpPr>
              <p:nvPr/>
            </p:nvCxnSpPr>
            <p:spPr>
              <a:xfrm flipV="1">
                <a:off x="6621862" y="2210472"/>
                <a:ext cx="1278296" cy="5065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flipV="1">
                <a:off x="3806127" y="2103529"/>
                <a:ext cx="3915019" cy="7717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>
              <a:off x="6945333" y="1280607"/>
              <a:ext cx="1949210" cy="1345833"/>
              <a:chOff x="1066800" y="2402569"/>
              <a:chExt cx="1241575" cy="931181"/>
            </a:xfrm>
          </p:grpSpPr>
          <p:pic>
            <p:nvPicPr>
              <p:cNvPr id="66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00" y="2402569"/>
                <a:ext cx="1241575" cy="93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7" name="TextBox 66"/>
              <p:cNvSpPr txBox="1"/>
              <p:nvPr/>
            </p:nvSpPr>
            <p:spPr>
              <a:xfrm>
                <a:off x="1302600" y="2718918"/>
                <a:ext cx="838199" cy="319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WANs</a:t>
                </a:r>
              </a:p>
            </p:txBody>
          </p:sp>
        </p:grpSp>
      </p:grpSp>
      <p:grpSp>
        <p:nvGrpSpPr>
          <p:cNvPr id="144" name="Group 143"/>
          <p:cNvGrpSpPr/>
          <p:nvPr/>
        </p:nvGrpSpPr>
        <p:grpSpPr>
          <a:xfrm>
            <a:off x="970348" y="1449681"/>
            <a:ext cx="5134477" cy="1404081"/>
            <a:chOff x="970348" y="1404591"/>
            <a:chExt cx="5134477" cy="1404081"/>
          </a:xfrm>
        </p:grpSpPr>
        <p:grpSp>
          <p:nvGrpSpPr>
            <p:cNvPr id="133" name="Group 132"/>
            <p:cNvGrpSpPr/>
            <p:nvPr/>
          </p:nvGrpSpPr>
          <p:grpSpPr>
            <a:xfrm>
              <a:off x="1998507" y="2010421"/>
              <a:ext cx="4106318" cy="798251"/>
              <a:chOff x="1998507" y="2010421"/>
              <a:chExt cx="4106318" cy="798251"/>
            </a:xfrm>
          </p:grpSpPr>
          <p:cxnSp>
            <p:nvCxnSpPr>
              <p:cNvPr id="108" name="Straight Connector 107"/>
              <p:cNvCxnSpPr>
                <a:stCxn id="64" idx="2"/>
                <a:endCxn id="61" idx="0"/>
              </p:cNvCxnSpPr>
              <p:nvPr/>
            </p:nvCxnSpPr>
            <p:spPr>
              <a:xfrm>
                <a:off x="1998507" y="2323474"/>
                <a:ext cx="1485467" cy="4851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>
                <a:stCxn id="64" idx="3"/>
              </p:cNvCxnSpPr>
              <p:nvPr/>
            </p:nvCxnSpPr>
            <p:spPr>
              <a:xfrm flipV="1">
                <a:off x="2656472" y="2010421"/>
                <a:ext cx="1869262" cy="822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2313385" y="2241254"/>
                <a:ext cx="3791440" cy="5363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970348" y="1404591"/>
              <a:ext cx="1949210" cy="1345833"/>
              <a:chOff x="1066800" y="2402569"/>
              <a:chExt cx="1241575" cy="931181"/>
            </a:xfrm>
          </p:grpSpPr>
          <p:pic>
            <p:nvPicPr>
              <p:cNvPr id="63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00" y="2402569"/>
                <a:ext cx="1241575" cy="93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" name="TextBox 63"/>
              <p:cNvSpPr txBox="1"/>
              <p:nvPr/>
            </p:nvSpPr>
            <p:spPr>
              <a:xfrm>
                <a:off x="1302600" y="2718918"/>
                <a:ext cx="838199" cy="319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WANs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Internet?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3483974" y="1367676"/>
            <a:ext cx="2935729" cy="1440996"/>
            <a:chOff x="3483974" y="1367676"/>
            <a:chExt cx="2935729" cy="1440996"/>
          </a:xfrm>
        </p:grpSpPr>
        <p:grpSp>
          <p:nvGrpSpPr>
            <p:cNvPr id="20" name="Group 19"/>
            <p:cNvGrpSpPr/>
            <p:nvPr/>
          </p:nvGrpSpPr>
          <p:grpSpPr>
            <a:xfrm>
              <a:off x="4015737" y="1367676"/>
              <a:ext cx="1949210" cy="1345833"/>
              <a:chOff x="1066800" y="2402569"/>
              <a:chExt cx="1241575" cy="931181"/>
            </a:xfrm>
          </p:grpSpPr>
          <p:pic>
            <p:nvPicPr>
              <p:cNvPr id="21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00" y="2402569"/>
                <a:ext cx="1241575" cy="93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1302600" y="2718918"/>
                <a:ext cx="838199" cy="319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WANs</a:t>
                </a:r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3483974" y="2286559"/>
              <a:ext cx="2935729" cy="522113"/>
              <a:chOff x="3483974" y="2286559"/>
              <a:chExt cx="2935729" cy="522113"/>
            </a:xfrm>
          </p:grpSpPr>
          <p:cxnSp>
            <p:nvCxnSpPr>
              <p:cNvPr id="118" name="Straight Connector 117"/>
              <p:cNvCxnSpPr>
                <a:stCxn id="61" idx="0"/>
                <a:endCxn id="22" idx="2"/>
              </p:cNvCxnSpPr>
              <p:nvPr/>
            </p:nvCxnSpPr>
            <p:spPr>
              <a:xfrm flipV="1">
                <a:off x="3483974" y="2286559"/>
                <a:ext cx="1559922" cy="5221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>
                <a:endCxn id="22" idx="2"/>
              </p:cNvCxnSpPr>
              <p:nvPr/>
            </p:nvCxnSpPr>
            <p:spPr>
              <a:xfrm flipH="1" flipV="1">
                <a:off x="5043896" y="2286559"/>
                <a:ext cx="1375807" cy="4257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3" name="Group 142"/>
          <p:cNvGrpSpPr/>
          <p:nvPr/>
        </p:nvGrpSpPr>
        <p:grpSpPr>
          <a:xfrm>
            <a:off x="5067390" y="2325906"/>
            <a:ext cx="2501961" cy="1244834"/>
            <a:chOff x="5067390" y="2325906"/>
            <a:chExt cx="2501961" cy="1244834"/>
          </a:xfrm>
        </p:grpSpPr>
        <p:grpSp>
          <p:nvGrpSpPr>
            <p:cNvPr id="106" name="Group 105"/>
            <p:cNvGrpSpPr/>
            <p:nvPr/>
          </p:nvGrpSpPr>
          <p:grpSpPr>
            <a:xfrm>
              <a:off x="5067390" y="3028492"/>
              <a:ext cx="2501961" cy="542248"/>
              <a:chOff x="5067390" y="3028492"/>
              <a:chExt cx="2501961" cy="542248"/>
            </a:xfrm>
          </p:grpSpPr>
          <p:cxnSp>
            <p:nvCxnSpPr>
              <p:cNvPr id="99" name="Straight Connector 98"/>
              <p:cNvCxnSpPr>
                <a:stCxn id="58" idx="2"/>
              </p:cNvCxnSpPr>
              <p:nvPr/>
            </p:nvCxnSpPr>
            <p:spPr>
              <a:xfrm flipH="1">
                <a:off x="5067390" y="3086316"/>
                <a:ext cx="1554472" cy="2532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>
                <a:endCxn id="55" idx="1"/>
              </p:cNvCxnSpPr>
              <p:nvPr/>
            </p:nvCxnSpPr>
            <p:spPr>
              <a:xfrm>
                <a:off x="6621861" y="3028492"/>
                <a:ext cx="947490" cy="5422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/>
            <p:nvPr/>
          </p:nvGrpSpPr>
          <p:grpSpPr>
            <a:xfrm>
              <a:off x="5714249" y="2325906"/>
              <a:ext cx="1531712" cy="1168312"/>
              <a:chOff x="1066800" y="2402569"/>
              <a:chExt cx="1241575" cy="931181"/>
            </a:xfrm>
          </p:grpSpPr>
          <p:pic>
            <p:nvPicPr>
              <p:cNvPr id="57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00" y="2402569"/>
                <a:ext cx="1241575" cy="93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1383393" y="2714270"/>
                <a:ext cx="838199" cy="29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MANs</a:t>
                </a:r>
              </a:p>
            </p:txBody>
          </p:sp>
        </p:grpSp>
      </p:grpSp>
      <p:grpSp>
        <p:nvGrpSpPr>
          <p:cNvPr id="142" name="Group 141"/>
          <p:cNvGrpSpPr/>
          <p:nvPr/>
        </p:nvGrpSpPr>
        <p:grpSpPr>
          <a:xfrm>
            <a:off x="1910161" y="2417594"/>
            <a:ext cx="2363237" cy="1168312"/>
            <a:chOff x="1910161" y="2417594"/>
            <a:chExt cx="2363237" cy="1168312"/>
          </a:xfrm>
        </p:grpSpPr>
        <p:grpSp>
          <p:nvGrpSpPr>
            <p:cNvPr id="107" name="Group 106"/>
            <p:cNvGrpSpPr/>
            <p:nvPr/>
          </p:nvGrpSpPr>
          <p:grpSpPr>
            <a:xfrm>
              <a:off x="1910161" y="3178004"/>
              <a:ext cx="2363237" cy="326607"/>
              <a:chOff x="1910161" y="3178004"/>
              <a:chExt cx="2363237" cy="326607"/>
            </a:xfrm>
          </p:grpSpPr>
          <p:cxnSp>
            <p:nvCxnSpPr>
              <p:cNvPr id="93" name="Straight Connector 92"/>
              <p:cNvCxnSpPr>
                <a:stCxn id="61" idx="2"/>
              </p:cNvCxnSpPr>
              <p:nvPr/>
            </p:nvCxnSpPr>
            <p:spPr>
              <a:xfrm>
                <a:off x="3483974" y="3178004"/>
                <a:ext cx="789424" cy="3266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61" idx="2"/>
              </p:cNvCxnSpPr>
              <p:nvPr/>
            </p:nvCxnSpPr>
            <p:spPr>
              <a:xfrm flipH="1">
                <a:off x="1910161" y="3178004"/>
                <a:ext cx="1573813" cy="193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2576361" y="2417594"/>
              <a:ext cx="1531712" cy="1168312"/>
              <a:chOff x="1066800" y="2402569"/>
              <a:chExt cx="1241575" cy="931181"/>
            </a:xfrm>
          </p:grpSpPr>
          <p:pic>
            <p:nvPicPr>
              <p:cNvPr id="60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00" y="2402569"/>
                <a:ext cx="1241575" cy="93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1383393" y="2714270"/>
                <a:ext cx="838199" cy="29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MANs</a:t>
                </a:r>
              </a:p>
            </p:txBody>
          </p:sp>
        </p:grpSp>
      </p:grpSp>
      <p:grpSp>
        <p:nvGrpSpPr>
          <p:cNvPr id="141" name="Group 140"/>
          <p:cNvGrpSpPr/>
          <p:nvPr/>
        </p:nvGrpSpPr>
        <p:grpSpPr>
          <a:xfrm>
            <a:off x="639841" y="2994244"/>
            <a:ext cx="8250313" cy="1414461"/>
            <a:chOff x="639841" y="2994244"/>
            <a:chExt cx="8250313" cy="1414461"/>
          </a:xfrm>
        </p:grpSpPr>
        <p:grpSp>
          <p:nvGrpSpPr>
            <p:cNvPr id="139" name="Group 138"/>
            <p:cNvGrpSpPr/>
            <p:nvPr/>
          </p:nvGrpSpPr>
          <p:grpSpPr>
            <a:xfrm>
              <a:off x="6808413" y="3105150"/>
              <a:ext cx="2081741" cy="1303555"/>
              <a:chOff x="6808413" y="3105150"/>
              <a:chExt cx="2081741" cy="1303555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6808413" y="3737286"/>
                <a:ext cx="2081741" cy="671419"/>
                <a:chOff x="639841" y="3613724"/>
                <a:chExt cx="2081741" cy="671419"/>
              </a:xfrm>
            </p:grpSpPr>
            <p:cxnSp>
              <p:nvCxnSpPr>
                <p:cNvPr id="90" name="Straight Connector 89"/>
                <p:cNvCxnSpPr/>
                <p:nvPr/>
              </p:nvCxnSpPr>
              <p:spPr>
                <a:xfrm flipH="1">
                  <a:off x="639841" y="3613724"/>
                  <a:ext cx="1091745" cy="67141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flipH="1">
                  <a:off x="1680561" y="3613724"/>
                  <a:ext cx="51025" cy="66053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1731586" y="3613724"/>
                  <a:ext cx="989996" cy="64420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/>
              <p:cNvGrpSpPr/>
              <p:nvPr/>
            </p:nvGrpSpPr>
            <p:grpSpPr>
              <a:xfrm>
                <a:off x="7252758" y="3105150"/>
                <a:ext cx="1241575" cy="931181"/>
                <a:chOff x="1066800" y="2402569"/>
                <a:chExt cx="1241575" cy="931181"/>
              </a:xfrm>
            </p:grpSpPr>
            <p:pic>
              <p:nvPicPr>
                <p:cNvPr id="54" name="Picture 2" descr="C:\Users\Carl\AppData\Local\Microsoft\Windows\Temporary Internet Files\Content.IE5\L7H8CEZC\MC900432591[1]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6800" y="2402569"/>
                  <a:ext cx="1241575" cy="93118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5" name="TextBox 54"/>
                <p:cNvSpPr txBox="1"/>
                <p:nvPr/>
              </p:nvSpPr>
              <p:spPr>
                <a:xfrm>
                  <a:off x="1383393" y="2714270"/>
                  <a:ext cx="83819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CANs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3676430" y="2994244"/>
              <a:ext cx="2081741" cy="1232742"/>
              <a:chOff x="3676430" y="2994244"/>
              <a:chExt cx="2081741" cy="1232742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3676430" y="3555567"/>
                <a:ext cx="2081741" cy="671419"/>
                <a:chOff x="639841" y="3613724"/>
                <a:chExt cx="2081741" cy="671419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 flipH="1">
                  <a:off x="639841" y="3613724"/>
                  <a:ext cx="1091745" cy="67141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flipH="1">
                  <a:off x="1680561" y="3613724"/>
                  <a:ext cx="51025" cy="66053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1731586" y="3613724"/>
                  <a:ext cx="989996" cy="64420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/>
            </p:nvGrpSpPr>
            <p:grpSpPr>
              <a:xfrm>
                <a:off x="4106484" y="2994244"/>
                <a:ext cx="1241575" cy="931181"/>
                <a:chOff x="1066800" y="2402569"/>
                <a:chExt cx="1241575" cy="931181"/>
              </a:xfrm>
            </p:grpSpPr>
            <p:pic>
              <p:nvPicPr>
                <p:cNvPr id="18" name="Picture 2" descr="C:\Users\Carl\AppData\Local\Microsoft\Windows\Temporary Internet Files\Content.IE5\L7H8CEZC\MC900432591[1]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6800" y="2402569"/>
                  <a:ext cx="1241575" cy="93118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9" name="TextBox 18"/>
                <p:cNvSpPr txBox="1"/>
                <p:nvPr/>
              </p:nvSpPr>
              <p:spPr>
                <a:xfrm>
                  <a:off x="1383393" y="2714270"/>
                  <a:ext cx="83819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CANs</a:t>
                  </a:r>
                </a:p>
              </p:txBody>
            </p:sp>
          </p:grpSp>
        </p:grpSp>
        <p:grpSp>
          <p:nvGrpSpPr>
            <p:cNvPr id="140" name="Group 139"/>
            <p:cNvGrpSpPr/>
            <p:nvPr/>
          </p:nvGrpSpPr>
          <p:grpSpPr>
            <a:xfrm>
              <a:off x="639841" y="2994246"/>
              <a:ext cx="2081741" cy="1290897"/>
              <a:chOff x="639841" y="2994246"/>
              <a:chExt cx="2081741" cy="1290897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639841" y="3613724"/>
                <a:ext cx="2081741" cy="671419"/>
                <a:chOff x="639841" y="3613724"/>
                <a:chExt cx="2081741" cy="671419"/>
              </a:xfrm>
            </p:grpSpPr>
            <p:cxnSp>
              <p:nvCxnSpPr>
                <p:cNvPr id="69" name="Straight Connector 68"/>
                <p:cNvCxnSpPr>
                  <a:stCxn id="15" idx="2"/>
                </p:cNvCxnSpPr>
                <p:nvPr/>
              </p:nvCxnSpPr>
              <p:spPr>
                <a:xfrm flipH="1">
                  <a:off x="639841" y="3613724"/>
                  <a:ext cx="1091745" cy="67141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>
                  <a:stCxn id="15" idx="2"/>
                </p:cNvCxnSpPr>
                <p:nvPr/>
              </p:nvCxnSpPr>
              <p:spPr>
                <a:xfrm flipH="1">
                  <a:off x="1680561" y="3613724"/>
                  <a:ext cx="51025" cy="66053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>
                  <a:stCxn id="15" idx="2"/>
                  <a:endCxn id="38" idx="0"/>
                </p:cNvCxnSpPr>
                <p:nvPr/>
              </p:nvCxnSpPr>
              <p:spPr>
                <a:xfrm>
                  <a:off x="1731586" y="3613724"/>
                  <a:ext cx="989996" cy="64420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/>
            </p:nvGrpSpPr>
            <p:grpSpPr>
              <a:xfrm>
                <a:off x="995893" y="2994246"/>
                <a:ext cx="1241575" cy="931181"/>
                <a:chOff x="1066800" y="2402569"/>
                <a:chExt cx="1241575" cy="931181"/>
              </a:xfrm>
            </p:grpSpPr>
            <p:pic>
              <p:nvPicPr>
                <p:cNvPr id="5" name="Picture 2" descr="C:\Users\Carl\AppData\Local\Microsoft\Windows\Temporary Internet Files\Content.IE5\L7H8CEZC\MC900432591[1]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6800" y="2402569"/>
                  <a:ext cx="1241575" cy="93118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1383393" y="2714270"/>
                  <a:ext cx="83819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CANs</a:t>
                  </a:r>
                </a:p>
              </p:txBody>
            </p:sp>
          </p:grpSp>
        </p:grpSp>
      </p:grpSp>
      <p:grpSp>
        <p:nvGrpSpPr>
          <p:cNvPr id="33" name="Group 32"/>
          <p:cNvGrpSpPr/>
          <p:nvPr/>
        </p:nvGrpSpPr>
        <p:grpSpPr>
          <a:xfrm>
            <a:off x="146807" y="4028097"/>
            <a:ext cx="2993874" cy="772886"/>
            <a:chOff x="381000" y="3932462"/>
            <a:chExt cx="2993874" cy="772886"/>
          </a:xfrm>
        </p:grpSpPr>
        <p:grpSp>
          <p:nvGrpSpPr>
            <p:cNvPr id="34" name="Group 33"/>
            <p:cNvGrpSpPr/>
            <p:nvPr/>
          </p:nvGrpSpPr>
          <p:grpSpPr>
            <a:xfrm>
              <a:off x="381000" y="3943348"/>
              <a:ext cx="1016000" cy="762000"/>
              <a:chOff x="3657600" y="3105150"/>
              <a:chExt cx="1016000" cy="762000"/>
            </a:xfrm>
          </p:grpSpPr>
          <p:pic>
            <p:nvPicPr>
              <p:cNvPr id="41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3105150"/>
                <a:ext cx="1016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3835401" y="3332261"/>
                <a:ext cx="8381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LANs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342874" y="3932462"/>
              <a:ext cx="1016000" cy="762000"/>
              <a:chOff x="3657600" y="3105150"/>
              <a:chExt cx="1016000" cy="762000"/>
            </a:xfrm>
          </p:grpSpPr>
          <p:pic>
            <p:nvPicPr>
              <p:cNvPr id="39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3105150"/>
                <a:ext cx="1016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3835401" y="3332261"/>
                <a:ext cx="8381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LANs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2358874" y="3935183"/>
              <a:ext cx="1016000" cy="762000"/>
              <a:chOff x="3657600" y="3105150"/>
              <a:chExt cx="1016000" cy="762000"/>
            </a:xfrm>
          </p:grpSpPr>
          <p:pic>
            <p:nvPicPr>
              <p:cNvPr id="37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3105150"/>
                <a:ext cx="1016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3835401" y="3332261"/>
                <a:ext cx="8381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LANs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3257398" y="4038983"/>
            <a:ext cx="2993874" cy="772886"/>
            <a:chOff x="381000" y="3932462"/>
            <a:chExt cx="2993874" cy="772886"/>
          </a:xfrm>
        </p:grpSpPr>
        <p:grpSp>
          <p:nvGrpSpPr>
            <p:cNvPr id="8" name="Group 7"/>
            <p:cNvGrpSpPr/>
            <p:nvPr/>
          </p:nvGrpSpPr>
          <p:grpSpPr>
            <a:xfrm>
              <a:off x="381000" y="3943348"/>
              <a:ext cx="1016000" cy="762000"/>
              <a:chOff x="3657600" y="3105150"/>
              <a:chExt cx="1016000" cy="762000"/>
            </a:xfrm>
          </p:grpSpPr>
          <p:pic>
            <p:nvPicPr>
              <p:cNvPr id="6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3105150"/>
                <a:ext cx="1016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835401" y="3332261"/>
                <a:ext cx="8381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LANs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342874" y="3932462"/>
              <a:ext cx="1016000" cy="762000"/>
              <a:chOff x="3657600" y="3105150"/>
              <a:chExt cx="1016000" cy="762000"/>
            </a:xfrm>
          </p:grpSpPr>
          <p:pic>
            <p:nvPicPr>
              <p:cNvPr id="10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3105150"/>
                <a:ext cx="1016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835401" y="3332261"/>
                <a:ext cx="8381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LANs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358874" y="3935183"/>
              <a:ext cx="1016000" cy="762000"/>
              <a:chOff x="3657600" y="3105150"/>
              <a:chExt cx="1016000" cy="762000"/>
            </a:xfrm>
          </p:grpSpPr>
          <p:pic>
            <p:nvPicPr>
              <p:cNvPr id="13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3105150"/>
                <a:ext cx="1016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3835401" y="3332261"/>
                <a:ext cx="8381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LANs</a:t>
                </a: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6258267" y="4044425"/>
            <a:ext cx="2993874" cy="772886"/>
            <a:chOff x="381000" y="3932462"/>
            <a:chExt cx="2993874" cy="772886"/>
          </a:xfrm>
        </p:grpSpPr>
        <p:grpSp>
          <p:nvGrpSpPr>
            <p:cNvPr id="44" name="Group 43"/>
            <p:cNvGrpSpPr/>
            <p:nvPr/>
          </p:nvGrpSpPr>
          <p:grpSpPr>
            <a:xfrm>
              <a:off x="381000" y="3943348"/>
              <a:ext cx="1016000" cy="762000"/>
              <a:chOff x="3657600" y="3105150"/>
              <a:chExt cx="1016000" cy="762000"/>
            </a:xfrm>
          </p:grpSpPr>
          <p:pic>
            <p:nvPicPr>
              <p:cNvPr id="51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3105150"/>
                <a:ext cx="1016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TextBox 51"/>
              <p:cNvSpPr txBox="1"/>
              <p:nvPr/>
            </p:nvSpPr>
            <p:spPr>
              <a:xfrm>
                <a:off x="3835401" y="3332261"/>
                <a:ext cx="8381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LANs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1342874" y="3932462"/>
              <a:ext cx="1016000" cy="762000"/>
              <a:chOff x="3657600" y="3105150"/>
              <a:chExt cx="1016000" cy="762000"/>
            </a:xfrm>
          </p:grpSpPr>
          <p:pic>
            <p:nvPicPr>
              <p:cNvPr id="49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3105150"/>
                <a:ext cx="1016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3835401" y="3332261"/>
                <a:ext cx="8381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LANs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2283128" y="3935183"/>
              <a:ext cx="1091746" cy="762000"/>
              <a:chOff x="3581854" y="3105150"/>
              <a:chExt cx="1091746" cy="762000"/>
            </a:xfrm>
          </p:grpSpPr>
          <p:pic>
            <p:nvPicPr>
              <p:cNvPr id="47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1854" y="3105150"/>
                <a:ext cx="1016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3835401" y="3332261"/>
                <a:ext cx="8381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LANs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527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2800"/>
            <a:ext cx="8229600" cy="857250"/>
          </a:xfrm>
        </p:spPr>
        <p:txBody>
          <a:bodyPr/>
          <a:lstStyle/>
          <a:p>
            <a:pPr lvl="0"/>
            <a:r>
              <a:rPr lang="en-US" dirty="0"/>
              <a:t>Components of the Web</a:t>
            </a:r>
          </a:p>
        </p:txBody>
      </p:sp>
      <p:pic>
        <p:nvPicPr>
          <p:cNvPr id="1026" name="Picture 2" descr="C:\Users\Carl\AppData\Local\Microsoft\Windows\Temporary Internet Files\Content.IE5\L7H8CEZC\MC90043259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92" y="1667394"/>
            <a:ext cx="2411616" cy="18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915141" y="2871788"/>
            <a:ext cx="2658754" cy="1423035"/>
            <a:chOff x="915141" y="3829050"/>
            <a:chExt cx="2658754" cy="18973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41" y="4033509"/>
              <a:ext cx="2658754" cy="1692921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 flipV="1">
              <a:off x="2503170" y="3829050"/>
              <a:ext cx="1070725" cy="6045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995747" y="1426668"/>
            <a:ext cx="2882948" cy="1072870"/>
            <a:chOff x="995747" y="1902224"/>
            <a:chExt cx="2882948" cy="143049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747" y="1902224"/>
              <a:ext cx="1907324" cy="1430493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2807970" y="2223192"/>
              <a:ext cx="1070725" cy="7143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417820" y="1139314"/>
            <a:ext cx="1752600" cy="1183835"/>
            <a:chOff x="5417820" y="1519085"/>
            <a:chExt cx="1752600" cy="157844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19" b="26233"/>
            <a:stretch/>
          </p:blipFill>
          <p:spPr>
            <a:xfrm>
              <a:off x="6240780" y="1519085"/>
              <a:ext cx="929640" cy="1578446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5417820" y="2103120"/>
              <a:ext cx="822960" cy="7086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246370" y="3025133"/>
            <a:ext cx="2723368" cy="1569729"/>
            <a:chOff x="5246370" y="4033509"/>
            <a:chExt cx="2723368" cy="209297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081"/>
            <a:stretch/>
          </p:blipFill>
          <p:spPr>
            <a:xfrm>
              <a:off x="5989320" y="4433559"/>
              <a:ext cx="1980418" cy="1692921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5246370" y="4033509"/>
              <a:ext cx="1223010" cy="10185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315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819151"/>
            <a:ext cx="8229600" cy="4953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000" dirty="0"/>
              <a:t>Web Request-Response Cycle</a:t>
            </a:r>
            <a:br>
              <a:rPr lang="en-US" altLang="en-US" sz="4000" dirty="0"/>
            </a:br>
            <a:r>
              <a:rPr lang="en-US" altLang="en-US" sz="2400" dirty="0"/>
              <a:t>Static Web Page</a:t>
            </a:r>
          </a:p>
        </p:txBody>
      </p:sp>
      <p:graphicFrame>
        <p:nvGraphicFramePr>
          <p:cNvPr id="50179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543800" y="2286000"/>
          <a:ext cx="9525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Visio" r:id="rId3" imgW="693001" imgH="1165174" progId="Visio.Drawing.6">
                  <p:embed/>
                </p:oleObj>
              </mc:Choice>
              <mc:Fallback>
                <p:oleObj name="Visio" r:id="rId3" imgW="693001" imgH="116517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286000"/>
                        <a:ext cx="9525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457202" y="2286000"/>
          <a:ext cx="993775" cy="910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Visio" r:id="rId5" imgW="614477" imgH="750608" progId="Visio.Drawing.6">
                  <p:embed/>
                </p:oleObj>
              </mc:Choice>
              <mc:Fallback>
                <p:oleObj name="Visio" r:id="rId5" imgW="614477" imgH="75060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2" y="2286000"/>
                        <a:ext cx="993775" cy="9108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04802" y="1771650"/>
            <a:ext cx="1768475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1200" b="1"/>
              <a:t>User Sends Request by URL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362200" y="1714501"/>
            <a:ext cx="13716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200" b="1">
                <a:latin typeface="Arial" charset="0"/>
              </a:rPr>
              <a:t>2. DNS Lookup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200402" y="2057401"/>
            <a:ext cx="2073275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200" b="1">
                <a:latin typeface="Arial" charset="0"/>
              </a:rPr>
              <a:t>3.  Request  Transmitted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7010400" y="1828800"/>
            <a:ext cx="19812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b="1">
                <a:latin typeface="Arial" charset="0"/>
              </a:rPr>
              <a:t>4.  Web Server </a:t>
            </a:r>
          </a:p>
          <a:p>
            <a:r>
              <a:rPr lang="en-US" altLang="en-US" sz="1200" b="1">
                <a:latin typeface="Arial" charset="0"/>
              </a:rPr>
              <a:t>     Processes Request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858000" y="3486150"/>
            <a:ext cx="21336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 startAt="5"/>
            </a:pPr>
            <a:r>
              <a:rPr lang="en-US" altLang="en-US" sz="1200" b="1"/>
              <a:t>Results Formatted in HTML for Browser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3276600" y="3143251"/>
            <a:ext cx="19812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b="1">
                <a:latin typeface="Arial" charset="0"/>
              </a:rPr>
              <a:t>6.  Results Send to User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533400" y="3314700"/>
            <a:ext cx="19812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 startAt="7"/>
            </a:pPr>
            <a:r>
              <a:rPr lang="en-US" altLang="en-US" sz="1200" b="1"/>
              <a:t>Browser Decodes HTML from Web Server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533400" y="4000500"/>
            <a:ext cx="19812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 startAt="8"/>
            </a:pPr>
            <a:r>
              <a:rPr lang="en-US" altLang="en-US" sz="1200" b="1"/>
              <a:t>Results Displayed to User</a:t>
            </a:r>
          </a:p>
        </p:txBody>
      </p:sp>
      <p:grpSp>
        <p:nvGrpSpPr>
          <p:cNvPr id="50189" name="Group 13"/>
          <p:cNvGrpSpPr>
            <a:grpSpLocks/>
          </p:cNvGrpSpPr>
          <p:nvPr/>
        </p:nvGrpSpPr>
        <p:grpSpPr bwMode="auto">
          <a:xfrm>
            <a:off x="1219200" y="2571749"/>
            <a:ext cx="6553200" cy="1854994"/>
            <a:chOff x="768" y="2160"/>
            <a:chExt cx="4128" cy="1558"/>
          </a:xfrm>
        </p:grpSpPr>
        <p:sp>
          <p:nvSpPr>
            <p:cNvPr id="50190" name="Line 14"/>
            <p:cNvSpPr>
              <a:spLocks noChangeShapeType="1"/>
            </p:cNvSpPr>
            <p:nvPr/>
          </p:nvSpPr>
          <p:spPr bwMode="auto">
            <a:xfrm>
              <a:off x="768" y="2160"/>
              <a:ext cx="4128" cy="4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50191" name="Group 15"/>
            <p:cNvGrpSpPr>
              <a:grpSpLocks/>
            </p:cNvGrpSpPr>
            <p:nvPr/>
          </p:nvGrpSpPr>
          <p:grpSpPr bwMode="auto">
            <a:xfrm>
              <a:off x="2160" y="3408"/>
              <a:ext cx="1306" cy="310"/>
              <a:chOff x="2160" y="3408"/>
              <a:chExt cx="1306" cy="310"/>
            </a:xfrm>
          </p:grpSpPr>
          <p:sp>
            <p:nvSpPr>
              <p:cNvPr id="50192" name="Line 16"/>
              <p:cNvSpPr>
                <a:spLocks noChangeShapeType="1"/>
              </p:cNvSpPr>
              <p:nvPr/>
            </p:nvSpPr>
            <p:spPr bwMode="auto">
              <a:xfrm>
                <a:off x="2160" y="3552"/>
                <a:ext cx="48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0193" name="Text Box 17"/>
              <p:cNvSpPr txBox="1">
                <a:spLocks noChangeArrowheads="1"/>
              </p:cNvSpPr>
              <p:nvPr/>
            </p:nvSpPr>
            <p:spPr bwMode="auto">
              <a:xfrm>
                <a:off x="2736" y="3408"/>
                <a:ext cx="730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b="1">
                    <a:latin typeface="Arial" charset="0"/>
                  </a:rPr>
                  <a:t>Request </a:t>
                </a:r>
              </a:p>
            </p:txBody>
          </p:sp>
        </p:grpSp>
      </p:grpSp>
      <p:grpSp>
        <p:nvGrpSpPr>
          <p:cNvPr id="50194" name="Group 18"/>
          <p:cNvGrpSpPr>
            <a:grpSpLocks/>
          </p:cNvGrpSpPr>
          <p:nvPr/>
        </p:nvGrpSpPr>
        <p:grpSpPr bwMode="auto">
          <a:xfrm>
            <a:off x="1371600" y="2914649"/>
            <a:ext cx="6400800" cy="1854994"/>
            <a:chOff x="864" y="2448"/>
            <a:chExt cx="4032" cy="1558"/>
          </a:xfrm>
        </p:grpSpPr>
        <p:sp>
          <p:nvSpPr>
            <p:cNvPr id="50195" name="Line 19"/>
            <p:cNvSpPr>
              <a:spLocks noChangeShapeType="1"/>
            </p:cNvSpPr>
            <p:nvPr/>
          </p:nvSpPr>
          <p:spPr bwMode="auto">
            <a:xfrm flipH="1" flipV="1">
              <a:off x="864" y="2448"/>
              <a:ext cx="4032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50196" name="Group 20"/>
            <p:cNvGrpSpPr>
              <a:grpSpLocks/>
            </p:cNvGrpSpPr>
            <p:nvPr/>
          </p:nvGrpSpPr>
          <p:grpSpPr bwMode="auto">
            <a:xfrm>
              <a:off x="2160" y="3696"/>
              <a:ext cx="1427" cy="310"/>
              <a:chOff x="2160" y="3696"/>
              <a:chExt cx="1427" cy="310"/>
            </a:xfrm>
          </p:grpSpPr>
          <p:sp>
            <p:nvSpPr>
              <p:cNvPr id="50197" name="Line 21"/>
              <p:cNvSpPr>
                <a:spLocks noChangeShapeType="1"/>
              </p:cNvSpPr>
              <p:nvPr/>
            </p:nvSpPr>
            <p:spPr bwMode="auto">
              <a:xfrm>
                <a:off x="2160" y="3840"/>
                <a:ext cx="480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0198" name="Text Box 22"/>
              <p:cNvSpPr txBox="1">
                <a:spLocks noChangeArrowheads="1"/>
              </p:cNvSpPr>
              <p:nvPr/>
            </p:nvSpPr>
            <p:spPr bwMode="auto">
              <a:xfrm>
                <a:off x="2736" y="3696"/>
                <a:ext cx="851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b="1">
                    <a:latin typeface="Arial" charset="0"/>
                  </a:rPr>
                  <a:t>Response </a:t>
                </a:r>
              </a:p>
            </p:txBody>
          </p:sp>
        </p:grpSp>
      </p:grpSp>
      <p:graphicFrame>
        <p:nvGraphicFramePr>
          <p:cNvPr id="50199" name="Object 2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867400" y="2171700"/>
          <a:ext cx="769938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Visio" r:id="rId7" imgW="494462" imgH="1074991" progId="Visio.Drawing.6">
                  <p:embed/>
                </p:oleObj>
              </mc:Choice>
              <mc:Fallback>
                <p:oleObj name="Visio" r:id="rId7" imgW="494462" imgH="107499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171700"/>
                        <a:ext cx="769938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00" name="Object 2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114800" y="2400300"/>
          <a:ext cx="1295400" cy="563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Visio" r:id="rId9" imgW="653224" imgH="377533" progId="Visio.Drawing.6">
                  <p:embed/>
                </p:oleObj>
              </mc:Choice>
              <mc:Fallback>
                <p:oleObj name="Visio" r:id="rId9" imgW="653224" imgH="37753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400300"/>
                        <a:ext cx="1295400" cy="563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01" name="Object 25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905000" y="2340769"/>
          <a:ext cx="17526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Visio" r:id="rId11" imgW="1150430" imgH="704659" progId="Visio.Drawing.6">
                  <p:embed/>
                </p:oleObj>
              </mc:Choice>
              <mc:Fallback>
                <p:oleObj name="Visio" r:id="rId11" imgW="1150430" imgH="704659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340769"/>
                        <a:ext cx="1752600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816736"/>
            <a:ext cx="2133600" cy="224370"/>
          </a:xfrm>
        </p:spPr>
        <p:txBody>
          <a:bodyPr/>
          <a:lstStyle/>
          <a:p>
            <a:r>
              <a:rPr lang="en-US" altLang="en-US"/>
              <a:t>8/1/2014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816736"/>
            <a:ext cx="2895600" cy="224370"/>
          </a:xfrm>
        </p:spPr>
        <p:txBody>
          <a:bodyPr/>
          <a:lstStyle/>
          <a:p>
            <a:r>
              <a:rPr lang="en-US" altLang="en-US" dirty="0"/>
              <a:t>Copyright ©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824805"/>
            <a:ext cx="2133600" cy="216302"/>
          </a:xfrm>
        </p:spPr>
        <p:txBody>
          <a:bodyPr/>
          <a:lstStyle/>
          <a:p>
            <a:fld id="{3B8EB438-20EE-4AC9-8FCF-F45168010606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022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nimBg="1"/>
      <p:bldP spid="50182" grpId="0" animBg="1"/>
      <p:bldP spid="50183" grpId="0" animBg="1"/>
      <p:bldP spid="50184" grpId="0" animBg="1"/>
      <p:bldP spid="50185" grpId="0" animBg="1"/>
      <p:bldP spid="50186" grpId="0" animBg="1"/>
      <p:bldP spid="50187" grpId="0" animBg="1"/>
      <p:bldP spid="501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400" dirty="0"/>
              <a:t>The Web Medium</a:t>
            </a:r>
            <a:br>
              <a:rPr lang="en-US" altLang="en-US" sz="4400" dirty="0"/>
            </a:br>
            <a:r>
              <a:rPr lang="en-US" altLang="en-US" sz="2800" dirty="0"/>
              <a:t>Dynamic Web Site</a:t>
            </a:r>
            <a:endParaRPr lang="en-US" altLang="en-US" sz="4400" dirty="0"/>
          </a:p>
        </p:txBody>
      </p:sp>
      <p:graphicFrame>
        <p:nvGraphicFramePr>
          <p:cNvPr id="51240" name="Object 4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515508"/>
              </p:ext>
            </p:extLst>
          </p:nvPr>
        </p:nvGraphicFramePr>
        <p:xfrm>
          <a:off x="1051318" y="2924492"/>
          <a:ext cx="614363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Visio" r:id="rId3" imgW="614477" imgH="750608" progId="Visio.Drawing.6">
                  <p:embed/>
                </p:oleObj>
              </mc:Choice>
              <mc:Fallback>
                <p:oleObj name="Visio" r:id="rId3" imgW="614477" imgH="75060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1318" y="2924492"/>
                        <a:ext cx="614363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8/1/2014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55885-CF94-499A-8DBB-B56BF801476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51207" name="Object 7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261752694"/>
              </p:ext>
            </p:extLst>
          </p:nvPr>
        </p:nvGraphicFramePr>
        <p:xfrm>
          <a:off x="2839820" y="2812110"/>
          <a:ext cx="200025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Visio" r:id="rId5" imgW="1150430" imgH="704659" progId="Visio.Drawing.6">
                  <p:embed/>
                </p:oleObj>
              </mc:Choice>
              <mc:Fallback>
                <p:oleObj name="Visio" r:id="rId5" imgW="1150430" imgH="704659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9820" y="2812110"/>
                        <a:ext cx="2000250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074531"/>
              </p:ext>
            </p:extLst>
          </p:nvPr>
        </p:nvGraphicFramePr>
        <p:xfrm>
          <a:off x="5638800" y="2934177"/>
          <a:ext cx="693738" cy="873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Visio" r:id="rId7" imgW="693001" imgH="1165174" progId="Visio.Drawing.6">
                  <p:embed/>
                </p:oleObj>
              </mc:Choice>
              <mc:Fallback>
                <p:oleObj name="Visio" r:id="rId7" imgW="693001" imgH="116517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934177"/>
                        <a:ext cx="693738" cy="8739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7543798" y="1717359"/>
            <a:ext cx="1095356" cy="876752"/>
            <a:chOff x="4992" y="1440"/>
            <a:chExt cx="1037" cy="936"/>
          </a:xfrm>
        </p:grpSpPr>
        <p:graphicFrame>
          <p:nvGraphicFramePr>
            <p:cNvPr id="51205" name="Object 5"/>
            <p:cNvGraphicFramePr>
              <a:graphicFrameLocks noChangeAspect="1"/>
            </p:cNvGraphicFramePr>
            <p:nvPr/>
          </p:nvGraphicFramePr>
          <p:xfrm>
            <a:off x="5110" y="1440"/>
            <a:ext cx="458" cy="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3" name="Visio" r:id="rId9" imgW="547268" imgH="954634" progId="Visio.Drawing.6">
                    <p:embed/>
                  </p:oleObj>
                </mc:Choice>
                <mc:Fallback>
                  <p:oleObj name="Visio" r:id="rId9" imgW="547268" imgH="954634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0" y="1440"/>
                          <a:ext cx="458" cy="5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06" name="Text Box 6"/>
            <p:cNvSpPr txBox="1">
              <a:spLocks noChangeArrowheads="1"/>
            </p:cNvSpPr>
            <p:nvPr/>
          </p:nvSpPr>
          <p:spPr bwMode="auto">
            <a:xfrm>
              <a:off x="4992" y="2015"/>
              <a:ext cx="1037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dirty="0">
                  <a:latin typeface="Arial" charset="0"/>
                </a:rPr>
                <a:t>Database</a:t>
              </a:r>
            </a:p>
          </p:txBody>
        </p:sp>
      </p:grp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3505200" y="3780572"/>
            <a:ext cx="8451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1" dirty="0">
                <a:latin typeface="Arial" charset="0"/>
              </a:rPr>
              <a:t>TCP/IP</a:t>
            </a:r>
          </a:p>
          <a:p>
            <a:pPr algn="ctr"/>
            <a:r>
              <a:rPr lang="en-US" altLang="en-US" sz="1600" b="1" dirty="0">
                <a:latin typeface="Arial" charset="0"/>
              </a:rPr>
              <a:t>HTTP</a:t>
            </a:r>
          </a:p>
        </p:txBody>
      </p:sp>
      <p:grpSp>
        <p:nvGrpSpPr>
          <p:cNvPr id="51209" name="Group 9"/>
          <p:cNvGrpSpPr>
            <a:grpSpLocks/>
          </p:cNvGrpSpPr>
          <p:nvPr/>
        </p:nvGrpSpPr>
        <p:grpSpPr bwMode="auto">
          <a:xfrm>
            <a:off x="609600" y="3790239"/>
            <a:ext cx="2009776" cy="646509"/>
            <a:chOff x="384" y="2973"/>
            <a:chExt cx="1266" cy="543"/>
          </a:xfrm>
        </p:grpSpPr>
        <p:sp>
          <p:nvSpPr>
            <p:cNvPr id="51210" name="Text Box 10"/>
            <p:cNvSpPr txBox="1">
              <a:spLocks noChangeArrowheads="1"/>
            </p:cNvSpPr>
            <p:nvPr/>
          </p:nvSpPr>
          <p:spPr bwMode="auto">
            <a:xfrm>
              <a:off x="384" y="2995"/>
              <a:ext cx="439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 b="1" dirty="0">
                  <a:solidFill>
                    <a:srgbClr val="000000"/>
                  </a:solidFill>
                  <a:latin typeface="Arial" charset="0"/>
                </a:rPr>
                <a:t>HTML5</a:t>
              </a:r>
            </a:p>
            <a:p>
              <a:pPr algn="ctr"/>
              <a:r>
                <a:rPr lang="en-US" altLang="en-US" sz="1200" b="1" dirty="0">
                  <a:solidFill>
                    <a:srgbClr val="000000"/>
                  </a:solidFill>
                </a:rPr>
                <a:t>CSS3</a:t>
              </a:r>
              <a:endParaRPr lang="en-US" altLang="en-US" sz="12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graphicFrame>
          <p:nvGraphicFramePr>
            <p:cNvPr id="51212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2515158"/>
                </p:ext>
              </p:extLst>
            </p:nvPr>
          </p:nvGraphicFramePr>
          <p:xfrm>
            <a:off x="883" y="3021"/>
            <a:ext cx="156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4" name="Visio" r:id="rId11" imgW="247231" imgH="358330" progId="Visio.Drawing.6">
                    <p:embed/>
                  </p:oleObj>
                </mc:Choice>
                <mc:Fallback>
                  <p:oleObj name="Visio" r:id="rId11" imgW="247231" imgH="358330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3" y="3021"/>
                          <a:ext cx="156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21" name="Text Box 21"/>
            <p:cNvSpPr txBox="1">
              <a:spLocks noChangeArrowheads="1"/>
            </p:cNvSpPr>
            <p:nvPr/>
          </p:nvSpPr>
          <p:spPr bwMode="auto">
            <a:xfrm>
              <a:off x="1045" y="2973"/>
              <a:ext cx="605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 b="1" dirty="0">
                  <a:latin typeface="Arial" charset="0"/>
                </a:rPr>
                <a:t>JavaScript</a:t>
              </a:r>
            </a:p>
            <a:p>
              <a:pPr algn="ctr"/>
              <a:r>
                <a:rPr lang="en-US" altLang="en-US" sz="1200" b="1" dirty="0"/>
                <a:t>AJAX</a:t>
              </a:r>
            </a:p>
            <a:p>
              <a:pPr algn="ctr"/>
              <a:r>
                <a:rPr lang="en-US" altLang="en-US" sz="1200" b="1" dirty="0">
                  <a:latin typeface="Arial" charset="0"/>
                </a:rPr>
                <a:t>XML</a:t>
              </a:r>
            </a:p>
          </p:txBody>
        </p:sp>
      </p:grpSp>
      <p:sp>
        <p:nvSpPr>
          <p:cNvPr id="51225" name="Line 25"/>
          <p:cNvSpPr>
            <a:spLocks noChangeShapeType="1"/>
          </p:cNvSpPr>
          <p:nvPr/>
        </p:nvSpPr>
        <p:spPr bwMode="auto">
          <a:xfrm>
            <a:off x="1658938" y="3299936"/>
            <a:ext cx="118456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26" name="Line 26"/>
          <p:cNvSpPr>
            <a:spLocks noChangeShapeType="1"/>
          </p:cNvSpPr>
          <p:nvPr/>
        </p:nvSpPr>
        <p:spPr bwMode="auto">
          <a:xfrm flipV="1">
            <a:off x="6248400" y="2076926"/>
            <a:ext cx="1371600" cy="8572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51227" name="Group 27"/>
          <p:cNvGrpSpPr>
            <a:grpSpLocks/>
          </p:cNvGrpSpPr>
          <p:nvPr/>
        </p:nvGrpSpPr>
        <p:grpSpPr bwMode="auto">
          <a:xfrm>
            <a:off x="5337178" y="2248378"/>
            <a:ext cx="2190751" cy="2278857"/>
            <a:chOff x="3362" y="1838"/>
            <a:chExt cx="1380" cy="1914"/>
          </a:xfrm>
        </p:grpSpPr>
        <p:grpSp>
          <p:nvGrpSpPr>
            <p:cNvPr id="51229" name="Group 29"/>
            <p:cNvGrpSpPr>
              <a:grpSpLocks/>
            </p:cNvGrpSpPr>
            <p:nvPr/>
          </p:nvGrpSpPr>
          <p:grpSpPr bwMode="auto">
            <a:xfrm>
              <a:off x="4133" y="2334"/>
              <a:ext cx="609" cy="1418"/>
              <a:chOff x="4277" y="2320"/>
              <a:chExt cx="609" cy="1418"/>
            </a:xfrm>
          </p:grpSpPr>
          <p:graphicFrame>
            <p:nvGraphicFramePr>
              <p:cNvPr id="51230" name="Object 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89307217"/>
                  </p:ext>
                </p:extLst>
              </p:nvPr>
            </p:nvGraphicFramePr>
            <p:xfrm>
              <a:off x="4516" y="2400"/>
              <a:ext cx="309" cy="4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25" name="Visio" r:id="rId13" imgW="244831" imgH="353873" progId="Visio.Drawing.6">
                      <p:embed/>
                    </p:oleObj>
                  </mc:Choice>
                  <mc:Fallback>
                    <p:oleObj name="Visio" r:id="rId13" imgW="244831" imgH="353873" progId="Visio.Drawing.6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16" y="2400"/>
                            <a:ext cx="309" cy="44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231" name="Object 3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19959425"/>
                  </p:ext>
                </p:extLst>
              </p:nvPr>
            </p:nvGraphicFramePr>
            <p:xfrm>
              <a:off x="4423" y="2320"/>
              <a:ext cx="309" cy="4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26" name="Visio" r:id="rId15" imgW="244831" imgH="353873" progId="Visio.Drawing.6">
                      <p:embed/>
                    </p:oleObj>
                  </mc:Choice>
                  <mc:Fallback>
                    <p:oleObj name="Visio" r:id="rId15" imgW="244831" imgH="353873" progId="Visio.Drawing.6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23" y="2320"/>
                            <a:ext cx="309" cy="44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232" name="Text Box 32"/>
              <p:cNvSpPr txBox="1">
                <a:spLocks noChangeArrowheads="1"/>
              </p:cNvSpPr>
              <p:nvPr/>
            </p:nvSpPr>
            <p:spPr bwMode="auto">
              <a:xfrm>
                <a:off x="4277" y="2885"/>
                <a:ext cx="609" cy="8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200" b="1" dirty="0">
                    <a:latin typeface="Arial" charset="0"/>
                  </a:rPr>
                  <a:t>ASP / Java</a:t>
                </a:r>
              </a:p>
              <a:p>
                <a:pPr algn="ctr"/>
                <a:r>
                  <a:rPr lang="en-US" altLang="en-US" sz="1200" b="1" dirty="0"/>
                  <a:t>C++ / C#</a:t>
                </a:r>
              </a:p>
              <a:p>
                <a:pPr algn="ctr"/>
                <a:r>
                  <a:rPr lang="en-US" altLang="en-US" sz="1200" b="1" dirty="0"/>
                  <a:t>Perl</a:t>
                </a:r>
              </a:p>
              <a:p>
                <a:pPr algn="ctr"/>
                <a:r>
                  <a:rPr lang="en-US" altLang="en-US" sz="1200" b="1" dirty="0"/>
                  <a:t>Ruby</a:t>
                </a:r>
              </a:p>
              <a:p>
                <a:pPr algn="ctr"/>
                <a:r>
                  <a:rPr lang="en-US" altLang="en-US" sz="1200" b="1" dirty="0"/>
                  <a:t>Python</a:t>
                </a:r>
              </a:p>
            </p:txBody>
          </p:sp>
        </p:grpSp>
        <p:grpSp>
          <p:nvGrpSpPr>
            <p:cNvPr id="51233" name="Group 33"/>
            <p:cNvGrpSpPr>
              <a:grpSpLocks/>
            </p:cNvGrpSpPr>
            <p:nvPr/>
          </p:nvGrpSpPr>
          <p:grpSpPr bwMode="auto">
            <a:xfrm>
              <a:off x="4080" y="1838"/>
              <a:ext cx="576" cy="432"/>
              <a:chOff x="4032" y="1440"/>
              <a:chExt cx="576" cy="432"/>
            </a:xfrm>
          </p:grpSpPr>
          <p:sp>
            <p:nvSpPr>
              <p:cNvPr id="51234" name="Oval 34"/>
              <p:cNvSpPr>
                <a:spLocks noChangeArrowheads="1"/>
              </p:cNvSpPr>
              <p:nvPr/>
            </p:nvSpPr>
            <p:spPr bwMode="auto">
              <a:xfrm>
                <a:off x="4032" y="1440"/>
                <a:ext cx="576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1600">
                  <a:latin typeface="Arial" charset="0"/>
                </a:endParaRPr>
              </a:p>
            </p:txBody>
          </p:sp>
          <p:sp>
            <p:nvSpPr>
              <p:cNvPr id="51235" name="Text Box 35"/>
              <p:cNvSpPr txBox="1">
                <a:spLocks noChangeArrowheads="1"/>
              </p:cNvSpPr>
              <p:nvPr/>
            </p:nvSpPr>
            <p:spPr bwMode="auto">
              <a:xfrm>
                <a:off x="4107" y="1528"/>
                <a:ext cx="433" cy="2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 sz="1400" b="1" dirty="0">
                    <a:latin typeface="Arial" charset="0"/>
                  </a:rPr>
                  <a:t>SQL</a:t>
                </a:r>
              </a:p>
            </p:txBody>
          </p:sp>
        </p:grpSp>
        <p:sp>
          <p:nvSpPr>
            <p:cNvPr id="51238" name="Text Box 38"/>
            <p:cNvSpPr txBox="1">
              <a:spLocks noChangeArrowheads="1"/>
            </p:cNvSpPr>
            <p:nvPr/>
          </p:nvSpPr>
          <p:spPr bwMode="auto">
            <a:xfrm>
              <a:off x="3362" y="3138"/>
              <a:ext cx="718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200" b="1" dirty="0"/>
                <a:t>PHP / </a:t>
              </a:r>
              <a:r>
                <a:rPr lang="en-US" altLang="en-US" sz="1200" b="1" dirty="0">
                  <a:latin typeface="Arial" charset="0"/>
                </a:rPr>
                <a:t>XML</a:t>
              </a:r>
            </a:p>
            <a:p>
              <a:pPr algn="ctr"/>
              <a:r>
                <a:rPr lang="en-US" altLang="en-US" sz="1200" b="1" dirty="0"/>
                <a:t>AJAX</a:t>
              </a:r>
              <a:endParaRPr lang="en-US" altLang="en-US" sz="1200" b="1" dirty="0">
                <a:latin typeface="Arial" charset="0"/>
              </a:endParaRPr>
            </a:p>
          </p:txBody>
        </p:sp>
      </p:grpSp>
      <p:sp>
        <p:nvSpPr>
          <p:cNvPr id="51241" name="Text Box 41"/>
          <p:cNvSpPr txBox="1">
            <a:spLocks noChangeArrowheads="1"/>
          </p:cNvSpPr>
          <p:nvPr/>
        </p:nvSpPr>
        <p:spPr bwMode="auto">
          <a:xfrm>
            <a:off x="609600" y="1543181"/>
            <a:ext cx="21162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>
                <a:latin typeface="Tahoma" charset="0"/>
              </a:rPr>
              <a:t>Client Side</a:t>
            </a:r>
          </a:p>
        </p:txBody>
      </p:sp>
      <p:sp>
        <p:nvSpPr>
          <p:cNvPr id="51242" name="Text Box 42"/>
          <p:cNvSpPr txBox="1">
            <a:spLocks noChangeArrowheads="1"/>
          </p:cNvSpPr>
          <p:nvPr/>
        </p:nvSpPr>
        <p:spPr bwMode="auto">
          <a:xfrm>
            <a:off x="5334000" y="1499474"/>
            <a:ext cx="22397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>
                <a:latin typeface="Tahoma" charset="0"/>
              </a:rPr>
              <a:t>Server Side</a:t>
            </a:r>
          </a:p>
        </p:txBody>
      </p:sp>
      <p:sp>
        <p:nvSpPr>
          <p:cNvPr id="44" name="Line 25"/>
          <p:cNvSpPr>
            <a:spLocks noChangeShapeType="1"/>
          </p:cNvSpPr>
          <p:nvPr/>
        </p:nvSpPr>
        <p:spPr bwMode="auto">
          <a:xfrm>
            <a:off x="4839396" y="3299936"/>
            <a:ext cx="98921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2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8" grpId="0"/>
      <p:bldP spid="51225" grpId="0" animBg="1"/>
      <p:bldP spid="51226" grpId="0" animBg="1"/>
      <p:bldP spid="51241" grpId="0"/>
      <p:bldP spid="51242" grpId="0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Desktop Web Browsers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IE</a:t>
            </a:r>
            <a:endParaRPr lang="en-US" sz="2000" dirty="0"/>
          </a:p>
          <a:p>
            <a:pPr lvl="1"/>
            <a:r>
              <a:rPr lang="en-US" dirty="0"/>
              <a:t>Firefox</a:t>
            </a:r>
            <a:endParaRPr lang="en-US" sz="2000" dirty="0"/>
          </a:p>
          <a:p>
            <a:pPr lvl="1"/>
            <a:r>
              <a:rPr lang="en-US" dirty="0"/>
              <a:t>Chrome</a:t>
            </a:r>
            <a:endParaRPr lang="en-US" sz="2000" dirty="0"/>
          </a:p>
          <a:p>
            <a:pPr lvl="1"/>
            <a:r>
              <a:rPr lang="en-US" dirty="0"/>
              <a:t>Opera</a:t>
            </a:r>
          </a:p>
          <a:p>
            <a:pPr lvl="1"/>
            <a:r>
              <a:rPr lang="en-US" dirty="0"/>
              <a:t>Safari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7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Building Blocks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317321" y="1434465"/>
            <a:ext cx="2167343" cy="74295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Hypertext</a:t>
            </a:r>
          </a:p>
        </p:txBody>
      </p:sp>
      <p:sp>
        <p:nvSpPr>
          <p:cNvPr id="8" name="Cube 7"/>
          <p:cNvSpPr/>
          <p:nvPr/>
        </p:nvSpPr>
        <p:spPr>
          <a:xfrm>
            <a:off x="2484664" y="2114550"/>
            <a:ext cx="2167343" cy="742950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Stylization</a:t>
            </a:r>
          </a:p>
        </p:txBody>
      </p:sp>
      <p:sp>
        <p:nvSpPr>
          <p:cNvPr id="9" name="Cube 8"/>
          <p:cNvSpPr/>
          <p:nvPr/>
        </p:nvSpPr>
        <p:spPr>
          <a:xfrm>
            <a:off x="6561367" y="3706586"/>
            <a:ext cx="2167343" cy="742950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Metadata</a:t>
            </a:r>
          </a:p>
        </p:txBody>
      </p:sp>
      <p:sp>
        <p:nvSpPr>
          <p:cNvPr id="10" name="Cube 9"/>
          <p:cNvSpPr/>
          <p:nvPr/>
        </p:nvSpPr>
        <p:spPr>
          <a:xfrm>
            <a:off x="4671604" y="2792186"/>
            <a:ext cx="2167343" cy="742950"/>
          </a:xfrm>
          <a:prstGeom prst="cub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Interactivity</a:t>
            </a:r>
          </a:p>
        </p:txBody>
      </p:sp>
    </p:spTree>
    <p:extLst>
      <p:ext uri="{BB962C8B-B14F-4D97-AF65-F5344CB8AC3E}">
        <p14:creationId xmlns:p14="http://schemas.microsoft.com/office/powerpoint/2010/main" val="163191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Key Technologies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Hypertext Markup Language - HTML </a:t>
            </a:r>
            <a:endParaRPr lang="en-US" sz="2000" dirty="0"/>
          </a:p>
          <a:p>
            <a:pPr lvl="1"/>
            <a:r>
              <a:rPr lang="en-US" dirty="0"/>
              <a:t>HTML5 </a:t>
            </a:r>
            <a:endParaRPr lang="en-US" sz="2000" dirty="0"/>
          </a:p>
          <a:p>
            <a:pPr lvl="1"/>
            <a:r>
              <a:rPr lang="en-US" dirty="0"/>
              <a:t>Cascading Style Sheets - CSS </a:t>
            </a:r>
            <a:endParaRPr lang="en-US" sz="2000" dirty="0"/>
          </a:p>
          <a:p>
            <a:pPr lvl="1"/>
            <a:r>
              <a:rPr lang="en-US" dirty="0"/>
              <a:t>JavaScript </a:t>
            </a:r>
            <a:endParaRPr lang="en-US" sz="2000" dirty="0"/>
          </a:p>
          <a:p>
            <a:pPr lvl="1"/>
            <a:r>
              <a:rPr lang="en-US" dirty="0"/>
              <a:t>Asynchronous JavaScript - AJAX </a:t>
            </a:r>
            <a:endParaRPr lang="en-US" sz="2000" dirty="0"/>
          </a:p>
          <a:p>
            <a:pPr lvl="1"/>
            <a:r>
              <a:rPr lang="en-US" dirty="0"/>
              <a:t>XML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248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fBurnet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ProfBurnett</Template>
  <TotalTime>57</TotalTime>
  <Words>520</Words>
  <Application>Microsoft Office PowerPoint</Application>
  <PresentationFormat>On-screen Show (16:9)</PresentationFormat>
  <Paragraphs>208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ＭＳ Ｐゴシック</vt:lpstr>
      <vt:lpstr>Arial</vt:lpstr>
      <vt:lpstr>Calibri</vt:lpstr>
      <vt:lpstr>Constantia</vt:lpstr>
      <vt:lpstr>Tahoma</vt:lpstr>
      <vt:lpstr>Verdana</vt:lpstr>
      <vt:lpstr>Wingdings</vt:lpstr>
      <vt:lpstr>Wingdings 2</vt:lpstr>
      <vt:lpstr>ProfBurnett</vt:lpstr>
      <vt:lpstr>Visio</vt:lpstr>
      <vt:lpstr>HTML5 Level I</vt:lpstr>
      <vt:lpstr>Outline</vt:lpstr>
      <vt:lpstr>What is the Internet?</vt:lpstr>
      <vt:lpstr>Components of the Web</vt:lpstr>
      <vt:lpstr>Web Request-Response Cycle Static Web Page</vt:lpstr>
      <vt:lpstr>The Web Medium Dynamic Web Site</vt:lpstr>
      <vt:lpstr>Desktop Web Browsers</vt:lpstr>
      <vt:lpstr>Web Building Blocks</vt:lpstr>
      <vt:lpstr>Key Technologies </vt:lpstr>
      <vt:lpstr>Server Side Scripting</vt:lpstr>
      <vt:lpstr>HTML Standards</vt:lpstr>
      <vt:lpstr>CSS Standards</vt:lpstr>
      <vt:lpstr>HTML Document </vt:lpstr>
      <vt:lpstr>CSS Document</vt:lpstr>
      <vt:lpstr>Viewing Web Pages </vt:lpstr>
      <vt:lpstr>Critical Web Development Issues</vt:lpstr>
      <vt:lpstr>Summary</vt:lpstr>
    </vt:vector>
  </TitlesOfParts>
  <Company>BWGM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ITI 133 HTML5 Desktop and Mobile  Level I</dc:title>
  <dc:creator>Professor Burnett</dc:creator>
  <cp:lastModifiedBy>Prof Burnett</cp:lastModifiedBy>
  <cp:revision>13</cp:revision>
  <dcterms:created xsi:type="dcterms:W3CDTF">2015-01-17T13:03:44Z</dcterms:created>
  <dcterms:modified xsi:type="dcterms:W3CDTF">2016-09-19T20:00:58Z</dcterms:modified>
</cp:coreProperties>
</file>