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1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7" d="100"/>
          <a:sy n="117" d="100"/>
        </p:scale>
        <p:origin x="54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C614E1-43C6-4BA8-B1D3-DCC7DF35E70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786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AE04C6B-A70F-49CA-B511-7DFDEA8CD11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433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C8A4890-CBA0-4812-B2E4-5005794E82D4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7779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3B8E8A-A83A-4A86-90EC-B30F3F966DC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056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1AAA9FA-B277-4188-9645-DB017F9989C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028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2/14/2016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2/14/2016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Patrick.Donovan@montgomerycollege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t"/>
          <a:lstStyle/>
          <a:p>
            <a:r>
              <a:rPr lang="en-US" dirty="0"/>
              <a:t>ITI </a:t>
            </a:r>
            <a:r>
              <a:rPr lang="en-US" dirty="0" smtClean="0"/>
              <a:t>239</a:t>
            </a:r>
            <a:br>
              <a:rPr lang="en-US" dirty="0" smtClean="0"/>
            </a:br>
            <a:r>
              <a:rPr lang="en-US" dirty="0" smtClean="0"/>
              <a:t>HTML5 Desktop and Mobile </a:t>
            </a:r>
            <a:br>
              <a:rPr lang="en-US" dirty="0" smtClean="0"/>
            </a:br>
            <a:r>
              <a:rPr lang="en-US" dirty="0" smtClean="0"/>
              <a:t>Level </a:t>
            </a:r>
            <a:r>
              <a:rPr lang="en-US" dirty="0"/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/>
              <a:t>Session </a:t>
            </a:r>
            <a:r>
              <a:rPr lang="en-US" sz="1800" dirty="0" smtClean="0"/>
              <a:t>I </a:t>
            </a:r>
            <a:r>
              <a:rPr lang="en-US" sz="1800" dirty="0"/>
              <a:t>- </a:t>
            </a:r>
            <a:r>
              <a:rPr lang="en-US" sz="1800" dirty="0" smtClean="0"/>
              <a:t>Introduction</a:t>
            </a:r>
            <a:endParaRPr lang="en-US" sz="1800" dirty="0"/>
          </a:p>
          <a:p>
            <a:r>
              <a:rPr lang="en-US" sz="1800" dirty="0" smtClean="0"/>
              <a:t>http://www.profburnett.com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ＭＳ Ｐゴシック" charset="0"/>
                <a:cs typeface="ＭＳ Ｐゴシック" charset="0"/>
              </a:rPr>
              <a:t>Opening delays or cancellations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0182"/>
            <a:ext cx="9144000" cy="3144441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dirty="0"/>
              <a:t>	In case of inclement weather or other catastrophes, please check the Montgomery College Web Site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www.montgomerycollege.edu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or call 240-567-5000 for class </a:t>
            </a:r>
            <a:br>
              <a:rPr lang="en-US" dirty="0"/>
            </a:br>
            <a:r>
              <a:rPr lang="en-US" dirty="0"/>
              <a:t>delays or cancellations.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71FE-8FCD-4E6B-8F9E-A2E0D3683212}" type="datetime1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0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dirty="0" smtClean="0"/>
              <a:t>Schedule</a:t>
            </a:r>
            <a:br>
              <a:rPr lang="en-US" sz="2400" dirty="0" smtClean="0"/>
            </a:br>
            <a:r>
              <a:rPr lang="en-US" sz="2400" dirty="0" smtClean="0"/>
              <a:t>ITI 239 HTML5 </a:t>
            </a:r>
            <a:r>
              <a:rPr lang="en-US" sz="2400" dirty="0"/>
              <a:t>Desktop and Mobile Level I </a:t>
            </a:r>
            <a:r>
              <a:rPr lang="en-US" sz="2400" dirty="0" smtClean="0"/>
              <a:t>– CRN </a:t>
            </a:r>
            <a:r>
              <a:rPr lang="en-US" sz="2400" dirty="0"/>
              <a:t>35559</a:t>
            </a:r>
            <a:endParaRPr lang="en-US" sz="24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375497"/>
              </p:ext>
            </p:extLst>
          </p:nvPr>
        </p:nvGraphicFramePr>
        <p:xfrm>
          <a:off x="457200" y="1657350"/>
          <a:ext cx="8229600" cy="169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Date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Hours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/>
                          <a:latin typeface="+mj-lt"/>
                        </a:rPr>
                        <a:t>February 16, 2016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6:30 pm - 9:30 pm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February 18, 2016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Thursday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latin typeface="+mj-lt"/>
                        </a:rPr>
                        <a:t>6:30 pm - 9:30 pm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/>
                          <a:latin typeface="+mj-lt"/>
                        </a:rPr>
                        <a:t>February 20, 2016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Saturday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j-lt"/>
                        </a:rPr>
                        <a:t>9:30 am - 12:30 pm</a:t>
                      </a: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/>
                          <a:latin typeface="+mj-lt"/>
                        </a:rPr>
                        <a:t>February 23, 2016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6:30 pm - 9:30 pm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/>
                          <a:latin typeface="+mj-lt"/>
                        </a:rPr>
                        <a:t>February 25, 2016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Thursday</a:t>
                      </a:r>
                      <a:endParaRPr lang="en-US" sz="1400" dirty="0" smtClean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24D4-0067-4FB0-84FD-78E6D6878269}" type="datetime1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48287" y="3881697"/>
            <a:ext cx="403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All Classes meet in the Rockville, HU 321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7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Class Schedule – Level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>
                <a:ea typeface="ＭＳ Ｐゴシック" pitchFamily="34" charset="-128"/>
              </a:rPr>
              <a:t>Session I </a:t>
            </a:r>
            <a:r>
              <a:rPr lang="en-US" sz="2000" dirty="0">
                <a:ea typeface="ＭＳ Ｐゴシック" pitchFamily="34" charset="-128"/>
              </a:rPr>
              <a:t>– </a:t>
            </a:r>
            <a:r>
              <a:rPr lang="en-US" sz="2000" dirty="0" smtClean="0">
                <a:ea typeface="ＭＳ Ｐゴシック" pitchFamily="34" charset="-128"/>
              </a:rPr>
              <a:t>Tuesday, February 16, 2016</a:t>
            </a:r>
            <a:endParaRPr lang="en-US" sz="20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Course </a:t>
            </a:r>
            <a:r>
              <a:rPr lang="en-US" sz="1600" dirty="0">
                <a:ea typeface="ＭＳ Ｐゴシック" pitchFamily="34" charset="-128"/>
              </a:rPr>
              <a:t>Overview Presentation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1 - Introduction to Web Development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18 - How to Deploy a Web Site on a Web Server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17 - How to Design a Web </a:t>
            </a:r>
            <a:r>
              <a:rPr lang="en-US" sz="1600" dirty="0" smtClean="0">
                <a:ea typeface="ＭＳ Ｐゴシック" pitchFamily="34" charset="-128"/>
              </a:rPr>
              <a:t>Site</a:t>
            </a:r>
            <a:br>
              <a:rPr lang="en-US" sz="1600" dirty="0" smtClean="0">
                <a:ea typeface="ＭＳ Ｐゴシック" pitchFamily="34" charset="-128"/>
              </a:rPr>
            </a:br>
            <a:endParaRPr lang="en-US" sz="16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Session </a:t>
            </a:r>
            <a:r>
              <a:rPr lang="en-US" sz="2000" dirty="0" smtClean="0">
                <a:ea typeface="ＭＳ Ｐゴシック" pitchFamily="34" charset="-128"/>
              </a:rPr>
              <a:t>II  - </a:t>
            </a:r>
            <a:r>
              <a:rPr lang="en-US" sz="2000" dirty="0" smtClean="0">
                <a:ea typeface="ＭＳ Ｐゴシック" pitchFamily="34" charset="-128"/>
              </a:rPr>
              <a:t>Thursday, February 18, 2016</a:t>
            </a:r>
            <a:endParaRPr lang="en-US" sz="2000" dirty="0" smtClean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</a:t>
            </a:r>
            <a:r>
              <a:rPr lang="en-US" sz="1600" dirty="0">
                <a:ea typeface="ＭＳ Ｐゴシック" pitchFamily="34" charset="-128"/>
              </a:rPr>
              <a:t>2 - </a:t>
            </a:r>
            <a:r>
              <a:rPr lang="en-US" sz="1600" dirty="0" smtClean="0">
                <a:ea typeface="ＭＳ Ｐゴシック" pitchFamily="34" charset="-128"/>
              </a:rPr>
              <a:t>How </a:t>
            </a:r>
            <a:r>
              <a:rPr lang="en-US" sz="1600" dirty="0">
                <a:ea typeface="ＭＳ Ｐゴシック" pitchFamily="34" charset="-128"/>
              </a:rPr>
              <a:t>to Code, Test and Validate a web page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Chapter 3 - How to Use HTML to Structure a Web </a:t>
            </a:r>
            <a:r>
              <a:rPr lang="en-US" sz="1600" dirty="0" smtClean="0">
                <a:ea typeface="ＭＳ Ｐゴシック" pitchFamily="34" charset="-128"/>
              </a:rPr>
              <a:t>Page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Chapter </a:t>
            </a:r>
            <a:r>
              <a:rPr lang="en-US" sz="1600" dirty="0">
                <a:ea typeface="ＭＳ Ｐゴシック" pitchFamily="34" charset="-128"/>
              </a:rPr>
              <a:t>4 - How to Use CSS to Format the Elements of a Web </a:t>
            </a:r>
            <a:r>
              <a:rPr lang="en-US" sz="1600" dirty="0" smtClean="0">
                <a:ea typeface="ＭＳ Ｐゴシック" pitchFamily="34" charset="-128"/>
              </a:rPr>
              <a:t>Page</a:t>
            </a: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C9B3-8C68-41C1-BE45-1B3157751F46}" type="datetime1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 – Level I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Session III – </a:t>
            </a:r>
            <a:r>
              <a:rPr lang="en-US" sz="2000" dirty="0" smtClean="0">
                <a:ea typeface="ＭＳ Ｐゴシック" pitchFamily="34" charset="-128"/>
              </a:rPr>
              <a:t>Saturday, February 20, 2016</a:t>
            </a:r>
            <a:endParaRPr lang="en-US" sz="2000" dirty="0" smtClean="0">
              <a:ea typeface="ＭＳ Ｐゴシック" pitchFamily="34" charset="-128"/>
            </a:endParaRPr>
          </a:p>
          <a:p>
            <a:pPr lvl="1"/>
            <a:r>
              <a:rPr lang="en-US" sz="1600" dirty="0" smtClean="0"/>
              <a:t>Chapter </a:t>
            </a:r>
            <a:r>
              <a:rPr lang="en-US" sz="1600" dirty="0"/>
              <a:t>5 - How to Use the CSS Box Model for Spacing, Borders, and Backgrounds</a:t>
            </a:r>
          </a:p>
          <a:p>
            <a:pPr lvl="1"/>
            <a:r>
              <a:rPr lang="en-US" sz="1600" dirty="0"/>
              <a:t>Chapter 6 - How to Use CSS for Page </a:t>
            </a:r>
            <a:r>
              <a:rPr lang="en-US" sz="1600" dirty="0" smtClean="0"/>
              <a:t>Layout</a:t>
            </a:r>
            <a:br>
              <a:rPr lang="en-US" sz="1600" dirty="0" smtClean="0"/>
            </a:br>
            <a:endParaRPr lang="en-US" sz="1600" dirty="0"/>
          </a:p>
          <a:p>
            <a:r>
              <a:rPr lang="en-US" sz="2000" dirty="0" smtClean="0"/>
              <a:t>Session IV – </a:t>
            </a:r>
            <a:r>
              <a:rPr lang="en-US" sz="2000" dirty="0" smtClean="0">
                <a:ea typeface="ＭＳ Ｐゴシック" pitchFamily="34" charset="-128"/>
              </a:rPr>
              <a:t>Tuesday, February 23, 2016</a:t>
            </a:r>
            <a:endParaRPr lang="en-US" sz="2000" dirty="0" smtClean="0"/>
          </a:p>
          <a:p>
            <a:pPr lvl="1"/>
            <a:r>
              <a:rPr lang="en-US" sz="1600" dirty="0"/>
              <a:t>Chapter 7 - How to Work with Links and </a:t>
            </a:r>
            <a:r>
              <a:rPr lang="en-US" sz="1600" dirty="0" smtClean="0"/>
              <a:t>Lists</a:t>
            </a:r>
            <a:br>
              <a:rPr lang="en-US" sz="1600" dirty="0" smtClean="0"/>
            </a:br>
            <a:endParaRPr lang="en-US" sz="1600" dirty="0"/>
          </a:p>
          <a:p>
            <a:r>
              <a:rPr lang="en-US" sz="2000" dirty="0" smtClean="0"/>
              <a:t>Session V – </a:t>
            </a:r>
            <a:r>
              <a:rPr lang="en-US" sz="2000" dirty="0" smtClean="0"/>
              <a:t>Thursday, February 25, 2016</a:t>
            </a:r>
            <a:endParaRPr lang="en-US" sz="2000" dirty="0" smtClean="0"/>
          </a:p>
          <a:p>
            <a:pPr lvl="1"/>
            <a:r>
              <a:rPr lang="en-US" sz="1600" dirty="0" smtClean="0"/>
              <a:t>Chapter 9 </a:t>
            </a:r>
            <a:r>
              <a:rPr lang="en-US" sz="1600" dirty="0"/>
              <a:t>- How to Work with Images</a:t>
            </a:r>
          </a:p>
          <a:p>
            <a:pPr lvl="1"/>
            <a:r>
              <a:rPr lang="en-US" sz="1600" dirty="0"/>
              <a:t>Open Lab</a:t>
            </a:r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4095-E781-4C64-8910-3B1D44E9482C}" type="datetime1">
              <a:rPr lang="en-US" smtClean="0"/>
              <a:t>2/14/2016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HTML5 </a:t>
            </a:r>
            <a:r>
              <a:rPr lang="en-US" dirty="0" smtClean="0"/>
              <a:t>Desktop and Mobile Level I</a:t>
            </a:r>
          </a:p>
          <a:p>
            <a:r>
              <a:rPr lang="en-US" dirty="0" smtClean="0"/>
              <a:t>Course </a:t>
            </a:r>
            <a:r>
              <a:rPr lang="en-US" dirty="0"/>
              <a:t>CRN: </a:t>
            </a:r>
            <a:r>
              <a:rPr lang="en-US" dirty="0"/>
              <a:t>35559</a:t>
            </a:r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/>
              <a:t>Start Date: </a:t>
            </a:r>
            <a:r>
              <a:rPr lang="en-US" sz="2400" dirty="0" smtClean="0">
                <a:cs typeface="Arial" charset="0"/>
              </a:rPr>
              <a:t>February 15, 2016</a:t>
            </a:r>
            <a:endParaRPr lang="en-US" sz="2400" dirty="0">
              <a:cs typeface="Arial" charset="0"/>
            </a:endParaRPr>
          </a:p>
          <a:p>
            <a:r>
              <a:rPr lang="en-US" dirty="0" smtClean="0"/>
              <a:t>Course </a:t>
            </a:r>
            <a:r>
              <a:rPr lang="en-US" dirty="0"/>
              <a:t>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AA79-4465-402D-A4EA-C248FE6A5C6D}" type="datetime1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9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Class Outline</a:t>
            </a:r>
          </a:p>
          <a:p>
            <a:pPr eaLnBrk="1" hangingPunct="1"/>
            <a:r>
              <a:rPr lang="en-US" dirty="0" smtClean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Carl Burnett</a:t>
            </a:r>
          </a:p>
          <a:p>
            <a:r>
              <a:rPr lang="en-US" sz="2400" dirty="0" smtClean="0"/>
              <a:t>Instructor with MCC since 2007</a:t>
            </a:r>
          </a:p>
          <a:p>
            <a:r>
              <a:rPr lang="en-US" sz="2400" dirty="0" smtClean="0"/>
              <a:t>Also teaches at JHU &amp; CTC</a:t>
            </a:r>
          </a:p>
          <a:p>
            <a:r>
              <a:rPr lang="en-US" sz="2400" dirty="0" smtClean="0"/>
              <a:t>Military 22 Years – Corps of Engineers</a:t>
            </a:r>
          </a:p>
          <a:p>
            <a:r>
              <a:rPr lang="en-US" sz="2400" dirty="0" smtClean="0"/>
              <a:t>IT Contractor 20 Years (BAH, GD, Independent)</a:t>
            </a:r>
          </a:p>
          <a:p>
            <a:r>
              <a:rPr lang="en-US" sz="2400" dirty="0" smtClean="0">
                <a:hlinkClick r:id="rId2"/>
              </a:rPr>
              <a:t>profburnett@live.com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carl.burnett@montgomerycollege.edu</a:t>
            </a:r>
            <a:endParaRPr lang="en-US" sz="2400" dirty="0" smtClean="0"/>
          </a:p>
          <a:p>
            <a:r>
              <a:rPr lang="en-US" sz="2400" dirty="0"/>
              <a:t>240.696.1906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Patrick M Donovan</a:t>
            </a:r>
          </a:p>
          <a:p>
            <a:r>
              <a:rPr lang="en-US" dirty="0"/>
              <a:t>Microsoft Partner </a:t>
            </a:r>
            <a:endParaRPr lang="en-US" dirty="0" smtClean="0"/>
          </a:p>
          <a:p>
            <a:r>
              <a:rPr lang="en-US" dirty="0" smtClean="0"/>
              <a:t>Web </a:t>
            </a:r>
            <a:r>
              <a:rPr lang="en-US" dirty="0"/>
              <a:t>Services</a:t>
            </a:r>
          </a:p>
          <a:p>
            <a:r>
              <a:rPr lang="en-US" dirty="0"/>
              <a:t>SharePoint Architect - SME</a:t>
            </a:r>
          </a:p>
          <a:p>
            <a:r>
              <a:rPr lang="en-US" u="sng" dirty="0">
                <a:hlinkClick r:id="rId4"/>
              </a:rPr>
              <a:t>Patrick.Donovan@montgomerycollege.edu</a:t>
            </a:r>
            <a:endParaRPr lang="en-US" dirty="0"/>
          </a:p>
          <a:p>
            <a:r>
              <a:rPr lang="en-US" dirty="0" smtClean="0"/>
              <a:t>301.529.1700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8F92-DF8E-4902-ACB8-AFF00C617CF6}" type="datetime1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188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Introduce Yourselves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Name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Job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to expect from course?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8FE8-CAF4-4048-86A6-CBA142201DE1}" type="datetime1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/>
              <a:t>Administrative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Announcements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5DAC-026F-4204-81A1-91C80F582BCC}" type="datetime1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Attendance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Please fill out the Name Verification </a:t>
            </a:r>
            <a:r>
              <a:rPr lang="en-US" dirty="0" smtClean="0"/>
              <a:t>Sheet.</a:t>
            </a:r>
            <a:endParaRPr lang="en-US" dirty="0"/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 smtClean="0"/>
              <a:t>Attendance </a:t>
            </a:r>
            <a:r>
              <a:rPr lang="en-US" dirty="0"/>
              <a:t>will be called at the start of each class.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/>
              <a:t>If you come in late, please see me during the break to make sure you are accounted for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CD9-A4CC-4770-A9FE-D87A3984CA5B}" type="datetime1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Course 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/>
              <a:t>You are required to attend 80% of the classes.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err="1"/>
              <a:t>WebLEAP/TechLEAP</a:t>
            </a:r>
            <a:r>
              <a:rPr lang="en-US" dirty="0"/>
              <a:t> students are required to complete the lab assignment.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4464-8A5B-4592-B129-13E0A5F5DFD7}" type="datetime1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Required Textbook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Title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/>
              <a:t>MURACH'S HTML5+CSS3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Author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/>
              <a:t>Zak </a:t>
            </a:r>
            <a:r>
              <a:rPr lang="en-US" sz="2400" dirty="0" err="1"/>
              <a:t>Ruvalcaba</a:t>
            </a:r>
            <a:r>
              <a:rPr lang="en-US" sz="2400" dirty="0"/>
              <a:t> and Anne Boehm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Edition: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3rd 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Published Date: </a:t>
            </a:r>
            <a:r>
              <a:rPr lang="en-US" sz="2400" dirty="0" smtClean="0"/>
              <a:t>April 2015</a:t>
            </a:r>
            <a:endParaRPr lang="en-US" sz="2400" dirty="0" smtClean="0"/>
          </a:p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ISBN13: </a:t>
            </a:r>
            <a:r>
              <a:rPr lang="en-US" sz="2400" dirty="0" smtClean="0"/>
              <a:t>978-1-890774-83-7</a:t>
            </a:r>
          </a:p>
          <a:p>
            <a:pPr>
              <a:buNone/>
              <a:defRPr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Publisher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/>
              <a:t>MURACH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None/>
              <a:defRPr/>
            </a:pPr>
            <a:endParaRPr lang="en-US" sz="1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7137-1157-4BA4-ADB4-612B7F52EEBE}" type="datetime1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Campus Logistics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Restrooms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Vending Machines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Bookstore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C059-ECED-4888-9AC0-129DEC43E388}" type="datetime1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42</TotalTime>
  <Words>466</Words>
  <Application>Microsoft Office PowerPoint</Application>
  <PresentationFormat>On-screen Show (16:9)</PresentationFormat>
  <Paragraphs>141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Constantia</vt:lpstr>
      <vt:lpstr>ＭＳ Ｐゴシック</vt:lpstr>
      <vt:lpstr>Verdana</vt:lpstr>
      <vt:lpstr>Wingdings</vt:lpstr>
      <vt:lpstr>Wingdings 2</vt:lpstr>
      <vt:lpstr>ProfBurnett</vt:lpstr>
      <vt:lpstr>ITI 239 HTML5 Desktop and Mobile  Level I</vt:lpstr>
      <vt:lpstr>Outline</vt:lpstr>
      <vt:lpstr>Instructor Info</vt:lpstr>
      <vt:lpstr> Introduce Yourselves</vt:lpstr>
      <vt:lpstr>Administrative  Announcements</vt:lpstr>
      <vt:lpstr>Attendance</vt:lpstr>
      <vt:lpstr>Course Outline</vt:lpstr>
      <vt:lpstr>Required Textbook</vt:lpstr>
      <vt:lpstr>Campus Logistics</vt:lpstr>
      <vt:lpstr>Opening delays or cancellations</vt:lpstr>
      <vt:lpstr>Class Schedule ITI 239 HTML5 Desktop and Mobile Level I – CRN 35559</vt:lpstr>
      <vt:lpstr>Class Schedule – Level I</vt:lpstr>
      <vt:lpstr>Class Schedule – Level I</vt:lpstr>
      <vt:lpstr>Class Evaluation</vt:lpstr>
    </vt:vector>
  </TitlesOfParts>
  <Company>BWGM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 Burnett</cp:lastModifiedBy>
  <cp:revision>10</cp:revision>
  <dcterms:created xsi:type="dcterms:W3CDTF">2015-01-17T12:40:41Z</dcterms:created>
  <dcterms:modified xsi:type="dcterms:W3CDTF">2016-02-14T12:09:54Z</dcterms:modified>
</cp:coreProperties>
</file>