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6"/>
  </p:notesMasterIdLst>
  <p:sldIdLst>
    <p:sldId id="363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423" r:id="rId61"/>
    <p:sldId id="424" r:id="rId62"/>
    <p:sldId id="425" r:id="rId63"/>
    <p:sldId id="427" r:id="rId64"/>
    <p:sldId id="426" r:id="rId65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121" d="100"/>
          <a:sy n="121" d="100"/>
        </p:scale>
        <p:origin x="45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9B22155-F6E3-406E-B04F-D5269B29CDF0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F30DC-246C-43D4-9061-48E729547992}" type="slidenum">
              <a:rPr lang="en-US"/>
              <a:pPr/>
              <a:t>22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A263A-8D9C-45C3-BF0E-E2B3B96D20F1}" type="slidenum">
              <a:rPr lang="en-US"/>
              <a:pPr/>
              <a:t>23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34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2D05A-6278-4B73-B5FF-3FD0CB276FB1}" type="slidenum">
              <a:rPr lang="en-US"/>
              <a:pPr/>
              <a:t>24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3CF3A-BB7D-4976-9E2D-8D5BF59A9473}" type="slidenum">
              <a:rPr lang="en-US"/>
              <a:pPr/>
              <a:t>25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5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F784F-97FC-4E68-BA45-FA86E08218A6}" type="slidenum">
              <a:rPr lang="en-US"/>
              <a:pPr/>
              <a:t>26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15B4B-C4EB-4BB0-B49A-38E993311A0E}" type="slidenum">
              <a:rPr lang="en-US"/>
              <a:pPr/>
              <a:t>27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4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F26EF-49F3-4D8F-AFFA-A73FC3A971A4}" type="slidenum">
              <a:rPr lang="en-US"/>
              <a:pPr/>
              <a:t>28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1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91628-0A70-4EE6-80DA-F1BB77B83F88}" type="slidenum">
              <a:rPr lang="en-US"/>
              <a:pPr/>
              <a:t>29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88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FBBAF-233D-4BF5-A749-354F1D374C99}" type="slidenum">
              <a:rPr lang="en-US"/>
              <a:pPr/>
              <a:t>30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EE9C9-861F-4C4F-8C3B-7A5781C2413C}" type="slidenum">
              <a:rPr lang="en-US"/>
              <a:pPr/>
              <a:t>14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56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663E0-6E7C-4AEE-BE82-D100117FDC71}" type="slidenum">
              <a:rPr lang="en-US"/>
              <a:pPr/>
              <a:t>15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80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C1097-9B69-4CB2-B49F-91051DC25DA8}" type="slidenum">
              <a:rPr lang="en-US"/>
              <a:pPr/>
              <a:t>16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0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27E3D-2965-4CFC-8E81-7400CA61D257}" type="slidenum">
              <a:rPr lang="en-US"/>
              <a:pPr/>
              <a:t>17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0C495-A4A8-476D-A048-A9EA0968A0E4}" type="slidenum">
              <a:rPr lang="en-US"/>
              <a:pPr/>
              <a:t>18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6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61A7D-367C-4D46-BD04-4CA3AE7D69AE}" type="slidenum">
              <a:rPr lang="en-US"/>
              <a:pPr/>
              <a:t>19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6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B5390-3737-435B-A31C-D4F9126038CE}" type="slidenum">
              <a:rPr lang="en-US"/>
              <a:pPr/>
              <a:t>20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72466-AAC6-4635-84B0-28CE69E85C56}" type="slidenum">
              <a:rPr lang="en-US"/>
              <a:pPr/>
              <a:t>21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FFE-9E7A-468B-8F89-E93538C69E16}" type="datetime1">
              <a:rPr lang="en-US" smtClean="0"/>
              <a:t>12/28/2016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C3D-BC35-4023-9B9F-75A48B30FEEC}" type="datetime1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0839-1A47-426D-A226-7E2E1AD55430}" type="datetime1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1BD-D618-4433-AC40-EE1912B8FC16}" type="datetime1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FF5-D816-4F3C-AC83-AF29DE72CF20}" type="datetime1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D1D0-ACF6-4E6A-8D0B-3DCBA4B03B15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702F-5207-444A-A642-2E8EC787AA1B}" type="datetime1">
              <a:rPr lang="en-US" smtClean="0"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8463-3996-4494-844C-CD71D21B1680}" type="datetime1">
              <a:rPr lang="en-US" smtClean="0"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2831-179D-4AE5-A424-BB12B1E65D5C}" type="datetime1">
              <a:rPr lang="en-US" smtClean="0"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923-10E0-4137-8842-C27D46CD66DD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C70D-FB14-4D8B-815E-AB192F3804B7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4A72F2-1F67-4C7B-A807-F42851E40D9B}" type="datetime1">
              <a:rPr lang="en-US" smtClean="0"/>
              <a:t>12/28/2016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2017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l.csi.cuny.edu/faqs/software-enginering/tools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dePlex" TargetMode="External"/><Relationship Id="rId7" Type="http://schemas.openxmlformats.org/officeDocument/2006/relationships/hyperlink" Target="http://en.wikipedia.org/wiki/Launchpad_(website)" TargetMode="External"/><Relationship Id="rId2" Type="http://schemas.openxmlformats.org/officeDocument/2006/relationships/hyperlink" Target="http://aws.amaz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ourceForge" TargetMode="External"/><Relationship Id="rId5" Type="http://schemas.openxmlformats.org/officeDocument/2006/relationships/hyperlink" Target="https://github.com/" TargetMode="External"/><Relationship Id="rId4" Type="http://schemas.openxmlformats.org/officeDocument/2006/relationships/hyperlink" Target="http://en.wikipedia.org/wiki/Bitbucket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 Fundamentals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86150"/>
            <a:ext cx="7854696" cy="914400"/>
          </a:xfrm>
        </p:spPr>
        <p:txBody>
          <a:bodyPr anchor="b">
            <a:noAutofit/>
          </a:bodyPr>
          <a:lstStyle/>
          <a:p>
            <a:pPr>
              <a:defRPr/>
            </a:pPr>
            <a:br>
              <a:rPr lang="en-US" sz="2800" dirty="0"/>
            </a:br>
            <a:r>
              <a:rPr lang="en-US" sz="2800" dirty="0"/>
              <a:t>Session I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ww.profburnett.com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a Skill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320874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&amp;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Windows</a:t>
            </a:r>
          </a:p>
          <a:p>
            <a:pPr lvl="1"/>
            <a:r>
              <a:rPr lang="en-US" dirty="0"/>
              <a:t>Visual Basic</a:t>
            </a:r>
          </a:p>
          <a:p>
            <a:pPr lvl="1"/>
            <a:r>
              <a:rPr lang="en-US" dirty="0"/>
              <a:t>Visual C++</a:t>
            </a:r>
          </a:p>
          <a:p>
            <a:pPr lvl="1"/>
            <a:r>
              <a:rPr lang="en-US" dirty="0"/>
              <a:t>Visual C#</a:t>
            </a:r>
          </a:p>
          <a:p>
            <a:pPr lvl="1"/>
            <a:r>
              <a:rPr lang="en-US" dirty="0"/>
              <a:t>Visual J++</a:t>
            </a:r>
          </a:p>
          <a:p>
            <a:pPr lvl="1"/>
            <a:r>
              <a:rPr lang="en-US" dirty="0"/>
              <a:t>Turbo C++</a:t>
            </a:r>
          </a:p>
          <a:p>
            <a:pPr lvl="1"/>
            <a:r>
              <a:rPr lang="en-US" dirty="0"/>
              <a:t>Turbo C#</a:t>
            </a:r>
          </a:p>
          <a:p>
            <a:pPr lvl="1"/>
            <a:r>
              <a:rPr lang="en-US" dirty="0" err="1"/>
              <a:t>RealBasic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1439863"/>
            <a:ext cx="4038600" cy="3325812"/>
          </a:xfrm>
        </p:spPr>
        <p:txBody>
          <a:bodyPr>
            <a:normAutofit/>
          </a:bodyPr>
          <a:lstStyle/>
          <a:p>
            <a:r>
              <a:rPr lang="en-US" dirty="0"/>
              <a:t>Mac OS X</a:t>
            </a:r>
          </a:p>
          <a:p>
            <a:pPr lvl="1"/>
            <a:r>
              <a:rPr lang="en-US" dirty="0"/>
              <a:t>C</a:t>
            </a:r>
          </a:p>
          <a:p>
            <a:pPr lvl="1"/>
            <a:r>
              <a:rPr lang="en-US" dirty="0"/>
              <a:t>C++</a:t>
            </a:r>
          </a:p>
          <a:p>
            <a:pPr lvl="1"/>
            <a:r>
              <a:rPr lang="en-US" dirty="0"/>
              <a:t>Objective C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 err="1"/>
              <a:t>RealBasic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6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&amp;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Linix</a:t>
            </a:r>
            <a:endParaRPr lang="en-US" dirty="0"/>
          </a:p>
          <a:p>
            <a:pPr lvl="1"/>
            <a:r>
              <a:rPr lang="en-US" dirty="0"/>
              <a:t>C</a:t>
            </a:r>
          </a:p>
          <a:p>
            <a:pPr lvl="1"/>
            <a:r>
              <a:rPr lang="en-US" dirty="0"/>
              <a:t>C++</a:t>
            </a:r>
          </a:p>
          <a:p>
            <a:pPr lvl="1"/>
            <a:r>
              <a:rPr lang="en-US" dirty="0"/>
              <a:t>Objective C</a:t>
            </a:r>
          </a:p>
          <a:p>
            <a:pPr lvl="1"/>
            <a:r>
              <a:rPr lang="en-US" dirty="0"/>
              <a:t>FORTRAN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Ada</a:t>
            </a:r>
          </a:p>
          <a:p>
            <a:pPr lvl="1"/>
            <a:r>
              <a:rPr lang="en-US" dirty="0" err="1"/>
              <a:t>RealBasic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1439863"/>
            <a:ext cx="4038600" cy="3325812"/>
          </a:xfrm>
        </p:spPr>
        <p:txBody>
          <a:bodyPr>
            <a:normAutofit/>
          </a:bodyPr>
          <a:lstStyle/>
          <a:p>
            <a:r>
              <a:rPr lang="en-US" dirty="0"/>
              <a:t>Java</a:t>
            </a:r>
          </a:p>
          <a:p>
            <a:pPr lvl="1"/>
            <a:r>
              <a:rPr lang="en-US" dirty="0" err="1"/>
              <a:t>NetBeans</a:t>
            </a:r>
            <a:endParaRPr lang="en-US" dirty="0"/>
          </a:p>
          <a:p>
            <a:pPr lvl="1"/>
            <a:r>
              <a:rPr lang="en-US" dirty="0" err="1"/>
              <a:t>BlueJ</a:t>
            </a:r>
            <a:endParaRPr lang="en-US" dirty="0"/>
          </a:p>
          <a:p>
            <a:pPr lvl="1"/>
            <a:r>
              <a:rPr lang="en-US" dirty="0"/>
              <a:t>Eclipse</a:t>
            </a:r>
          </a:p>
        </p:txBody>
      </p:sp>
    </p:spTree>
    <p:extLst>
      <p:ext uri="{BB962C8B-B14F-4D97-AF65-F5344CB8AC3E}">
        <p14:creationId xmlns:p14="http://schemas.microsoft.com/office/powerpoint/2010/main" val="138681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is about Solving a Problem</a:t>
            </a:r>
          </a:p>
          <a:p>
            <a:r>
              <a:rPr lang="en-US" dirty="0"/>
              <a:t>Programming Principles</a:t>
            </a:r>
          </a:p>
          <a:p>
            <a:r>
              <a:rPr lang="en-US" dirty="0"/>
              <a:t>Programming Languages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8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a typeface="ＭＳ Ｐゴシック" pitchFamily="34" charset="-128"/>
              </a:rPr>
              <a:t>Chapter 2 - </a:t>
            </a:r>
            <a:r>
              <a:rPr lang="en-US" sz="3600" dirty="0"/>
              <a:t>Methods for Writing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Spaghetti Programming</a:t>
            </a:r>
          </a:p>
          <a:p>
            <a:r>
              <a:rPr lang="en-US" dirty="0"/>
              <a:t>Structured Programming</a:t>
            </a:r>
          </a:p>
          <a:p>
            <a:r>
              <a:rPr lang="en-US" dirty="0"/>
              <a:t>Object-Oriented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Unstructured Spaghetti Code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Spaghetti</a:t>
            </a:r>
            <a:r>
              <a:rPr lang="en-US"/>
              <a:t> </a:t>
            </a:r>
            <a:r>
              <a:rPr lang="en-US" b="1"/>
              <a:t>code</a:t>
            </a:r>
            <a:r>
              <a:rPr lang="en-US"/>
              <a:t> – logically snarled program statements</a:t>
            </a:r>
          </a:p>
          <a:p>
            <a:pPr>
              <a:lnSpc>
                <a:spcPct val="90000"/>
              </a:lnSpc>
            </a:pPr>
            <a:r>
              <a:rPr lang="en-US"/>
              <a:t>Can be the result of poor program design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Example: college admissions criteria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E5C7-3231-4C38-B821-80AA74FAD3C3}" type="slidenum">
              <a:rPr lang="en-US"/>
              <a:pPr/>
              <a:t>14</a:t>
            </a:fld>
            <a:endParaRPr lang="en-US"/>
          </a:p>
        </p:txBody>
      </p:sp>
      <p:pic>
        <p:nvPicPr>
          <p:cNvPr id="297989" name="Picture 5" descr="Tbl02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871787"/>
            <a:ext cx="4914900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8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Unstructured Spaghetti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02-64A4-435E-8CBF-018298C7291F}" type="slidenum">
              <a:rPr lang="en-US"/>
              <a:pPr/>
              <a:t>15</a:t>
            </a:fld>
            <a:endParaRPr lang="en-US"/>
          </a:p>
        </p:txBody>
      </p:sp>
      <p:pic>
        <p:nvPicPr>
          <p:cNvPr id="301062" name="Picture 6" descr="Fig02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16" y="1431607"/>
            <a:ext cx="3544968" cy="32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7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Structured Programming </a:t>
            </a:r>
            <a:br>
              <a:rPr lang="en-US" sz="3600" dirty="0"/>
            </a:br>
            <a:r>
              <a:rPr lang="en-US" sz="3600" dirty="0"/>
              <a:t>Three Basic Program Structures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Structure: a basic unit of programming logic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Any program can be constructed from only three basic types of structures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Sequence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Selection (Branches)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Loop</a:t>
            </a:r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8D30-5AE7-4C7E-AB0D-E318587F2463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304136" name="Rectangle 8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Sequence structure</a:t>
            </a:r>
            <a:r>
              <a:rPr lang="en-US"/>
              <a:t> </a:t>
            </a:r>
          </a:p>
          <a:p>
            <a:pPr lvl="1"/>
            <a:r>
              <a:rPr lang="en-US"/>
              <a:t>A set of instructions, performed sequentially with no branching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9A36-A500-4C06-9BF7-1D062384EF2F}" type="slidenum">
              <a:rPr lang="en-US"/>
              <a:pPr/>
              <a:t>17</a:t>
            </a:fld>
            <a:endParaRPr lang="en-US"/>
          </a:p>
        </p:txBody>
      </p:sp>
      <p:pic>
        <p:nvPicPr>
          <p:cNvPr id="304135" name="Picture 7" descr="Fig02-0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67834"/>
            <a:ext cx="5143500" cy="19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9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Selection structure </a:t>
            </a:r>
          </a:p>
          <a:p>
            <a:pPr lvl="1"/>
            <a:r>
              <a:rPr lang="en-US" sz="1800" dirty="0"/>
              <a:t>Asks a question, then takes one of two possible courses of action based on the answer</a:t>
            </a:r>
          </a:p>
          <a:p>
            <a:pPr lvl="1"/>
            <a:r>
              <a:rPr lang="en-US" sz="1800" dirty="0"/>
              <a:t>Also called a decision structure or an if-then-else</a:t>
            </a:r>
          </a:p>
          <a:p>
            <a:endParaRPr lang="en-US" sz="21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1E94-CBCB-4D7E-AFA3-4D64E71A47D3}" type="slidenum">
              <a:rPr lang="en-US"/>
              <a:pPr/>
              <a:t>18</a:t>
            </a:fld>
            <a:endParaRPr lang="en-US"/>
          </a:p>
        </p:txBody>
      </p:sp>
      <p:pic>
        <p:nvPicPr>
          <p:cNvPr id="305157" name="Picture 5" descr="Fig02-0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62714"/>
            <a:ext cx="5715000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Dual-alternative if</a:t>
            </a:r>
            <a:r>
              <a:rPr lang="en-US"/>
              <a:t>: contains two alternatives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0F17-4B1C-4AB2-AA3B-F2A0254EB869}" type="slidenum">
              <a:rPr lang="en-US"/>
              <a:pPr/>
              <a:t>19</a:t>
            </a:fld>
            <a:endParaRPr lang="en-US"/>
          </a:p>
        </p:txBody>
      </p:sp>
      <p:pic>
        <p:nvPicPr>
          <p:cNvPr id="450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189560"/>
            <a:ext cx="5086350" cy="12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01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/>
              <a:t>Getting Started </a:t>
            </a:r>
            <a:endParaRPr lang="en-US" sz="32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2200" dirty="0">
                <a:ea typeface="ＭＳ Ｐゴシック" pitchFamily="34" charset="-128"/>
              </a:rPr>
              <a:t>Chapter 1. Getting Started Programming a Computer</a:t>
            </a:r>
          </a:p>
          <a:p>
            <a:pPr>
              <a:defRPr/>
            </a:pPr>
            <a:r>
              <a:rPr lang="en-US" sz="2200" dirty="0">
                <a:ea typeface="ＭＳ Ｐゴシック" pitchFamily="34" charset="-128"/>
              </a:rPr>
              <a:t>Chapter 2. </a:t>
            </a:r>
            <a:r>
              <a:rPr lang="en-US" sz="2200" dirty="0"/>
              <a:t>Different Methods for Writing Programs</a:t>
            </a:r>
          </a:p>
          <a:p>
            <a:pPr>
              <a:defRPr/>
            </a:pPr>
            <a:r>
              <a:rPr lang="en-US" sz="2200" dirty="0">
                <a:ea typeface="ＭＳ Ｐゴシック" pitchFamily="34" charset="-128"/>
              </a:rPr>
              <a:t>Chapter 3. Types of Programming Languages</a:t>
            </a:r>
          </a:p>
          <a:p>
            <a:pPr>
              <a:defRPr/>
            </a:pPr>
            <a:r>
              <a:rPr lang="en-US" sz="2200" dirty="0">
                <a:ea typeface="ＭＳ Ｐゴシック" pitchFamily="34" charset="-128"/>
              </a:rPr>
              <a:t>Chapter 4. Programming Tools</a:t>
            </a:r>
          </a:p>
          <a:p>
            <a:pPr>
              <a:defRPr/>
            </a:pPr>
            <a:r>
              <a:rPr lang="en-US" sz="2200" dirty="0">
                <a:ea typeface="ＭＳ Ｐゴシック" pitchFamily="34" charset="-128"/>
              </a:rPr>
              <a:t>Chapter 5. Managing Large Projects with Software Engineering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7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310279" name="Rectangle 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371475" indent="-371475"/>
            <a:r>
              <a:rPr lang="en-US" b="1"/>
              <a:t>Single-alternative if</a:t>
            </a:r>
            <a:r>
              <a:rPr lang="en-US"/>
              <a:t>: contains one alternative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8AD3-BC48-4CC6-911B-080D4C8C6C13}" type="slidenum">
              <a:rPr lang="en-US"/>
              <a:pPr/>
              <a:t>20</a:t>
            </a:fld>
            <a:endParaRPr lang="en-US"/>
          </a:p>
        </p:txBody>
      </p:sp>
      <p:pic>
        <p:nvPicPr>
          <p:cNvPr id="310278" name="Picture 6" descr="Fig02-05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108835"/>
            <a:ext cx="6172200" cy="19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25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71475" indent="-371475"/>
            <a:r>
              <a:rPr lang="en-US" b="1" dirty="0"/>
              <a:t>Single-alternative if</a:t>
            </a:r>
            <a:endParaRPr lang="en-US" dirty="0"/>
          </a:p>
          <a:p>
            <a:pPr marL="371475" indent="-371475"/>
            <a:endParaRPr lang="en-US" b="1" dirty="0"/>
          </a:p>
          <a:p>
            <a:pPr marL="371475" indent="-371475"/>
            <a:endParaRPr lang="en-US" b="1" dirty="0"/>
          </a:p>
          <a:p>
            <a:pPr marL="371475" indent="-371475"/>
            <a:endParaRPr lang="en-US" b="1" dirty="0"/>
          </a:p>
          <a:p>
            <a:pPr marL="371475" indent="-371475"/>
            <a:r>
              <a:rPr lang="en-US" dirty="0"/>
              <a:t>Else clause is not required</a:t>
            </a:r>
          </a:p>
          <a:p>
            <a:pPr marL="371475" indent="-371475"/>
            <a:r>
              <a:rPr lang="en-US" b="1" dirty="0"/>
              <a:t>Null case</a:t>
            </a:r>
            <a:r>
              <a:rPr lang="en-US" dirty="0"/>
              <a:t>: situation where nothing is done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99B-9570-498E-B5DD-06E81322AC4F}" type="slidenum">
              <a:rPr lang="en-US"/>
              <a:pPr/>
              <a:t>21</a:t>
            </a:fld>
            <a:endParaRPr lang="en-US"/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003"/>
            <a:ext cx="5257800" cy="8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262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100"/>
              <a:t>Loop structure</a:t>
            </a:r>
          </a:p>
          <a:p>
            <a:pPr lvl="1"/>
            <a:r>
              <a:rPr lang="en-US" sz="1800"/>
              <a:t>Repeats a set of actions based on the answer to a question</a:t>
            </a:r>
          </a:p>
          <a:p>
            <a:pPr lvl="1"/>
            <a:r>
              <a:rPr lang="en-US" sz="1800"/>
              <a:t>Also called repetition or iteration</a:t>
            </a:r>
          </a:p>
          <a:p>
            <a:pPr lvl="1"/>
            <a:r>
              <a:rPr lang="en-US" sz="1800"/>
              <a:t>Question is asked first in the most common form of loop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4BB6-F727-47C5-B5B8-56D9EC6F1E30}" type="slidenum">
              <a:rPr lang="en-US"/>
              <a:pPr/>
              <a:t>22</a:t>
            </a:fld>
            <a:endParaRPr lang="en-US"/>
          </a:p>
        </p:txBody>
      </p:sp>
      <p:pic>
        <p:nvPicPr>
          <p:cNvPr id="312326" name="Picture 6" descr="Fig02-06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397568"/>
            <a:ext cx="58293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0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Loop structure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1B2F-C7FB-4F7D-B54E-3CD4DEDB497B}" type="slidenum">
              <a:rPr lang="en-US"/>
              <a:pPr/>
              <a:t>23</a:t>
            </a:fld>
            <a:endParaRPr lang="en-US"/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313385"/>
            <a:ext cx="5200650" cy="5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5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170635"/>
            <a:ext cx="3943350" cy="71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242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All logic problems can be solved using only these three structures</a:t>
            </a:r>
          </a:p>
          <a:p>
            <a:r>
              <a:rPr lang="en-US" sz="1800"/>
              <a:t>Structures can be combined in an infinite number of ways</a:t>
            </a:r>
          </a:p>
          <a:p>
            <a:r>
              <a:rPr lang="en-US" sz="1800"/>
              <a:t>Stacking: attaching structures end-to-end</a:t>
            </a:r>
          </a:p>
          <a:p>
            <a:r>
              <a:rPr lang="en-US" sz="1800"/>
              <a:t>End-structure statements</a:t>
            </a:r>
          </a:p>
          <a:p>
            <a:pPr lvl="1"/>
            <a:r>
              <a:rPr lang="en-US" sz="1500"/>
              <a:t>Indicate the end of a structure</a:t>
            </a:r>
          </a:p>
          <a:p>
            <a:pPr lvl="1"/>
            <a:r>
              <a:rPr lang="en-US" sz="1500">
                <a:latin typeface="Courier New" pitchFamily="49" charset="0"/>
              </a:rPr>
              <a:t>endif</a:t>
            </a:r>
            <a:r>
              <a:rPr lang="en-US" sz="1500"/>
              <a:t>:  ends an if-then-else structure</a:t>
            </a:r>
          </a:p>
          <a:p>
            <a:pPr lvl="1"/>
            <a:r>
              <a:rPr lang="en-US" sz="1500">
                <a:latin typeface="Courier New" pitchFamily="49" charset="0"/>
              </a:rPr>
              <a:t>endwhile</a:t>
            </a:r>
            <a:r>
              <a:rPr lang="en-US" sz="1500"/>
              <a:t>: ends a loop structure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8435-B33F-45D6-BF97-8D0CF93F510B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Three Basic Program Structures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7BD7-3A36-4BC3-A6BA-7A0A2AD1A565}" type="slidenum">
              <a:rPr lang="en-US"/>
              <a:pPr/>
              <a:t>25</a:t>
            </a:fld>
            <a:endParaRPr lang="en-US"/>
          </a:p>
        </p:txBody>
      </p:sp>
      <p:pic>
        <p:nvPicPr>
          <p:cNvPr id="314375" name="Picture 7" descr="Fig02-07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5" y="1618204"/>
            <a:ext cx="4880610" cy="31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225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100"/>
              <a:t>Any individual task or step in a structure can be replaced by a structure</a:t>
            </a:r>
          </a:p>
          <a:p>
            <a:r>
              <a:rPr lang="en-US" sz="2100"/>
              <a:t>Nesting: placing one structure within another</a:t>
            </a:r>
          </a:p>
          <a:p>
            <a:r>
              <a:rPr lang="en-US" sz="2100"/>
              <a:t>Indent the nested structure’s statements</a:t>
            </a:r>
          </a:p>
          <a:p>
            <a:r>
              <a:rPr lang="en-US" sz="2100"/>
              <a:t>Block: group of statements that execute as a single unit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8EE3-A767-4D79-AC46-305FF27EAE64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4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Three Basic Program Structures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9E3-5ABF-4E96-8989-953ADCCD7739}" type="slidenum">
              <a:rPr lang="en-US"/>
              <a:pPr/>
              <a:t>27</a:t>
            </a:fld>
            <a:endParaRPr lang="en-US"/>
          </a:p>
        </p:txBody>
      </p:sp>
      <p:pic>
        <p:nvPicPr>
          <p:cNvPr id="319494" name="Picture 6" descr="Fig02-08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85901"/>
            <a:ext cx="6057900" cy="31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15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Three Basic Program Structures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1197-6A73-4C6E-A13E-798BF51E773C}" type="slidenum">
              <a:rPr lang="en-US"/>
              <a:pPr/>
              <a:t>28</a:t>
            </a:fld>
            <a:endParaRPr lang="en-US"/>
          </a:p>
        </p:txBody>
      </p:sp>
      <p:pic>
        <p:nvPicPr>
          <p:cNvPr id="321544" name="Picture 8" descr="Fig02-09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400175"/>
            <a:ext cx="5772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05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Three Basic Program Structures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EE1B-3543-49FF-968C-9DFA5C9A1AB1}" type="slidenum">
              <a:rPr lang="en-US"/>
              <a:pPr/>
              <a:t>29</a:t>
            </a:fld>
            <a:endParaRPr lang="en-US"/>
          </a:p>
        </p:txBody>
      </p:sp>
      <p:pic>
        <p:nvPicPr>
          <p:cNvPr id="323591" name="Picture 7" descr="Fig02-10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71572"/>
            <a:ext cx="50292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1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Chapter 1 - Programming a Computer</a:t>
            </a:r>
            <a:endParaRPr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Understanding How a Computer Works</a:t>
            </a:r>
          </a:p>
          <a:p>
            <a:pPr eaLnBrk="1" hangingPunct="1"/>
            <a:r>
              <a:rPr lang="en-US" dirty="0"/>
              <a:t>History of Programming</a:t>
            </a:r>
          </a:p>
          <a:p>
            <a:pPr eaLnBrk="1" hangingPunct="1"/>
            <a:r>
              <a:rPr lang="en-US" dirty="0"/>
              <a:t>Discovering Programming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566C-E878-49D6-A67C-877BFF4219F4}" type="datetime1">
              <a:rPr lang="en-US" smtClean="0"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84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Basic Program Structures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Each structure has one entry and one exit point</a:t>
            </a:r>
          </a:p>
          <a:p>
            <a:pPr>
              <a:lnSpc>
                <a:spcPct val="90000"/>
              </a:lnSpc>
            </a:pPr>
            <a:r>
              <a:rPr lang="en-US" sz="1800"/>
              <a:t>Structures attach to others only at entry or exit points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DF47-E92F-4AD6-8FEB-535B4876648A}" type="slidenum">
              <a:rPr lang="en-US"/>
              <a:pPr/>
              <a:t>30</a:t>
            </a:fld>
            <a:endParaRPr lang="en-US"/>
          </a:p>
        </p:txBody>
      </p:sp>
      <p:pic>
        <p:nvPicPr>
          <p:cNvPr id="324615" name="Picture 7" descr="Fig02-1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319983"/>
            <a:ext cx="5886450" cy="249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71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Object-Oriented Programming (OOP)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Isolate Data</a:t>
            </a:r>
          </a:p>
          <a:p>
            <a:r>
              <a:rPr lang="en-US" dirty="0"/>
              <a:t>Objects Simplify Modification</a:t>
            </a:r>
          </a:p>
          <a:p>
            <a:pPr lvl="1"/>
            <a:r>
              <a:rPr lang="en-US" dirty="0"/>
              <a:t>Code Reusability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9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Object Oriented Concepts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Data Encapsulation</a:t>
            </a:r>
          </a:p>
          <a:p>
            <a:r>
              <a:rPr lang="en-US" b="1"/>
              <a:t>Inheritance</a:t>
            </a:r>
          </a:p>
          <a:p>
            <a:r>
              <a:rPr lang="en-US" b="1"/>
              <a:t>Polymorphism</a:t>
            </a:r>
          </a:p>
          <a:p>
            <a:r>
              <a:rPr lang="en-US" b="1"/>
              <a:t>Class</a:t>
            </a:r>
          </a:p>
          <a:p>
            <a:r>
              <a:rPr lang="en-US" b="1"/>
              <a:t>Objects</a:t>
            </a:r>
          </a:p>
          <a:p>
            <a:r>
              <a:rPr lang="en-US" b="1"/>
              <a:t>Metadata</a:t>
            </a:r>
          </a:p>
          <a:p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78AD-FD49-4081-9CBA-D0331545B4A4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Object Characteristics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A particular instance of a class.</a:t>
            </a:r>
          </a:p>
          <a:p>
            <a:pPr lvl="1"/>
            <a:r>
              <a:rPr lang="en-US" b="1"/>
              <a:t>State</a:t>
            </a:r>
          </a:p>
          <a:p>
            <a:pPr lvl="1"/>
            <a:r>
              <a:rPr lang="en-US" b="1"/>
              <a:t>Properties or Attributes</a:t>
            </a:r>
          </a:p>
          <a:p>
            <a:pPr lvl="1"/>
            <a:r>
              <a:rPr lang="en-US" b="1"/>
              <a:t>Methods or Behaviors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BD10-721E-415B-8717-D27BBB60D9DA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7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Chapter 3 - Types of Programming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Compiled</a:t>
            </a:r>
          </a:p>
          <a:p>
            <a:r>
              <a:rPr lang="en-US" sz="1800" dirty="0"/>
              <a:t>Curly-bracket</a:t>
            </a:r>
          </a:p>
          <a:p>
            <a:r>
              <a:rPr lang="en-US" sz="1800" dirty="0"/>
              <a:t>Data-Oriented </a:t>
            </a:r>
          </a:p>
          <a:p>
            <a:r>
              <a:rPr lang="en-US" sz="1800" dirty="0"/>
              <a:t>Embeddable </a:t>
            </a:r>
          </a:p>
          <a:p>
            <a:r>
              <a:rPr lang="en-US" sz="1800" dirty="0"/>
              <a:t>Fourth-Generation</a:t>
            </a:r>
          </a:p>
          <a:p>
            <a:r>
              <a:rPr lang="en-US" sz="1800" dirty="0"/>
              <a:t>Interpreted </a:t>
            </a:r>
          </a:p>
          <a:p>
            <a:r>
              <a:rPr lang="en-US" sz="1800" dirty="0"/>
              <a:t>Object-Oriented</a:t>
            </a:r>
          </a:p>
          <a:p>
            <a:r>
              <a:rPr lang="en-US" sz="1800" dirty="0"/>
              <a:t>Scripting </a:t>
            </a:r>
          </a:p>
          <a:p>
            <a:r>
              <a:rPr lang="en-US" sz="1800" dirty="0"/>
              <a:t>XML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66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Compiled Programming Languages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</a:p>
          <a:p>
            <a:r>
              <a:rPr lang="en-US" dirty="0"/>
              <a:t>C++</a:t>
            </a:r>
          </a:p>
          <a:p>
            <a:r>
              <a:rPr lang="en-US" dirty="0"/>
              <a:t>C#</a:t>
            </a:r>
          </a:p>
          <a:p>
            <a:r>
              <a:rPr lang="en-US" dirty="0"/>
              <a:t>COBOL</a:t>
            </a:r>
          </a:p>
          <a:p>
            <a:r>
              <a:rPr lang="en-US" dirty="0"/>
              <a:t>Fortran</a:t>
            </a:r>
          </a:p>
          <a:p>
            <a:r>
              <a:rPr lang="en-US" dirty="0"/>
              <a:t>Objective C</a:t>
            </a:r>
          </a:p>
          <a:p>
            <a:r>
              <a:rPr lang="en-US" dirty="0"/>
              <a:t>Pascal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1439863"/>
            <a:ext cx="4038600" cy="3325812"/>
          </a:xfrm>
        </p:spPr>
        <p:txBody>
          <a:bodyPr>
            <a:normAutofit/>
          </a:bodyPr>
          <a:lstStyle/>
          <a:p>
            <a:r>
              <a:rPr lang="en-US" dirty="0"/>
              <a:t>Smalltalk</a:t>
            </a:r>
          </a:p>
          <a:p>
            <a:r>
              <a:rPr lang="en-US" dirty="0"/>
              <a:t>Visual Basic</a:t>
            </a:r>
          </a:p>
          <a:p>
            <a:r>
              <a:rPr lang="en-US" dirty="0"/>
              <a:t>Visual FoxPro</a:t>
            </a:r>
          </a:p>
          <a:p>
            <a:r>
              <a:rPr lang="en-US" dirty="0"/>
              <a:t>Visual Prolog</a:t>
            </a:r>
          </a:p>
        </p:txBody>
      </p:sp>
    </p:spTree>
    <p:extLst>
      <p:ext uri="{BB962C8B-B14F-4D97-AF65-F5344CB8AC3E}">
        <p14:creationId xmlns:p14="http://schemas.microsoft.com/office/powerpoint/2010/main" val="814123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Curly-Bracket Programming Languages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  <a:p>
            <a:r>
              <a:rPr lang="en-US" dirty="0"/>
              <a:t>C++</a:t>
            </a:r>
          </a:p>
          <a:p>
            <a:r>
              <a:rPr lang="en-US" dirty="0"/>
              <a:t>C#</a:t>
            </a:r>
          </a:p>
          <a:p>
            <a:r>
              <a:rPr lang="en-US" dirty="0"/>
              <a:t>COBOL</a:t>
            </a:r>
          </a:p>
          <a:p>
            <a:r>
              <a:rPr lang="en-US" dirty="0" err="1"/>
              <a:t>ECMAScript</a:t>
            </a:r>
            <a:endParaRPr lang="en-US" dirty="0"/>
          </a:p>
          <a:p>
            <a:r>
              <a:rPr lang="en-US" dirty="0" err="1"/>
              <a:t>ActionScript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105400" y="1439863"/>
            <a:ext cx="4038600" cy="3325812"/>
          </a:xfrm>
        </p:spPr>
        <p:txBody>
          <a:bodyPr/>
          <a:lstStyle/>
          <a:p>
            <a:r>
              <a:rPr lang="en-US" dirty="0"/>
              <a:t>JavaScript</a:t>
            </a:r>
          </a:p>
          <a:p>
            <a:r>
              <a:rPr lang="en-US" dirty="0"/>
              <a:t>Jscript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Perl </a:t>
            </a:r>
          </a:p>
          <a:p>
            <a:r>
              <a:rPr lang="en-US" dirty="0"/>
              <a:t>PHP</a:t>
            </a:r>
          </a:p>
          <a:p>
            <a:r>
              <a:rPr lang="en-US" dirty="0"/>
              <a:t>Windows </a:t>
            </a:r>
            <a:r>
              <a:rPr lang="en-US" dirty="0" err="1"/>
              <a:t>PoweShell</a:t>
            </a:r>
            <a:r>
              <a:rPr lang="en-US" dirty="0"/>
              <a:t> (.NET)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16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Data-Oriented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dBase</a:t>
            </a:r>
          </a:p>
          <a:p>
            <a:r>
              <a:rPr lang="en-US" dirty="0"/>
              <a:t>SQL</a:t>
            </a:r>
          </a:p>
          <a:p>
            <a:r>
              <a:rPr lang="en-US" dirty="0"/>
              <a:t>Visual FoxPro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30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Embeddable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227"/>
            <a:ext cx="8229600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Server Side</a:t>
            </a:r>
          </a:p>
          <a:p>
            <a:pPr lvl="1"/>
            <a:r>
              <a:rPr lang="en-US" dirty="0"/>
              <a:t>PHP</a:t>
            </a:r>
          </a:p>
          <a:p>
            <a:pPr lvl="1"/>
            <a:r>
              <a:rPr lang="en-US" dirty="0"/>
              <a:t>VBScript</a:t>
            </a:r>
          </a:p>
          <a:p>
            <a:pPr lvl="1"/>
            <a:r>
              <a:rPr lang="en-US" dirty="0" err="1"/>
              <a:t>WebDNA</a:t>
            </a:r>
            <a:endParaRPr lang="en-US" dirty="0"/>
          </a:p>
          <a:p>
            <a:pPr lvl="1"/>
            <a:r>
              <a:rPr lang="en-US" dirty="0"/>
              <a:t>Perl</a:t>
            </a:r>
          </a:p>
          <a:p>
            <a:pPr lvl="1"/>
            <a:r>
              <a:rPr lang="en-US" dirty="0" err="1"/>
              <a:t>Scala</a:t>
            </a:r>
            <a:endParaRPr lang="en-US" dirty="0"/>
          </a:p>
          <a:p>
            <a:pPr lvl="1"/>
            <a:r>
              <a:rPr lang="en-US" dirty="0"/>
              <a:t>Python</a:t>
            </a:r>
          </a:p>
          <a:p>
            <a:pPr lvl="1"/>
            <a:r>
              <a:rPr lang="en-US" dirty="0"/>
              <a:t>Ruby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1439863"/>
            <a:ext cx="4038600" cy="3325812"/>
          </a:xfrm>
        </p:spPr>
        <p:txBody>
          <a:bodyPr>
            <a:normAutofit/>
          </a:bodyPr>
          <a:lstStyle/>
          <a:p>
            <a:r>
              <a:rPr lang="en-US" dirty="0"/>
              <a:t>Client Side</a:t>
            </a:r>
          </a:p>
          <a:p>
            <a:pPr lvl="1"/>
            <a:r>
              <a:rPr lang="en-US" dirty="0" err="1"/>
              <a:t>ActionScript</a:t>
            </a:r>
            <a:endParaRPr lang="en-US" dirty="0"/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JavaScript</a:t>
            </a:r>
          </a:p>
          <a:p>
            <a:pPr lvl="1"/>
            <a:r>
              <a:rPr lang="en-US" dirty="0" err="1"/>
              <a:t>ECMAScript</a:t>
            </a:r>
            <a:endParaRPr lang="en-US" dirty="0"/>
          </a:p>
          <a:p>
            <a:pPr lvl="1"/>
            <a:r>
              <a:rPr lang="en-US" dirty="0" err="1"/>
              <a:t>JScript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Fourth-Generation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 Informix 4GL</a:t>
            </a:r>
          </a:p>
          <a:p>
            <a:r>
              <a:rPr lang="en-US" dirty="0"/>
              <a:t>Oracle Express 4GL</a:t>
            </a:r>
          </a:p>
          <a:p>
            <a:r>
              <a:rPr lang="en-US" dirty="0"/>
              <a:t>Progress 4GL</a:t>
            </a:r>
          </a:p>
          <a:p>
            <a:r>
              <a:rPr lang="en-US" dirty="0"/>
              <a:t>SAS</a:t>
            </a:r>
          </a:p>
          <a:p>
            <a:r>
              <a:rPr lang="en-US" dirty="0"/>
              <a:t>Visual FoxPro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7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Understanding How a Computer Works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Problem Solving</a:t>
            </a:r>
          </a:p>
          <a:p>
            <a:r>
              <a:rPr lang="en-US" sz="1800" dirty="0"/>
              <a:t>Identify the Problem</a:t>
            </a:r>
          </a:p>
          <a:p>
            <a:r>
              <a:rPr lang="en-US" sz="1800" dirty="0"/>
              <a:t>Define the Steps to Solve the Problem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C8D2-6DF2-4AD7-93ED-A80D6C58452C}" type="datetime1">
              <a:rPr lang="en-US" smtClean="0"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4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37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Interpreted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J</a:t>
            </a:r>
          </a:p>
          <a:p>
            <a:r>
              <a:rPr lang="en-US" sz="1800" dirty="0"/>
              <a:t>JavaScript</a:t>
            </a:r>
          </a:p>
          <a:p>
            <a:r>
              <a:rPr lang="en-US" sz="1800" dirty="0"/>
              <a:t>Pascal</a:t>
            </a:r>
          </a:p>
          <a:p>
            <a:r>
              <a:rPr lang="en-US" sz="1800" dirty="0"/>
              <a:t>Perl</a:t>
            </a:r>
          </a:p>
          <a:p>
            <a:r>
              <a:rPr lang="en-US" sz="1800" dirty="0"/>
              <a:t>PHO</a:t>
            </a:r>
          </a:p>
          <a:p>
            <a:r>
              <a:rPr lang="en-US" sz="1800" dirty="0"/>
              <a:t>Python</a:t>
            </a:r>
          </a:p>
          <a:p>
            <a:r>
              <a:rPr lang="en-US" sz="1800" dirty="0"/>
              <a:t>Ruby</a:t>
            </a:r>
          </a:p>
          <a:p>
            <a:r>
              <a:rPr lang="en-US" sz="1800" dirty="0"/>
              <a:t>VBScript</a:t>
            </a:r>
          </a:p>
          <a:p>
            <a:r>
              <a:rPr lang="en-US" sz="1800" dirty="0"/>
              <a:t>Windows PowerShell (.NET)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3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Object-Oriented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ActionScript</a:t>
            </a:r>
            <a:endParaRPr lang="en-US" dirty="0"/>
          </a:p>
          <a:p>
            <a:r>
              <a:rPr lang="en-US" dirty="0"/>
              <a:t>C++</a:t>
            </a:r>
          </a:p>
          <a:p>
            <a:r>
              <a:rPr lang="en-US" dirty="0"/>
              <a:t>C#</a:t>
            </a:r>
          </a:p>
          <a:p>
            <a:r>
              <a:rPr lang="en-US" dirty="0"/>
              <a:t>ColdFusion</a:t>
            </a:r>
          </a:p>
          <a:p>
            <a:r>
              <a:rPr lang="en-US" dirty="0"/>
              <a:t>Delphi</a:t>
            </a:r>
          </a:p>
          <a:p>
            <a:r>
              <a:rPr lang="en-US" dirty="0" err="1"/>
              <a:t>ECMAScript</a:t>
            </a:r>
            <a:endParaRPr lang="en-US" dirty="0"/>
          </a:p>
          <a:p>
            <a:r>
              <a:rPr lang="en-US" dirty="0"/>
              <a:t>J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1439863"/>
            <a:ext cx="4038600" cy="3325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Perl 5</a:t>
            </a:r>
          </a:p>
          <a:p>
            <a:r>
              <a:rPr lang="en-US" dirty="0"/>
              <a:t>PHP</a:t>
            </a:r>
          </a:p>
          <a:p>
            <a:r>
              <a:rPr lang="en-US" dirty="0"/>
              <a:t>Python</a:t>
            </a:r>
          </a:p>
          <a:p>
            <a:r>
              <a:rPr lang="en-US" dirty="0" err="1"/>
              <a:t>RealBasic</a:t>
            </a:r>
            <a:endParaRPr lang="en-US" dirty="0"/>
          </a:p>
          <a:p>
            <a:r>
              <a:rPr lang="en-US" dirty="0"/>
              <a:t>Ruby</a:t>
            </a:r>
          </a:p>
          <a:p>
            <a:r>
              <a:rPr lang="en-US" dirty="0"/>
              <a:t>Smalltalk</a:t>
            </a:r>
          </a:p>
          <a:p>
            <a:r>
              <a:rPr lang="en-US" dirty="0"/>
              <a:t>VBScript</a:t>
            </a:r>
          </a:p>
          <a:p>
            <a:r>
              <a:rPr lang="en-US" dirty="0"/>
              <a:t>Visual FoxPro</a:t>
            </a:r>
          </a:p>
        </p:txBody>
      </p:sp>
    </p:spTree>
    <p:extLst>
      <p:ext uri="{BB962C8B-B14F-4D97-AF65-F5344CB8AC3E}">
        <p14:creationId xmlns:p14="http://schemas.microsoft.com/office/powerpoint/2010/main" val="2254927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Scripting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AppleScript</a:t>
            </a:r>
          </a:p>
          <a:p>
            <a:r>
              <a:rPr lang="en-US" dirty="0"/>
              <a:t>ColdFusion</a:t>
            </a:r>
          </a:p>
          <a:p>
            <a:r>
              <a:rPr lang="en-US" dirty="0" err="1"/>
              <a:t>ECMAScript</a:t>
            </a:r>
            <a:endParaRPr lang="en-US" dirty="0"/>
          </a:p>
          <a:p>
            <a:r>
              <a:rPr lang="en-US" dirty="0"/>
              <a:t>Perl</a:t>
            </a:r>
          </a:p>
          <a:p>
            <a:r>
              <a:rPr lang="en-US" dirty="0"/>
              <a:t>PHP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1439863"/>
            <a:ext cx="4038600" cy="3325812"/>
          </a:xfrm>
        </p:spPr>
        <p:txBody>
          <a:bodyPr/>
          <a:lstStyle/>
          <a:p>
            <a:r>
              <a:rPr lang="en-US" dirty="0"/>
              <a:t>Python</a:t>
            </a:r>
          </a:p>
          <a:p>
            <a:r>
              <a:rPr lang="en-US" dirty="0"/>
              <a:t>Ruby</a:t>
            </a:r>
          </a:p>
          <a:p>
            <a:r>
              <a:rPr lang="en-US" dirty="0"/>
              <a:t>Smalltalk</a:t>
            </a:r>
          </a:p>
          <a:p>
            <a:r>
              <a:rPr lang="en-US" dirty="0"/>
              <a:t>VBScript</a:t>
            </a:r>
          </a:p>
          <a:p>
            <a:r>
              <a:rPr lang="en-US" dirty="0"/>
              <a:t>Windows PowerShell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8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XAML</a:t>
            </a:r>
          </a:p>
          <a:p>
            <a:r>
              <a:rPr lang="en-US" dirty="0" err="1"/>
              <a:t>Xpath</a:t>
            </a:r>
            <a:endParaRPr lang="en-US" dirty="0"/>
          </a:p>
          <a:p>
            <a:r>
              <a:rPr lang="en-US" dirty="0" err="1"/>
              <a:t>Xquery</a:t>
            </a:r>
            <a:endParaRPr lang="en-US" dirty="0"/>
          </a:p>
          <a:p>
            <a:r>
              <a:rPr lang="en-US" dirty="0"/>
              <a:t>XSLT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8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.NET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94473" y="1688783"/>
            <a:ext cx="1251585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Basic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0598" y="1700213"/>
            <a:ext cx="1251585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C++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7535" y="1688783"/>
            <a:ext cx="1251585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0798" y="1700213"/>
            <a:ext cx="1251585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J++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0400" y="2763203"/>
            <a:ext cx="2734628" cy="3600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 Framework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0400" y="3623310"/>
            <a:ext cx="2734628" cy="3600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Executable File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7821" y="3128845"/>
            <a:ext cx="48397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pcode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similar to the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bytecode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intermmediate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format of Java)</a:t>
            </a:r>
          </a:p>
        </p:txBody>
      </p:sp>
      <p:cxnSp>
        <p:nvCxnSpPr>
          <p:cNvPr id="15" name="Straight Connector 14"/>
          <p:cNvCxnSpPr>
            <a:stCxn id="7" idx="2"/>
            <a:endCxn id="11" idx="0"/>
          </p:cNvCxnSpPr>
          <p:nvPr/>
        </p:nvCxnSpPr>
        <p:spPr>
          <a:xfrm>
            <a:off x="2120265" y="2048828"/>
            <a:ext cx="2447449" cy="714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  <a:endCxn id="11" idx="0"/>
          </p:cNvCxnSpPr>
          <p:nvPr/>
        </p:nvCxnSpPr>
        <p:spPr>
          <a:xfrm>
            <a:off x="3763328" y="2048828"/>
            <a:ext cx="804386" cy="714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11" idx="0"/>
          </p:cNvCxnSpPr>
          <p:nvPr/>
        </p:nvCxnSpPr>
        <p:spPr>
          <a:xfrm flipH="1">
            <a:off x="4567714" y="2060258"/>
            <a:ext cx="838676" cy="702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11" idx="0"/>
          </p:cNvCxnSpPr>
          <p:nvPr/>
        </p:nvCxnSpPr>
        <p:spPr>
          <a:xfrm flipH="1">
            <a:off x="4567714" y="2060258"/>
            <a:ext cx="2438876" cy="702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0"/>
            <a:endCxn id="13" idx="2"/>
          </p:cNvCxnSpPr>
          <p:nvPr/>
        </p:nvCxnSpPr>
        <p:spPr>
          <a:xfrm flipV="1">
            <a:off x="4567714" y="3428927"/>
            <a:ext cx="0" cy="1943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86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Programming Tools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Flowcharting</a:t>
            </a:r>
          </a:p>
          <a:p>
            <a:r>
              <a:rPr lang="en-US" dirty="0"/>
              <a:t>Unified Modeling Language (UML)</a:t>
            </a:r>
          </a:p>
          <a:p>
            <a:r>
              <a:rPr lang="en-US" dirty="0"/>
              <a:t>Compilers</a:t>
            </a:r>
          </a:p>
          <a:p>
            <a:r>
              <a:rPr lang="en-US" dirty="0"/>
              <a:t>Other Tools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AAA1-97F1-4A04-9FA6-CC410171D84D}" type="datetime1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5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Programming Flowcharts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059483"/>
              </p:ext>
            </p:extLst>
          </p:nvPr>
        </p:nvGraphicFramePr>
        <p:xfrm>
          <a:off x="457200" y="1450975"/>
          <a:ext cx="8230011" cy="3123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8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5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line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 indicate the flow of logic by connecting symbols.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 (Stop /Start)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represent start and end of flowchart.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 arithmetic operations and data-manipulations. 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represent the operation in which there are two alternatives, true and false. 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represent  output</a:t>
                      </a:r>
                      <a:r>
                        <a:rPr lang="en-US" sz="1100" b="1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 document or device.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represent  data used in a process.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Predefined Process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represent a group of statements performing one processing task.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27079" y="2038350"/>
            <a:ext cx="6343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6" y="2281172"/>
            <a:ext cx="707231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60" y="2663661"/>
            <a:ext cx="577572" cy="22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4" y="3059754"/>
            <a:ext cx="447914" cy="2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1" y="3440750"/>
            <a:ext cx="45005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00" y="3857797"/>
            <a:ext cx="500956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74" y="4273078"/>
            <a:ext cx="353616" cy="26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217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Programming Flowcharts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92798"/>
              </p:ext>
            </p:extLst>
          </p:nvPr>
        </p:nvGraphicFramePr>
        <p:xfrm>
          <a:off x="457200" y="1450975"/>
          <a:ext cx="8230011" cy="3127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695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On-page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Connector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join different flow line.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695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Off-page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Connector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connect flowchart portion on different page. 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695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represent  output</a:t>
                      </a:r>
                      <a:r>
                        <a:rPr lang="en-US" sz="1100" b="1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input from a database.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95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Multipage Document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represent  multiple</a:t>
                      </a:r>
                      <a:r>
                        <a:rPr lang="en-US" sz="1100" b="1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r>
                        <a:rPr lang="en-US" sz="1100" b="1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 document or device.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695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Data</a:t>
                      </a:r>
                    </a:p>
                  </a:txBody>
                  <a:tcPr marL="88880" marR="888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to represent data received from external</a:t>
                      </a:r>
                      <a:r>
                        <a:rPr lang="en-US" sz="1100" b="1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sources. </a:t>
                      </a:r>
                      <a:endParaRPr lang="en-US" sz="11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0" marR="888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Flowchart: Off-page Connector 2"/>
          <p:cNvSpPr/>
          <p:nvPr/>
        </p:nvSpPr>
        <p:spPr>
          <a:xfrm>
            <a:off x="1178824" y="2432279"/>
            <a:ext cx="390640" cy="428625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lowchart: Connector 7"/>
          <p:cNvSpPr/>
          <p:nvPr/>
        </p:nvSpPr>
        <p:spPr>
          <a:xfrm>
            <a:off x="1181100" y="1885950"/>
            <a:ext cx="342900" cy="3429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Magnetic Disk 9"/>
          <p:cNvSpPr/>
          <p:nvPr/>
        </p:nvSpPr>
        <p:spPr>
          <a:xfrm>
            <a:off x="1031244" y="2965285"/>
            <a:ext cx="685800" cy="459486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lowchart: Multidocument 10"/>
          <p:cNvSpPr/>
          <p:nvPr/>
        </p:nvSpPr>
        <p:spPr>
          <a:xfrm>
            <a:off x="1079250" y="3523932"/>
            <a:ext cx="637794" cy="44577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50" y="4110263"/>
            <a:ext cx="561824" cy="4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34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Unified Modeling Language (UML)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 Chart</a:t>
            </a:r>
          </a:p>
          <a:p>
            <a:r>
              <a:rPr lang="en-US" dirty="0"/>
              <a:t>Activity Chart</a:t>
            </a:r>
          </a:p>
          <a:p>
            <a:r>
              <a:rPr lang="en-US" dirty="0"/>
              <a:t>Sequence Chart</a:t>
            </a:r>
          </a:p>
          <a:p>
            <a:r>
              <a:rPr lang="en-US" dirty="0"/>
              <a:t>State Chart</a:t>
            </a:r>
          </a:p>
          <a:p>
            <a:r>
              <a:rPr lang="en-US" dirty="0"/>
              <a:t>Collaboration Chart</a:t>
            </a:r>
          </a:p>
          <a:p>
            <a:r>
              <a:rPr lang="en-US" dirty="0"/>
              <a:t>Component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10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Unified Modeling Language (UML)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 Chart</a:t>
            </a:r>
          </a:p>
          <a:p>
            <a:r>
              <a:rPr lang="en-US" dirty="0"/>
              <a:t>Activity Chart</a:t>
            </a:r>
          </a:p>
          <a:p>
            <a:r>
              <a:rPr lang="en-US" dirty="0"/>
              <a:t>Sequence Chart</a:t>
            </a:r>
          </a:p>
          <a:p>
            <a:r>
              <a:rPr lang="en-US" dirty="0"/>
              <a:t>State Chart</a:t>
            </a:r>
          </a:p>
          <a:p>
            <a:r>
              <a:rPr lang="en-US" dirty="0"/>
              <a:t>Collaboration Chart</a:t>
            </a:r>
          </a:p>
          <a:p>
            <a:r>
              <a:rPr lang="en-US" dirty="0"/>
              <a:t>Component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1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Computers Talk?</a:t>
            </a:r>
          </a:p>
          <a:p>
            <a:r>
              <a:rPr lang="en-US" dirty="0"/>
              <a:t>Binary Language = Machine Language</a:t>
            </a:r>
          </a:p>
          <a:p>
            <a:r>
              <a:rPr lang="en-US" dirty="0"/>
              <a:t>Computer Processor talks Machine Language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48759" y="3790950"/>
            <a:ext cx="4089083" cy="364331"/>
          </a:xfrm>
          <a:prstGeom prst="cub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8" name="Cube 7"/>
          <p:cNvSpPr/>
          <p:nvPr/>
        </p:nvSpPr>
        <p:spPr>
          <a:xfrm>
            <a:off x="2810220" y="3510916"/>
            <a:ext cx="3566160" cy="374332"/>
          </a:xfrm>
          <a:prstGeom prst="cub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Language</a:t>
            </a:r>
          </a:p>
        </p:txBody>
      </p:sp>
      <p:sp>
        <p:nvSpPr>
          <p:cNvPr id="9" name="Cube 8"/>
          <p:cNvSpPr/>
          <p:nvPr/>
        </p:nvSpPr>
        <p:spPr>
          <a:xfrm>
            <a:off x="3028819" y="3238024"/>
            <a:ext cx="3128963" cy="3571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3294492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Unified Modeling Language (UML)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548244"/>
              </p:ext>
            </p:extLst>
          </p:nvPr>
        </p:nvGraphicFramePr>
        <p:xfrm>
          <a:off x="457200" y="1450975"/>
          <a:ext cx="8230435" cy="287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marL="90073" marR="9007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marL="90073" marR="9007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0073" marR="90073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73" marR="900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</a:t>
                      </a:r>
                    </a:p>
                  </a:txBody>
                  <a:tcPr marL="90073" marR="90073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Represents a textual specification that is created independently from the diagram. </a:t>
                      </a:r>
                    </a:p>
                  </a:txBody>
                  <a:tcPr marL="90073" marR="90073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73" marR="900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</a:t>
                      </a:r>
                    </a:p>
                  </a:txBody>
                  <a:tcPr marL="90073" marR="90073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actor is a person, group, or system that interacts with the use case. </a:t>
                      </a:r>
                    </a:p>
                  </a:txBody>
                  <a:tcPr marL="90073" marR="90073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73" marR="900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Boundary</a:t>
                      </a:r>
                    </a:p>
                  </a:txBody>
                  <a:tcPr marL="90073" marR="90073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the extent of a system, which can include one or more use cases. </a:t>
                      </a:r>
                    </a:p>
                  </a:txBody>
                  <a:tcPr marL="90073" marR="90073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73" marR="900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Object</a:t>
                      </a:r>
                    </a:p>
                  </a:txBody>
                  <a:tcPr marL="90073" marR="90073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represents set of objects having similar responsibilities.</a:t>
                      </a:r>
                    </a:p>
                  </a:txBody>
                  <a:tcPr marL="90073" marR="90073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73" marR="9007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</a:p>
                  </a:txBody>
                  <a:tcPr marL="90073" marR="90073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Objects are entities that have properties and methods defined.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73" marR="90073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3023" y="1361688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Symbols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772168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83503" y="1754397"/>
            <a:ext cx="879039" cy="458629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29463000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42083" y="2268917"/>
            <a:ext cx="161878" cy="495062"/>
          </a:xfrm>
          <a:prstGeom prst="rect">
            <a:avLst/>
          </a:prstGeom>
        </p:spPr>
      </p:pic>
      <p:pic>
        <p:nvPicPr>
          <p:cNvPr id="13" name="Picture 12"/>
          <p:cNvPicPr/>
          <p:nvPr>
            <p:extLst>
              <p:ext uri="{D42A27DB-BD31-4B8C-83A1-F6EECF244321}">
                <p14:modId xmlns:p14="http://schemas.microsoft.com/office/powerpoint/2010/main" val="40416965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1696" y="2763979"/>
            <a:ext cx="262652" cy="5558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20" y="3375978"/>
            <a:ext cx="52149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92" y="3903094"/>
            <a:ext cx="7429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47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Chapter 4 - Programming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88697" y="1693069"/>
            <a:ext cx="2104038" cy="1712357"/>
            <a:chOff x="4646958" y="1929764"/>
            <a:chExt cx="2805384" cy="2283143"/>
          </a:xfrm>
        </p:grpSpPr>
        <p:grpSp>
          <p:nvGrpSpPr>
            <p:cNvPr id="17" name="Group 16"/>
            <p:cNvGrpSpPr/>
            <p:nvPr/>
          </p:nvGrpSpPr>
          <p:grpSpPr>
            <a:xfrm>
              <a:off x="4985385" y="2468880"/>
              <a:ext cx="2042160" cy="1744027"/>
              <a:chOff x="4985385" y="2468880"/>
              <a:chExt cx="2042160" cy="174402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189220" y="2468880"/>
                <a:ext cx="1634490" cy="3371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Source Code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985385" y="3875722"/>
                <a:ext cx="2042160" cy="3371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Machine Code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43525" y="3086100"/>
                <a:ext cx="1325880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Compiler</a:t>
                </a:r>
              </a:p>
            </p:txBody>
          </p:sp>
          <p:cxnSp>
            <p:nvCxnSpPr>
              <p:cNvPr id="11" name="Straight Connector 10"/>
              <p:cNvCxnSpPr>
                <a:stCxn id="7" idx="2"/>
                <a:endCxn id="9" idx="0"/>
              </p:cNvCxnSpPr>
              <p:nvPr/>
            </p:nvCxnSpPr>
            <p:spPr>
              <a:xfrm>
                <a:off x="6006465" y="2806065"/>
                <a:ext cx="0" cy="2800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9" idx="2"/>
                <a:endCxn id="8" idx="0"/>
              </p:cNvCxnSpPr>
              <p:nvPr/>
            </p:nvCxnSpPr>
            <p:spPr>
              <a:xfrm>
                <a:off x="6006465" y="3543300"/>
                <a:ext cx="0" cy="3324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646958" y="1929764"/>
              <a:ext cx="28053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Compiler Operations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58545" y="1654851"/>
            <a:ext cx="4833461" cy="2153840"/>
            <a:chOff x="-1459230" y="2800351"/>
            <a:chExt cx="6444615" cy="2871787"/>
          </a:xfrm>
        </p:grpSpPr>
        <p:sp>
          <p:nvSpPr>
            <p:cNvPr id="30" name="Rectangle 29"/>
            <p:cNvSpPr/>
            <p:nvPr/>
          </p:nvSpPr>
          <p:spPr>
            <a:xfrm>
              <a:off x="2943225" y="5334953"/>
              <a:ext cx="2042160" cy="3371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VM Linux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-1459230" y="2800351"/>
              <a:ext cx="5423535" cy="2871787"/>
              <a:chOff x="-1459230" y="2800351"/>
              <a:chExt cx="5423535" cy="287178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40767" y="2800351"/>
                <a:ext cx="2206503" cy="2283143"/>
                <a:chOff x="4969867" y="1929764"/>
                <a:chExt cx="2206503" cy="2283143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4985385" y="2468880"/>
                  <a:ext cx="2042160" cy="1744027"/>
                  <a:chOff x="4985385" y="2468880"/>
                  <a:chExt cx="2042160" cy="1744027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189220" y="2468880"/>
                    <a:ext cx="1634490" cy="33718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Source Code</a:t>
                    </a: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4985385" y="3875722"/>
                    <a:ext cx="2042160" cy="33718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350" b="1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Bytecode</a:t>
                    </a:r>
                    <a:endParaRPr lang="en-US" sz="135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5343525" y="3086100"/>
                    <a:ext cx="1325880" cy="45720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3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Compiler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3" idx="2"/>
                    <a:endCxn id="25" idx="0"/>
                  </p:cNvCxnSpPr>
                  <p:nvPr/>
                </p:nvCxnSpPr>
                <p:spPr>
                  <a:xfrm>
                    <a:off x="6006465" y="2806065"/>
                    <a:ext cx="0" cy="28003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>
                    <a:stCxn id="25" idx="2"/>
                    <a:endCxn id="24" idx="0"/>
                  </p:cNvCxnSpPr>
                  <p:nvPr/>
                </p:nvCxnSpPr>
                <p:spPr>
                  <a:xfrm>
                    <a:off x="6006465" y="3543300"/>
                    <a:ext cx="0" cy="33242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4969867" y="1929764"/>
                  <a:ext cx="220650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Virtual Machine</a:t>
                  </a: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-1459230" y="5334953"/>
                <a:ext cx="2042160" cy="3371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VM Windows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56285" y="5334953"/>
                <a:ext cx="2042160" cy="3371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VM Mac OS X</a:t>
                </a:r>
              </a:p>
            </p:txBody>
          </p:sp>
          <p:cxnSp>
            <p:nvCxnSpPr>
              <p:cNvPr id="31" name="Straight Connector 30"/>
              <p:cNvCxnSpPr>
                <a:stCxn id="28" idx="0"/>
                <a:endCxn id="24" idx="2"/>
              </p:cNvCxnSpPr>
              <p:nvPr/>
            </p:nvCxnSpPr>
            <p:spPr>
              <a:xfrm flipV="1">
                <a:off x="-438150" y="5083494"/>
                <a:ext cx="2215515" cy="2514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9" idx="0"/>
                <a:endCxn id="24" idx="2"/>
              </p:cNvCxnSpPr>
              <p:nvPr/>
            </p:nvCxnSpPr>
            <p:spPr>
              <a:xfrm flipV="1">
                <a:off x="1777365" y="5083494"/>
                <a:ext cx="0" cy="2514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0" idx="0"/>
                <a:endCxn id="24" idx="2"/>
              </p:cNvCxnSpPr>
              <p:nvPr/>
            </p:nvCxnSpPr>
            <p:spPr>
              <a:xfrm flipH="1" flipV="1">
                <a:off x="1777365" y="5083494"/>
                <a:ext cx="2186940" cy="2514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/>
          <p:nvPr/>
        </p:nvSpPr>
        <p:spPr>
          <a:xfrm>
            <a:off x="551911" y="3877941"/>
            <a:ext cx="21653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Scripting Interpreters</a:t>
            </a:r>
          </a:p>
        </p:txBody>
      </p:sp>
    </p:spTree>
    <p:extLst>
      <p:ext uri="{BB962C8B-B14F-4D97-AF65-F5344CB8AC3E}">
        <p14:creationId xmlns:p14="http://schemas.microsoft.com/office/powerpoint/2010/main" val="31477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Choosing a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</a:t>
            </a:r>
          </a:p>
          <a:p>
            <a:r>
              <a:rPr lang="en-US" dirty="0"/>
              <a:t>Programming Language </a:t>
            </a:r>
          </a:p>
          <a:p>
            <a:r>
              <a:rPr lang="en-US" dirty="0"/>
              <a:t>Stability</a:t>
            </a:r>
          </a:p>
          <a:p>
            <a:r>
              <a:rPr lang="en-US" dirty="0"/>
              <a:t>Longevity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– Table 4-1, page 89</a:t>
            </a:r>
          </a:p>
          <a:p>
            <a:r>
              <a:rPr lang="en-US" dirty="0"/>
              <a:t>Mac OS X – Table 4-2, page 90</a:t>
            </a:r>
          </a:p>
          <a:p>
            <a:r>
              <a:rPr lang="en-US" dirty="0"/>
              <a:t>Linux – Table 4-3, page 90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9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Programming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Editor</a:t>
            </a:r>
          </a:p>
          <a:p>
            <a:r>
              <a:rPr lang="en-US" dirty="0"/>
              <a:t>Integrated Development Environment</a:t>
            </a:r>
          </a:p>
          <a:p>
            <a:pPr lvl="1"/>
            <a:r>
              <a:rPr lang="en-US" dirty="0"/>
              <a:t>Debugger</a:t>
            </a:r>
          </a:p>
          <a:p>
            <a:pPr lvl="1"/>
            <a:r>
              <a:rPr lang="en-US" dirty="0"/>
              <a:t>File Management</a:t>
            </a:r>
          </a:p>
          <a:p>
            <a:pPr lvl="1"/>
            <a:r>
              <a:rPr lang="en-US" dirty="0"/>
              <a:t>Profiler</a:t>
            </a:r>
          </a:p>
          <a:p>
            <a:pPr lvl="1"/>
            <a:r>
              <a:rPr lang="en-US" dirty="0"/>
              <a:t>GUI Designer</a:t>
            </a:r>
          </a:p>
          <a:p>
            <a:r>
              <a:rPr lang="en-US" dirty="0"/>
              <a:t>Help File Creator</a:t>
            </a:r>
          </a:p>
          <a:p>
            <a:r>
              <a:rPr lang="en-US" dirty="0"/>
              <a:t>Installer</a:t>
            </a:r>
          </a:p>
          <a:p>
            <a:r>
              <a:rPr lang="en-US" dirty="0"/>
              <a:t>Disassembler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2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a typeface="ＭＳ Ｐゴシック" pitchFamily="34" charset="-128"/>
              </a:rPr>
              <a:t>Chapter 5 - Managing Large Projects with Software Engineering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086100"/>
          </a:xfrm>
        </p:spPr>
        <p:txBody>
          <a:bodyPr>
            <a:normAutofit/>
          </a:bodyPr>
          <a:lstStyle/>
          <a:p>
            <a:r>
              <a:rPr lang="en-US" sz="2400" dirty="0"/>
              <a:t>System Development Life Cycle (SDLC)</a:t>
            </a:r>
          </a:p>
          <a:p>
            <a:r>
              <a:rPr lang="en-US" sz="2400" dirty="0"/>
              <a:t>Rapid Application Development (RAD)</a:t>
            </a:r>
          </a:p>
          <a:p>
            <a:r>
              <a:rPr lang="en-US" sz="2400" dirty="0"/>
              <a:t>Joint Application Development (JAD)</a:t>
            </a:r>
          </a:p>
          <a:p>
            <a:r>
              <a:rPr lang="en-US" sz="2400" dirty="0"/>
              <a:t>Extreme Programming (EP) (Agile Software Development)</a:t>
            </a:r>
          </a:p>
          <a:p>
            <a:r>
              <a:rPr lang="en-US" sz="2400" dirty="0"/>
              <a:t>Computer Aided Software Engineering (CASE)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751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System Development Life Cycle (SDLC)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9" b="5290"/>
          <a:stretch/>
        </p:blipFill>
        <p:spPr>
          <a:xfrm>
            <a:off x="1143000" y="1500187"/>
            <a:ext cx="6858000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System Development Life Cycle (SDLC)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64" y="1514566"/>
            <a:ext cx="4461272" cy="31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0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Rapid Application Development (RAD)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76" y="1563778"/>
            <a:ext cx="4723448" cy="30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78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Joint Application Development (JAD)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9795" y="1414462"/>
            <a:ext cx="34644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Dynamic Systems Development Method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95" y="1808794"/>
            <a:ext cx="3051810" cy="29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Base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50975"/>
          <a:ext cx="8226348" cy="302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60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Hexadecimal </a:t>
                      </a:r>
                      <a:b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(Base 16)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Decimal </a:t>
                      </a:r>
                      <a:b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(Base 10)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Binary </a:t>
                      </a:r>
                      <a:b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(Base 2)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73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 0000 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 0001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 0010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 0011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0101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0110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900" b="1" baseline="-25000" dirty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900" b="1" baseline="-25000" dirty="0" err="1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1010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900" b="1" baseline="-25000" dirty="0" err="1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1011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900" b="1" baseline="-25000" dirty="0" err="1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900" b="1" baseline="-25000" dirty="0" err="1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44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900" b="1" baseline="-25000" dirty="0" err="1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1110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25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900" b="1" baseline="-25000" dirty="0" err="1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US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4638" marR="14638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1111</a:t>
                      </a:r>
                    </a:p>
                  </a:txBody>
                  <a:tcPr marL="14638" marR="14638" marT="7144" marB="7144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3" descr="D:\IE2\Temporary Internet Files\Content.IE5\BJP478H0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9944"/>
            <a:ext cx="313182" cy="3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E2\Temporary Internet Files\Content.IE5\2UOG5G24\MP9004223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05" y="1775580"/>
            <a:ext cx="202809" cy="2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IE2\Temporary Internet Files\Content.IE5\276H7LD9\MP90039009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47763"/>
            <a:ext cx="342152" cy="2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4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Extreme Programming (EP) </a:t>
            </a:r>
            <a:br>
              <a:rPr lang="en-US" sz="3600" dirty="0"/>
            </a:br>
            <a:r>
              <a:rPr lang="en-US" sz="3600" dirty="0"/>
              <a:t>(Agile Software Development)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85" y="1516363"/>
            <a:ext cx="2297430" cy="32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351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Computer Aided Software Engineering (CASE)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CASE tool index - </a:t>
            </a:r>
            <a:r>
              <a:rPr lang="en-US" i="1" u="sng" dirty="0">
                <a:hlinkClick r:id="rId2"/>
              </a:rPr>
              <a:t>Unl</a:t>
            </a:r>
            <a:r>
              <a:rPr lang="en-US" u="sng" dirty="0">
                <a:hlinkClick r:id="rId2"/>
              </a:rPr>
              <a:t>.</a:t>
            </a:r>
            <a:r>
              <a:rPr lang="en-US" i="1" u="sng" dirty="0">
                <a:hlinkClick r:id="rId2"/>
              </a:rPr>
              <a:t>csi</a:t>
            </a:r>
            <a:r>
              <a:rPr lang="en-US" u="sng" dirty="0">
                <a:hlinkClick r:id="rId2"/>
              </a:rPr>
              <a:t>.</a:t>
            </a:r>
            <a:r>
              <a:rPr lang="en-US" i="1" u="sng" dirty="0">
                <a:hlinkClick r:id="rId2"/>
              </a:rPr>
              <a:t>cuny.edu</a:t>
            </a:r>
            <a:endParaRPr lang="en-US" u="sng" dirty="0"/>
          </a:p>
          <a:p>
            <a:r>
              <a:rPr lang="en-US" dirty="0"/>
              <a:t>Unified Modeling Language (UML)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02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Computer Aided Software Engineering (CASE)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Testbed</a:t>
            </a:r>
            <a:r>
              <a:rPr lang="en-US" dirty="0"/>
              <a:t> Setup</a:t>
            </a:r>
          </a:p>
          <a:p>
            <a:pPr lvl="1"/>
            <a:r>
              <a:rPr lang="en-US" dirty="0"/>
              <a:t>ASP / ISP</a:t>
            </a:r>
          </a:p>
          <a:p>
            <a:pPr lvl="1"/>
            <a:r>
              <a:rPr lang="en-US" dirty="0">
                <a:hlinkClick r:id="rId2"/>
              </a:rPr>
              <a:t>Amazon Web Service</a:t>
            </a:r>
            <a:endParaRPr lang="en-US" dirty="0"/>
          </a:p>
          <a:p>
            <a:pPr lvl="2"/>
            <a:r>
              <a:rPr lang="en-US" dirty="0"/>
              <a:t>Amazon EC2</a:t>
            </a:r>
          </a:p>
          <a:p>
            <a:pPr lvl="2"/>
            <a:r>
              <a:rPr lang="en-US" dirty="0"/>
              <a:t>Amazon S3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105400" y="1439863"/>
            <a:ext cx="4038600" cy="3325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Version Control</a:t>
            </a:r>
          </a:p>
          <a:p>
            <a:r>
              <a:rPr lang="en-US" dirty="0"/>
              <a:t>Private</a:t>
            </a:r>
          </a:p>
          <a:p>
            <a:pPr lvl="1"/>
            <a:r>
              <a:rPr lang="en-US" dirty="0" err="1">
                <a:hlinkClick r:id="rId3" tooltip="CodePlex"/>
              </a:rPr>
              <a:t>CodePlex</a:t>
            </a:r>
            <a:endParaRPr lang="en-US" dirty="0">
              <a:hlinkClick r:id="rId4" tooltip="Bitbucket"/>
            </a:endParaRPr>
          </a:p>
          <a:p>
            <a:pPr lvl="1"/>
            <a:r>
              <a:rPr lang="en-US" dirty="0" err="1">
                <a:hlinkClick r:id="rId4" tooltip="Bitbucket"/>
              </a:rPr>
              <a:t>Bitbucket</a:t>
            </a:r>
            <a:endParaRPr lang="en-US" dirty="0"/>
          </a:p>
          <a:p>
            <a:r>
              <a:rPr lang="en-US" dirty="0"/>
              <a:t>Open Source</a:t>
            </a:r>
          </a:p>
          <a:p>
            <a:pPr lvl="1"/>
            <a:r>
              <a:rPr lang="en-US" dirty="0" err="1">
                <a:hlinkClick r:id="rId5"/>
              </a:rPr>
              <a:t>github</a:t>
            </a:r>
            <a:r>
              <a:rPr lang="en-US" dirty="0">
                <a:hlinkClick r:id="rId5"/>
              </a:rPr>
              <a:t>	</a:t>
            </a:r>
            <a:endParaRPr lang="en-US" dirty="0"/>
          </a:p>
          <a:p>
            <a:pPr lvl="1"/>
            <a:r>
              <a:rPr lang="en-US" dirty="0" err="1">
                <a:hlinkClick r:id="rId6" tooltip="SourceForge"/>
              </a:rPr>
              <a:t>SourceForge</a:t>
            </a:r>
            <a:endParaRPr lang="en-US" dirty="0"/>
          </a:p>
          <a:p>
            <a:pPr lvl="1"/>
            <a:r>
              <a:rPr lang="en-US" dirty="0">
                <a:hlinkClick r:id="rId7" tooltip="Launchpad (website)"/>
              </a:rPr>
              <a:t>Launchpad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717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Student Exercise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Using a diagramming tool develop a programming flowchart that depicts your process of getting dressed for the day.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1BD-D618-4433-AC40-EE1912B8FC16}" type="datetime1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06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Getting Started </a:t>
            </a:r>
            <a:endParaRPr lang="en-US" sz="24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1700" dirty="0">
                <a:ea typeface="ＭＳ Ｐゴシック" pitchFamily="34" charset="-128"/>
              </a:rPr>
              <a:t>Chapter 1. Getting Started Programming a Computer</a:t>
            </a:r>
          </a:p>
          <a:p>
            <a:pPr>
              <a:defRPr/>
            </a:pPr>
            <a:r>
              <a:rPr lang="en-US" sz="1700" dirty="0">
                <a:ea typeface="ＭＳ Ｐゴシック" pitchFamily="34" charset="-128"/>
              </a:rPr>
              <a:t>Chapter 2. </a:t>
            </a:r>
            <a:r>
              <a:rPr lang="en-US" sz="1700" dirty="0"/>
              <a:t>Different Methods for Writing Programs</a:t>
            </a:r>
          </a:p>
          <a:p>
            <a:pPr>
              <a:defRPr/>
            </a:pPr>
            <a:r>
              <a:rPr lang="en-US" sz="1700" dirty="0">
                <a:ea typeface="ＭＳ Ｐゴシック" pitchFamily="34" charset="-128"/>
              </a:rPr>
              <a:t>Chapter 3. Types of Programming Languages</a:t>
            </a:r>
          </a:p>
          <a:p>
            <a:pPr>
              <a:defRPr/>
            </a:pPr>
            <a:r>
              <a:rPr lang="en-US" sz="1700" dirty="0">
                <a:ea typeface="ＭＳ Ｐゴシック" pitchFamily="34" charset="-128"/>
              </a:rPr>
              <a:t>Chapter 4. Programming Tools</a:t>
            </a:r>
          </a:p>
          <a:p>
            <a:pPr>
              <a:defRPr/>
            </a:pPr>
            <a:r>
              <a:rPr lang="en-US" sz="1700" dirty="0">
                <a:ea typeface="ＭＳ Ｐゴシック" pitchFamily="34" charset="-128"/>
              </a:rPr>
              <a:t>Chapter 5. Managing Large Projects with Software Engineering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6260" y="3562350"/>
            <a:ext cx="6111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– Programming Basics</a:t>
            </a:r>
          </a:p>
        </p:txBody>
      </p:sp>
    </p:spTree>
    <p:extLst>
      <p:ext uri="{BB962C8B-B14F-4D97-AF65-F5344CB8AC3E}">
        <p14:creationId xmlns:p14="http://schemas.microsoft.com/office/powerpoint/2010/main" val="203347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Programming Easier</a:t>
            </a:r>
          </a:p>
          <a:p>
            <a:r>
              <a:rPr lang="en-US" dirty="0"/>
              <a:t>Assembly Language address CPU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2448878"/>
            <a:ext cx="35718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2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Programming Easier</a:t>
            </a:r>
          </a:p>
          <a:p>
            <a:r>
              <a:rPr lang="en-US" dirty="0"/>
              <a:t>C Programming Compromise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2527459" y="4239101"/>
            <a:ext cx="4089083" cy="364331"/>
          </a:xfrm>
          <a:prstGeom prst="cub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8" name="Cube 7"/>
          <p:cNvSpPr/>
          <p:nvPr/>
        </p:nvSpPr>
        <p:spPr>
          <a:xfrm>
            <a:off x="2788920" y="3959067"/>
            <a:ext cx="3566160" cy="374332"/>
          </a:xfrm>
          <a:prstGeom prst="cub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Language</a:t>
            </a:r>
          </a:p>
        </p:txBody>
      </p:sp>
      <p:sp>
        <p:nvSpPr>
          <p:cNvPr id="9" name="Cube 8"/>
          <p:cNvSpPr/>
          <p:nvPr/>
        </p:nvSpPr>
        <p:spPr>
          <a:xfrm>
            <a:off x="3007519" y="3686175"/>
            <a:ext cx="3128963" cy="3571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Language</a:t>
            </a:r>
          </a:p>
        </p:txBody>
      </p:sp>
      <p:sp>
        <p:nvSpPr>
          <p:cNvPr id="10" name="Cube 9"/>
          <p:cNvSpPr/>
          <p:nvPr/>
        </p:nvSpPr>
        <p:spPr>
          <a:xfrm>
            <a:off x="3187541" y="3433286"/>
            <a:ext cx="2768918" cy="3571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Language</a:t>
            </a:r>
          </a:p>
        </p:txBody>
      </p:sp>
      <p:sp>
        <p:nvSpPr>
          <p:cNvPr id="11" name="Cube 10"/>
          <p:cNvSpPr/>
          <p:nvPr/>
        </p:nvSpPr>
        <p:spPr>
          <a:xfrm>
            <a:off x="3366135" y="3164682"/>
            <a:ext cx="952976" cy="347186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Fortran</a:t>
            </a:r>
          </a:p>
        </p:txBody>
      </p:sp>
      <p:sp>
        <p:nvSpPr>
          <p:cNvPr id="12" name="Cube 11"/>
          <p:cNvSpPr/>
          <p:nvPr/>
        </p:nvSpPr>
        <p:spPr>
          <a:xfrm>
            <a:off x="4291250" y="3164682"/>
            <a:ext cx="612935" cy="34718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Cube 12"/>
          <p:cNvSpPr/>
          <p:nvPr/>
        </p:nvSpPr>
        <p:spPr>
          <a:xfrm>
            <a:off x="4932046" y="3164682"/>
            <a:ext cx="920114" cy="361474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</a:t>
            </a:r>
          </a:p>
        </p:txBody>
      </p:sp>
      <p:sp>
        <p:nvSpPr>
          <p:cNvPr id="14" name="Cube 13"/>
          <p:cNvSpPr/>
          <p:nvPr/>
        </p:nvSpPr>
        <p:spPr>
          <a:xfrm>
            <a:off x="3521155" y="2891076"/>
            <a:ext cx="2101691" cy="34718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&amp; Visual Language</a:t>
            </a:r>
          </a:p>
        </p:txBody>
      </p:sp>
    </p:spTree>
    <p:extLst>
      <p:ext uri="{BB962C8B-B14F-4D97-AF65-F5344CB8AC3E}">
        <p14:creationId xmlns:p14="http://schemas.microsoft.com/office/powerpoint/2010/main" val="221170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430369"/>
            <a:ext cx="8229600" cy="3291840"/>
          </a:xfrm>
        </p:spPr>
        <p:txBody>
          <a:bodyPr/>
          <a:lstStyle/>
          <a:p>
            <a:r>
              <a:rPr lang="en-US" dirty="0"/>
              <a:t>Translates Source Code to Machine Code</a:t>
            </a:r>
          </a:p>
          <a:p>
            <a:r>
              <a:rPr lang="en-US" dirty="0"/>
              <a:t>Assembly Language converted by “Assembler”</a:t>
            </a:r>
          </a:p>
          <a:p>
            <a:r>
              <a:rPr lang="en-US" dirty="0"/>
              <a:t>High Language converted by “Compiler”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27459" y="4239101"/>
            <a:ext cx="4089083" cy="364331"/>
          </a:xfrm>
          <a:prstGeom prst="cub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8" name="Cube 7"/>
          <p:cNvSpPr/>
          <p:nvPr/>
        </p:nvSpPr>
        <p:spPr>
          <a:xfrm>
            <a:off x="2788920" y="3959067"/>
            <a:ext cx="3566160" cy="374332"/>
          </a:xfrm>
          <a:prstGeom prst="cub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Language</a:t>
            </a:r>
          </a:p>
        </p:txBody>
      </p:sp>
      <p:sp>
        <p:nvSpPr>
          <p:cNvPr id="9" name="Cube 8"/>
          <p:cNvSpPr/>
          <p:nvPr/>
        </p:nvSpPr>
        <p:spPr>
          <a:xfrm>
            <a:off x="3007519" y="3686175"/>
            <a:ext cx="3128963" cy="3571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Language</a:t>
            </a:r>
          </a:p>
        </p:txBody>
      </p:sp>
      <p:sp>
        <p:nvSpPr>
          <p:cNvPr id="10" name="Cube 9"/>
          <p:cNvSpPr/>
          <p:nvPr/>
        </p:nvSpPr>
        <p:spPr>
          <a:xfrm>
            <a:off x="3187541" y="3433286"/>
            <a:ext cx="2768918" cy="3571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Language</a:t>
            </a:r>
          </a:p>
        </p:txBody>
      </p:sp>
      <p:sp>
        <p:nvSpPr>
          <p:cNvPr id="11" name="Cube 10"/>
          <p:cNvSpPr/>
          <p:nvPr/>
        </p:nvSpPr>
        <p:spPr>
          <a:xfrm>
            <a:off x="3366135" y="3164682"/>
            <a:ext cx="952976" cy="347186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Fortran</a:t>
            </a:r>
          </a:p>
        </p:txBody>
      </p:sp>
      <p:sp>
        <p:nvSpPr>
          <p:cNvPr id="12" name="Cube 11"/>
          <p:cNvSpPr/>
          <p:nvPr/>
        </p:nvSpPr>
        <p:spPr>
          <a:xfrm>
            <a:off x="4291250" y="3164682"/>
            <a:ext cx="612935" cy="34718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Cube 12"/>
          <p:cNvSpPr/>
          <p:nvPr/>
        </p:nvSpPr>
        <p:spPr>
          <a:xfrm>
            <a:off x="4932046" y="3164682"/>
            <a:ext cx="920114" cy="361474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</a:t>
            </a:r>
          </a:p>
        </p:txBody>
      </p:sp>
      <p:sp>
        <p:nvSpPr>
          <p:cNvPr id="14" name="Cube 13"/>
          <p:cNvSpPr/>
          <p:nvPr/>
        </p:nvSpPr>
        <p:spPr>
          <a:xfrm>
            <a:off x="3521155" y="2891076"/>
            <a:ext cx="2101691" cy="34718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&amp; Visual Language</a:t>
            </a:r>
          </a:p>
        </p:txBody>
      </p:sp>
    </p:spTree>
    <p:extLst>
      <p:ext uri="{BB962C8B-B14F-4D97-AF65-F5344CB8AC3E}">
        <p14:creationId xmlns:p14="http://schemas.microsoft.com/office/powerpoint/2010/main" val="3326738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D69377-597A-4789-A5E1-44053C13E378}" vid="{B76F6B00-CD17-4E68-8987-364BAF9C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104</TotalTime>
  <Words>1748</Words>
  <Application>Microsoft Office PowerPoint</Application>
  <PresentationFormat>On-screen Show (16:9)</PresentationFormat>
  <Paragraphs>632</Paragraphs>
  <Slides>64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ＭＳ Ｐゴシック</vt:lpstr>
      <vt:lpstr>Arial</vt:lpstr>
      <vt:lpstr>Calibri</vt:lpstr>
      <vt:lpstr>Constantia</vt:lpstr>
      <vt:lpstr>Courier New</vt:lpstr>
      <vt:lpstr>Verdana</vt:lpstr>
      <vt:lpstr>Wingdings</vt:lpstr>
      <vt:lpstr>Wingdings 2</vt:lpstr>
      <vt:lpstr>ProfBurnett</vt:lpstr>
      <vt:lpstr>Programming Fundamentals</vt:lpstr>
      <vt:lpstr>Session Outline</vt:lpstr>
      <vt:lpstr>Chapter 1 - Programming a Computer</vt:lpstr>
      <vt:lpstr>Understanding How a Computer Works</vt:lpstr>
      <vt:lpstr>History of Programming</vt:lpstr>
      <vt:lpstr>Number Base</vt:lpstr>
      <vt:lpstr>Assembly Language</vt:lpstr>
      <vt:lpstr>Higher Level Languages</vt:lpstr>
      <vt:lpstr>Language Conversion</vt:lpstr>
      <vt:lpstr>OS &amp; Programming</vt:lpstr>
      <vt:lpstr>OS &amp; Programming</vt:lpstr>
      <vt:lpstr>Discovering Programming</vt:lpstr>
      <vt:lpstr>Chapter 2 - Methods for Writing Programs</vt:lpstr>
      <vt:lpstr>Unstructured Spaghetti Code</vt:lpstr>
      <vt:lpstr>Unstructured Spaghetti Code</vt:lpstr>
      <vt:lpstr>Structured Programming  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Three Basic Program Structures</vt:lpstr>
      <vt:lpstr>Object-Oriented Programming (OOP)</vt:lpstr>
      <vt:lpstr>Object Oriented Concepts</vt:lpstr>
      <vt:lpstr>Object Characteristics </vt:lpstr>
      <vt:lpstr>Chapter 3 - Types of Programming Languages</vt:lpstr>
      <vt:lpstr>Compiled Programming Languages </vt:lpstr>
      <vt:lpstr>Curly-Bracket Programming Languages </vt:lpstr>
      <vt:lpstr>Data-Oriented </vt:lpstr>
      <vt:lpstr>Embeddable</vt:lpstr>
      <vt:lpstr>Fourth-Generation</vt:lpstr>
      <vt:lpstr>Interpreted </vt:lpstr>
      <vt:lpstr>Object-Oriented</vt:lpstr>
      <vt:lpstr>Scripting </vt:lpstr>
      <vt:lpstr>XML</vt:lpstr>
      <vt:lpstr>.NET Framework</vt:lpstr>
      <vt:lpstr>Programming Tools</vt:lpstr>
      <vt:lpstr>Programming Flowcharts</vt:lpstr>
      <vt:lpstr>Programming Flowcharts</vt:lpstr>
      <vt:lpstr>Unified Modeling Language (UML)</vt:lpstr>
      <vt:lpstr>Unified Modeling Language (UML)</vt:lpstr>
      <vt:lpstr>Unified Modeling Language (UML)</vt:lpstr>
      <vt:lpstr>Chapter 4 - Programming Tools</vt:lpstr>
      <vt:lpstr>Choosing a Compiler</vt:lpstr>
      <vt:lpstr>Compilers</vt:lpstr>
      <vt:lpstr>Other Programming Tools</vt:lpstr>
      <vt:lpstr>Chapter 5 - Managing Large Projects with Software Engineering</vt:lpstr>
      <vt:lpstr>System Development Life Cycle (SDLC)</vt:lpstr>
      <vt:lpstr>System Development Life Cycle (SDLC)</vt:lpstr>
      <vt:lpstr>Rapid Application Development (RAD)</vt:lpstr>
      <vt:lpstr>Joint Application Development (JAD)</vt:lpstr>
      <vt:lpstr>Extreme Programming (EP)  (Agile Software Development)</vt:lpstr>
      <vt:lpstr>Computer Aided Software Engineering (CASE)</vt:lpstr>
      <vt:lpstr>Computer Aided Software Engineering (CASE)</vt:lpstr>
      <vt:lpstr>Student Exercise I</vt:lpstr>
      <vt:lpstr>Session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Fundamentals</dc:title>
  <dc:creator>Prof Burnett</dc:creator>
  <cp:lastModifiedBy>Prof Burnett</cp:lastModifiedBy>
  <cp:revision>6</cp:revision>
  <cp:lastPrinted>2016-10-26T11:45:17Z</cp:lastPrinted>
  <dcterms:created xsi:type="dcterms:W3CDTF">2016-12-10T22:40:03Z</dcterms:created>
  <dcterms:modified xsi:type="dcterms:W3CDTF">2016-12-28T10:48:33Z</dcterms:modified>
</cp:coreProperties>
</file>