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9" r:id="rId1"/>
  </p:sldMasterIdLst>
  <p:notesMasterIdLst>
    <p:notesMasterId r:id="rId65"/>
  </p:notesMasterIdLst>
  <p:sldIdLst>
    <p:sldId id="256" r:id="rId2"/>
    <p:sldId id="289" r:id="rId3"/>
    <p:sldId id="415" r:id="rId4"/>
    <p:sldId id="291" r:id="rId5"/>
    <p:sldId id="292" r:id="rId6"/>
    <p:sldId id="257" r:id="rId7"/>
    <p:sldId id="325" r:id="rId8"/>
    <p:sldId id="407" r:id="rId9"/>
    <p:sldId id="332" r:id="rId10"/>
    <p:sldId id="333" r:id="rId11"/>
    <p:sldId id="334" r:id="rId12"/>
    <p:sldId id="335" r:id="rId13"/>
    <p:sldId id="408" r:id="rId14"/>
    <p:sldId id="336" r:id="rId15"/>
    <p:sldId id="337" r:id="rId16"/>
    <p:sldId id="338" r:id="rId17"/>
    <p:sldId id="339" r:id="rId18"/>
    <p:sldId id="340" r:id="rId19"/>
    <p:sldId id="341" r:id="rId20"/>
    <p:sldId id="409" r:id="rId21"/>
    <p:sldId id="342" r:id="rId22"/>
    <p:sldId id="410" r:id="rId23"/>
    <p:sldId id="343" r:id="rId24"/>
    <p:sldId id="411" r:id="rId25"/>
    <p:sldId id="344" r:id="rId26"/>
    <p:sldId id="345" r:id="rId27"/>
    <p:sldId id="348" r:id="rId28"/>
    <p:sldId id="349" r:id="rId29"/>
    <p:sldId id="412" r:id="rId30"/>
    <p:sldId id="350" r:id="rId31"/>
    <p:sldId id="413" r:id="rId32"/>
    <p:sldId id="351" r:id="rId33"/>
    <p:sldId id="352" r:id="rId34"/>
    <p:sldId id="353" r:id="rId35"/>
    <p:sldId id="330" r:id="rId36"/>
    <p:sldId id="354" r:id="rId37"/>
    <p:sldId id="355" r:id="rId38"/>
    <p:sldId id="417" r:id="rId39"/>
    <p:sldId id="418" r:id="rId40"/>
    <p:sldId id="419" r:id="rId41"/>
    <p:sldId id="420" r:id="rId42"/>
    <p:sldId id="421" r:id="rId43"/>
    <p:sldId id="422" r:id="rId44"/>
    <p:sldId id="416" r:id="rId45"/>
    <p:sldId id="423" r:id="rId46"/>
    <p:sldId id="328" r:id="rId47"/>
    <p:sldId id="369" r:id="rId48"/>
    <p:sldId id="370" r:id="rId49"/>
    <p:sldId id="371" r:id="rId50"/>
    <p:sldId id="372" r:id="rId51"/>
    <p:sldId id="373" r:id="rId52"/>
    <p:sldId id="327" r:id="rId53"/>
    <p:sldId id="384" r:id="rId54"/>
    <p:sldId id="385" r:id="rId55"/>
    <p:sldId id="383" r:id="rId56"/>
    <p:sldId id="389" r:id="rId57"/>
    <p:sldId id="390" r:id="rId58"/>
    <p:sldId id="391" r:id="rId59"/>
    <p:sldId id="392" r:id="rId60"/>
    <p:sldId id="326" r:id="rId61"/>
    <p:sldId id="424" r:id="rId62"/>
    <p:sldId id="406" r:id="rId63"/>
    <p:sldId id="324" r:id="rId6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EAEAEA"/>
    <a:srgbClr val="A50021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111" autoAdjust="0"/>
    <p:restoredTop sz="94675" autoAdjust="0"/>
  </p:normalViewPr>
  <p:slideViewPr>
    <p:cSldViewPr snapToGrid="0">
      <p:cViewPr>
        <p:scale>
          <a:sx n="90" d="100"/>
          <a:sy n="90" d="100"/>
        </p:scale>
        <p:origin x="-1200" y="-2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95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AF086-1A73-491C-8B40-2FA6598343EB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779D-75B3-4FE5-8224-CB08B9849A63}" type="datetime1">
              <a:rPr lang="en-US" smtClean="0"/>
              <a:t>8/28/2014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33636-9917-460E-9CE9-F080376AA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1" y="1611313"/>
            <a:ext cx="8607425" cy="34938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8BF354C-946C-4851-9D99-826309E3441F}" type="datetime1">
              <a:rPr lang="en-US" smtClean="0"/>
              <a:t>8/28/2014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71A1C3F-89AB-411A-A18A-0A2D118E1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 txBox="1">
            <a:spLocks/>
          </p:cNvSpPr>
          <p:nvPr userDrawn="1"/>
        </p:nvSpPr>
        <p:spPr>
          <a:xfrm>
            <a:off x="3124200" y="5397500"/>
            <a:ext cx="28956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6" y="1063625"/>
            <a:ext cx="2187575" cy="40415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071563"/>
            <a:ext cx="6410325" cy="4033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2090159-67D7-4016-90B1-D8721AEBB8E0}" type="datetime1">
              <a:rPr lang="en-US" smtClean="0"/>
              <a:t>8/28/2014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A410A12-F99A-4631-87E6-0E5BE7081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1" y="873125"/>
            <a:ext cx="8340725" cy="642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579563"/>
            <a:ext cx="4298950" cy="35255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7500"/>
            <a:ext cx="4298950" cy="16827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45050" y="3389313"/>
            <a:ext cx="4298950" cy="17158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3DD0-DF8B-4D9A-99B9-CCCF4D1EEF48}" type="datetime1">
              <a:rPr lang="en-US" smtClean="0"/>
              <a:t>8/28/2014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89" y="0"/>
            <a:ext cx="7623175" cy="63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825500"/>
            <a:ext cx="7620000" cy="467386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5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buFont typeface="Wingdings" pitchFamily="2" charset="2"/>
              <a:buChar char="§"/>
              <a:defRPr/>
            </a:lvl1pPr>
            <a:lvl2pPr>
              <a:buClr>
                <a:srgbClr val="002060"/>
              </a:buClr>
              <a:buFont typeface="Wingdings" pitchFamily="2" charset="2"/>
              <a:buChar char="§"/>
              <a:defRPr/>
            </a:lvl2pPr>
            <a:lvl3pPr>
              <a:buClr>
                <a:srgbClr val="002060"/>
              </a:buClr>
              <a:buFont typeface="Wingdings" pitchFamily="2" charset="2"/>
              <a:buChar char="§"/>
              <a:defRPr/>
            </a:lvl3pPr>
            <a:lvl4pPr>
              <a:buClr>
                <a:srgbClr val="002060"/>
              </a:buClr>
              <a:buFont typeface="Wingdings" pitchFamily="2" charset="2"/>
              <a:buChar char="§"/>
              <a:defRPr/>
            </a:lvl4pPr>
            <a:lvl5pPr>
              <a:buClr>
                <a:srgbClr val="00206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0517534-BFF4-48B7-8B4B-7725810808D2}" type="datetime1">
              <a:rPr lang="en-US" smtClean="0"/>
              <a:t>8/28/2014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49DD45F-E177-4AF6-86B1-B96B00CA04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603375"/>
            <a:ext cx="4298950" cy="35017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050" y="1595438"/>
            <a:ext cx="4298950" cy="35096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8B2A5-A315-4690-AE19-75A226FD5B32}" type="datetime1">
              <a:rPr lang="en-US" smtClean="0"/>
              <a:t>8/28/2014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3552"/>
            <a:ext cx="8229600" cy="69188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6761"/>
            <a:ext cx="4040188" cy="6178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6626"/>
            <a:ext cx="4040188" cy="28985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5501" y="1588823"/>
            <a:ext cx="4041775" cy="6178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22500"/>
            <a:ext cx="4041775" cy="28826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529FFC0-EECB-4B27-B23E-93FED33DD3B7}" type="datetime1">
              <a:rPr lang="en-US" smtClean="0"/>
              <a:t>8/28/2014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64E271-3393-45EF-877F-FFC06C4D6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8FCE1-0CC7-4DCD-9CD1-542884C68B71}" type="datetime1">
              <a:rPr lang="en-US" smtClean="0"/>
              <a:t>8/28/2014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412A-1CA6-4C88-8213-9CDFC963A68A}" type="datetime1">
              <a:rPr lang="en-US" smtClean="0"/>
              <a:t>8/28/2014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EC4552-FCE3-4759-9876-AA52C2615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5381625"/>
            <a:ext cx="2895600" cy="222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7" y="1016000"/>
            <a:ext cx="3028949" cy="5715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5688"/>
            <a:ext cx="5111750" cy="40494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87500"/>
            <a:ext cx="3008313" cy="35176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AA9B-BE1F-4708-8EC4-50C267A7E248}" type="datetime1">
              <a:rPr lang="en-US" smtClean="0"/>
              <a:t>8/28/2014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C17918-3BC8-4F8E-BE1F-554D02C99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 txBox="1">
            <a:spLocks/>
          </p:cNvSpPr>
          <p:nvPr userDrawn="1"/>
        </p:nvSpPr>
        <p:spPr>
          <a:xfrm>
            <a:off x="3267075" y="5405438"/>
            <a:ext cx="28956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89000"/>
            <a:ext cx="5486400" cy="30506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936061B-B3AE-47A8-A4B1-3891FC50A731}" type="datetime1">
              <a:rPr lang="en-US" smtClean="0"/>
              <a:t>8/28/2014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6555B21-0658-4006-B819-488C74EC51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1"/>
          <p:cNvSpPr txBox="1">
            <a:spLocks/>
          </p:cNvSpPr>
          <p:nvPr userDrawn="1"/>
        </p:nvSpPr>
        <p:spPr>
          <a:xfrm>
            <a:off x="3124200" y="5405438"/>
            <a:ext cx="28956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310188"/>
            <a:ext cx="9144000" cy="404813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" y="870479"/>
            <a:ext cx="8762999" cy="73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36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611313"/>
            <a:ext cx="8750300" cy="349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381000" y="5408084"/>
            <a:ext cx="2133600" cy="2037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effectLst/>
              </a:defRPr>
            </a:lvl1pPr>
          </a:lstStyle>
          <a:p>
            <a:fld id="{3A5E24E6-2728-4A09-B3A3-EE2F02724AE1}" type="datetime1">
              <a:rPr lang="en-US" smtClean="0"/>
              <a:t>8/28/2014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753225" y="5389562"/>
            <a:ext cx="2133600" cy="222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5326063"/>
            <a:ext cx="9144000" cy="793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5365751"/>
            <a:ext cx="2895600" cy="2354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 dirty="0" smtClean="0"/>
          </a:p>
        </p:txBody>
      </p:sp>
      <p:pic>
        <p:nvPicPr>
          <p:cNvPr id="17" name="Picture 16" descr="Image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-1" y="0"/>
            <a:ext cx="4572001" cy="698500"/>
          </a:xfrm>
          <a:prstGeom prst="rect">
            <a:avLst/>
          </a:prstGeom>
        </p:spPr>
      </p:pic>
      <p:pic>
        <p:nvPicPr>
          <p:cNvPr id="19" name="Picture 18" descr="ITI_Logo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572000" y="0"/>
            <a:ext cx="4572000" cy="6985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0" y="682625"/>
            <a:ext cx="9144000" cy="7938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3600" b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webdb.montgomerycollege.edu/internet/wdceevals/wdceevals.cf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943" y="2621643"/>
            <a:ext cx="7990114" cy="780143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 III – Advanced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www.profburnett.com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Microsoft Excel </a:t>
            </a:r>
            <a:r>
              <a:rPr lang="en-US" sz="4400" dirty="0" smtClean="0"/>
              <a:t>2013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AND, OR, and NOT functions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IF(AND(logical1, logical2),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value_if_true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value_if_false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IF(OR(logical1, logical2),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value_if_true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value_if_false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IF(NOT(logical),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value_if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true,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value_if_false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72B167B-E800-4338-97DB-C719EB2FD7D1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3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IF functions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the nested IF function to evaluate multiple conditions</a:t>
            </a:r>
          </a:p>
          <a:p>
            <a:pPr eaLnBrk="1" hangingPunct="1">
              <a:spcBef>
                <a:spcPct val="30000"/>
              </a:spcBef>
            </a:pPr>
            <a:r>
              <a:rPr lang="en-US" dirty="0" smtClean="0"/>
              <a:t>Example: Use a second IF function as the </a:t>
            </a:r>
            <a:r>
              <a:rPr lang="en-US" dirty="0" err="1" smtClean="0">
                <a:latin typeface="Courier New" pitchFamily="49" charset="0"/>
              </a:rPr>
              <a:t>value_if_false</a:t>
            </a:r>
            <a:r>
              <a:rPr lang="en-US" dirty="0" smtClean="0"/>
              <a:t> argument for the first IF function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EB3DE0C-F98C-4F04-8B41-DB5BCB617FCA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30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IFERROR function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IFERROR(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value,value_if_error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28E8FD1-8CE7-4039-9C5D-29B06D260A52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4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&amp; Statistical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SUMIF</a:t>
            </a:r>
          </a:p>
          <a:p>
            <a:r>
              <a:rPr lang="en-US" dirty="0" smtClean="0"/>
              <a:t>COUNTIF</a:t>
            </a:r>
          </a:p>
          <a:p>
            <a:r>
              <a:rPr lang="en-US" dirty="0" smtClean="0"/>
              <a:t>AVERAGEIF</a:t>
            </a:r>
          </a:p>
          <a:p>
            <a:r>
              <a:rPr lang="en-US" dirty="0" smtClean="0"/>
              <a:t>SUMIFS</a:t>
            </a:r>
          </a:p>
          <a:p>
            <a:r>
              <a:rPr lang="en-US" dirty="0" smtClean="0"/>
              <a:t>COUNTIFS</a:t>
            </a:r>
          </a:p>
          <a:p>
            <a:r>
              <a:rPr lang="en-US" dirty="0" smtClean="0"/>
              <a:t>AVERAGEIFS</a:t>
            </a:r>
          </a:p>
          <a:p>
            <a:r>
              <a:rPr lang="en-US" dirty="0" smtClean="0"/>
              <a:t>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433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SUMIF function </a:t>
            </a:r>
          </a:p>
        </p:txBody>
      </p:sp>
      <p:sp>
        <p:nvSpPr>
          <p:cNvPr id="205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 indent="-685800" eaLnBrk="1" hangingPunct="1">
              <a:buFont typeface="Wingdings" pitchFamily="2" charset="2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685800" indent="-685800" eaLnBrk="1" hangingPunct="1">
              <a:buFont typeface="Wingdings" pitchFamily="2" charset="2"/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SUMIF(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range,criteria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sum_range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FD745B7-C211-4694-9E6C-DB15654D5FBF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7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COUNTIF function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COUNTIF(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range,criteria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204D4ED-6709-44B7-BB6B-03AC84BF2657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80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AVERAGEIF function 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5800" indent="-685800" eaLnBrk="1" hangingPunct="1">
              <a:buFont typeface="Wingdings" pitchFamily="2" charset="2"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85800" indent="-685800" eaLnBrk="1" hangingPunct="1">
              <a:buFont typeface="Wingdings" pitchFamily="2" charset="2"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AVERAGEIF(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range,criteria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average_range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58C7E41-B6F4-4A65-A4B3-A830FE2D51C4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23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SUMIFS, COUNTIFS, AVERAGEIFS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SUMIFS(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sum_range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criteria_range1,criteria1,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criteria_range2,criteria2)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COUNTIFS(range1,criteria1,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range2,criteria2)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AVERAGEIFS(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average_range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criteria_range1,criteria1,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criteria_range2,criteria2)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D233B39-F63F-4098-9D9F-3D86033ECEBD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4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ROUND function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ROUND(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value,num_digits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D9BC786-36D8-4EC3-ADBF-E5AD230FCDBF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Evaluate Formula dialog box</a:t>
            </a: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6624638" y="23341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172" name="Picture 4" descr="U1ex4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62365"/>
            <a:ext cx="5943600" cy="259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02CCDF6-7DCE-4D7D-9D94-D1765544548C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3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Class Outline</a:t>
            </a:r>
          </a:p>
          <a:p>
            <a:pPr eaLnBrk="1" hangingPunct="1"/>
            <a:r>
              <a:rPr lang="en-US" dirty="0" smtClean="0"/>
              <a:t>Review Class Website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 smtClean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F21DA7C-4925-4761-94C2-6E3403750E80}" type="datetime1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PMT - Calculates the payment for a loan based on constant payments and a constant interest rate.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87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PMT function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PMT(</a:t>
            </a:r>
            <a:r>
              <a:rPr lang="en-US" dirty="0" err="1" smtClean="0"/>
              <a:t>rate,nper,pv,fv,type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/>
              <a:t>r</a:t>
            </a:r>
            <a:r>
              <a:rPr lang="en-US" dirty="0" smtClean="0"/>
              <a:t>ate </a:t>
            </a:r>
            <a:r>
              <a:rPr lang="en-US" dirty="0"/>
              <a:t>= The interest rate for the loan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/>
              <a:t>n</a:t>
            </a:r>
            <a:r>
              <a:rPr lang="en-US" dirty="0" err="1" smtClean="0"/>
              <a:t>per</a:t>
            </a:r>
            <a:r>
              <a:rPr lang="en-US" dirty="0" smtClean="0"/>
              <a:t> = </a:t>
            </a:r>
            <a:r>
              <a:rPr lang="en-US" dirty="0"/>
              <a:t>The total number of payments for the loan.</a:t>
            </a:r>
          </a:p>
          <a:p>
            <a:pPr>
              <a:buNone/>
            </a:pPr>
            <a:r>
              <a:rPr lang="en-US" dirty="0" err="1" smtClean="0"/>
              <a:t>pv</a:t>
            </a:r>
            <a:r>
              <a:rPr lang="en-US" dirty="0" smtClean="0"/>
              <a:t> </a:t>
            </a:r>
            <a:r>
              <a:rPr lang="en-US" dirty="0"/>
              <a:t>= The present value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Fv</a:t>
            </a:r>
            <a:r>
              <a:rPr lang="en-US" dirty="0" smtClean="0"/>
              <a:t> = </a:t>
            </a:r>
            <a:r>
              <a:rPr lang="en-US" dirty="0"/>
              <a:t>The future value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Type </a:t>
            </a:r>
            <a:r>
              <a:rPr lang="en-US" dirty="0"/>
              <a:t>= Optional. The number 0 (zero) or 1 and indicates when payments are due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0099146-FD4D-4782-8370-404AE105EA16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80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Date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= Current Date</a:t>
            </a:r>
          </a:p>
          <a:p>
            <a:r>
              <a:rPr lang="en-US" dirty="0" smtClean="0"/>
              <a:t>YEAR = Year in specified date serial number</a:t>
            </a:r>
          </a:p>
          <a:p>
            <a:r>
              <a:rPr lang="en-US" dirty="0" smtClean="0"/>
              <a:t>DAY360 = Calculate between dates</a:t>
            </a:r>
          </a:p>
          <a:p>
            <a:r>
              <a:rPr lang="en-US" dirty="0" smtClean="0"/>
              <a:t>NETWORKDAYS = Calculate work days between dates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66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functions</a:t>
            </a:r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Various built-in date functions can be used to insert dates or perform date calculations</a:t>
            </a:r>
          </a:p>
          <a:p>
            <a:r>
              <a:rPr lang="en-US" smtClean="0"/>
              <a:t>To insert a date function: </a:t>
            </a:r>
          </a:p>
          <a:p>
            <a:pPr marL="914400" lvl="1" indent="-341313"/>
            <a:r>
              <a:rPr lang="en-US" smtClean="0"/>
              <a:t>On the Formulas tab, in the Function Library group, click Date &amp; Time and select the desired function</a:t>
            </a:r>
          </a:p>
          <a:p>
            <a:pPr marL="914400" lvl="1" indent="-341313"/>
            <a:r>
              <a:rPr lang="en-US" smtClean="0"/>
              <a:t>Click the Insert Function button to open the Insert Function dialog box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5331355"/>
            <a:ext cx="1085850" cy="304271"/>
          </a:xfrm>
          <a:prstGeom prst="rect">
            <a:avLst/>
          </a:prstGeom>
          <a:solidFill>
            <a:srgbClr val="597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0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A0F56A-6EA3-4B7C-BF2C-C44767ABD0C5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26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Calculations on one or more set of values. 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Editing Safeguards</a:t>
            </a:r>
          </a:p>
          <a:p>
            <a:r>
              <a:rPr lang="en-US" dirty="0" smtClean="0"/>
              <a:t>Reduced File Size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9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Calculating time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find the difference between a start time and an end time, use a basic subtraction formula</a:t>
            </a:r>
            <a:br>
              <a:rPr lang="en-US" smtClean="0"/>
            </a:br>
            <a:r>
              <a:rPr lang="en-US" smtClean="0">
                <a:latin typeface="Courier New" pitchFamily="49" charset="0"/>
              </a:rPr>
              <a:t>=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end_time-start_time</a:t>
            </a:r>
          </a:p>
          <a:p>
            <a:r>
              <a:rPr lang="en-US" smtClean="0"/>
              <a:t>Format the cell as Number or General to see the difference in hours</a:t>
            </a:r>
          </a:p>
          <a:p>
            <a:r>
              <a:rPr lang="en-US" smtClean="0"/>
              <a:t>If formatted as Time, the result will be displayed as </a:t>
            </a:r>
            <a:r>
              <a:rPr lang="en-US" i="1" smtClean="0"/>
              <a:t>hh:mm:ss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522871D-42E1-4150-A833-E7D6DE0ADAD8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12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Array formulas</a:t>
            </a:r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Syntax is the same as for any other Excel formula </a:t>
            </a:r>
          </a:p>
          <a:p>
            <a:r>
              <a:rPr lang="en-US" sz="2400" dirty="0" smtClean="0"/>
              <a:t>Start with = and use built-in functions  </a:t>
            </a:r>
          </a:p>
          <a:p>
            <a:r>
              <a:rPr lang="en-US" sz="2400" dirty="0" smtClean="0"/>
              <a:t>Must press </a:t>
            </a:r>
            <a:r>
              <a:rPr lang="en-US" sz="2400" b="1" dirty="0" err="1" smtClean="0"/>
              <a:t>Ctrl+Shift+Enter</a:t>
            </a:r>
            <a:r>
              <a:rPr lang="en-US" sz="2400" b="1" dirty="0" smtClean="0"/>
              <a:t> </a:t>
            </a:r>
            <a:r>
              <a:rPr lang="en-US" sz="2400" dirty="0" smtClean="0"/>
              <a:t>to enter the array formula</a:t>
            </a:r>
          </a:p>
          <a:p>
            <a:r>
              <a:rPr lang="en-US" sz="2400" dirty="0" smtClean="0"/>
              <a:t>Array formulas are enclosed in braces: {}</a:t>
            </a:r>
          </a:p>
          <a:p>
            <a:r>
              <a:rPr lang="en-US" sz="2400" dirty="0" smtClean="0"/>
              <a:t>You cannot manually enter the braces to create an array formula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0" y="5331355"/>
            <a:ext cx="1085850" cy="304271"/>
          </a:xfrm>
          <a:prstGeom prst="rect">
            <a:avLst/>
          </a:prstGeom>
          <a:solidFill>
            <a:srgbClr val="597A7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20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01128B-9612-4F60-9E63-2D3BED53B2A6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45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Modify an array formula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Select the cell containing the array formula to be modified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Press F2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Edit the cell references as needed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smtClean="0"/>
              <a:t>Press </a:t>
            </a:r>
            <a:r>
              <a:rPr lang="en-US" dirty="0" err="1" smtClean="0"/>
              <a:t>Ctrl+Shift+Enter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7EA731D-FA8D-4B41-858F-1D8647C3EB50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06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formulas in cells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the Formulas tab, click Show Formulas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/>
              <a:t>Press Ctrl +</a:t>
            </a:r>
            <a:r>
              <a:rPr lang="en-US" b="1" smtClean="0"/>
              <a:t>`</a:t>
            </a:r>
            <a:r>
              <a:rPr lang="en-US" smtClean="0"/>
              <a:t> (grave accent)  </a:t>
            </a:r>
          </a:p>
          <a:p>
            <a:pPr eaLnBrk="1" hangingPunct="1">
              <a:spcBef>
                <a:spcPct val="35000"/>
              </a:spcBef>
            </a:pPr>
            <a:r>
              <a:rPr lang="en-US" smtClean="0"/>
              <a:t>When formulas are shown in the worksheet, they will print that way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F2283F2-91A6-4D0F-85BC-DB93AA7E22C3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35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Hide Formulas </a:t>
            </a:r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U</a:t>
            </a:r>
            <a:r>
              <a:rPr lang="en-US" dirty="0" smtClean="0"/>
              <a:t>sers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7525" indent="-517525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Select the cell  &gt; On the Home tab, click Format and choose Format Cells</a:t>
            </a:r>
            <a:br>
              <a:rPr lang="en-US" sz="2400" dirty="0" smtClean="0"/>
            </a:br>
            <a:endParaRPr lang="en-US" sz="2400" dirty="0" smtClean="0"/>
          </a:p>
          <a:p>
            <a:pPr marL="517525" indent="-517525" eaLnBrk="1" hangingPunct="1">
              <a:buFont typeface="Wingdings" pitchFamily="2" charset="2"/>
              <a:buAutoNum type="arabicPeriod"/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59A6E4-BCA5-4256-9EB7-97E76C3EFB77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771" y="3519377"/>
            <a:ext cx="999596" cy="17038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00" y="2559040"/>
            <a:ext cx="8529600" cy="59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30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Carl Burnett</a:t>
            </a:r>
          </a:p>
          <a:p>
            <a:r>
              <a:rPr lang="en-US" sz="2400" dirty="0" smtClean="0"/>
              <a:t>Instructor with MCC since 2007</a:t>
            </a:r>
          </a:p>
          <a:p>
            <a:r>
              <a:rPr lang="en-US" sz="2400" dirty="0" smtClean="0"/>
              <a:t>Also teaches at JHU &amp; CTC</a:t>
            </a:r>
          </a:p>
          <a:p>
            <a:r>
              <a:rPr lang="en-US" sz="2400" dirty="0" smtClean="0"/>
              <a:t>Military 22 Years – Corps of Engineers</a:t>
            </a:r>
          </a:p>
          <a:p>
            <a:r>
              <a:rPr lang="en-US" sz="2400" dirty="0" smtClean="0"/>
              <a:t>IT Contractor 20 Years (BAH, GD, Independent)</a:t>
            </a:r>
          </a:p>
          <a:p>
            <a:r>
              <a:rPr lang="en-US" sz="2400" dirty="0" smtClean="0">
                <a:hlinkClick r:id="rId2"/>
              </a:rPr>
              <a:t>profburnett@live.com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carl.burnett@montgomerycollege.edu</a:t>
            </a:r>
            <a:endParaRPr lang="en-US" sz="2400" dirty="0" smtClean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8D0C8D2-6DF2-4AD7-93ED-A80D6C58452C}" type="datetime1">
              <a:rPr lang="en-US" smtClean="0"/>
              <a:t>8/28/2014</a:t>
            </a:fld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 smtClean="0"/>
          </a:p>
          <a:p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0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Hide Formulas </a:t>
            </a:r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dirty="0"/>
              <a:t>U</a:t>
            </a:r>
            <a:r>
              <a:rPr lang="en-US" dirty="0" smtClean="0"/>
              <a:t>sers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7525" indent="-517525" eaLnBrk="1" hangingPunct="1">
              <a:buFont typeface="+mj-lt"/>
              <a:buAutoNum type="arabicPeriod" startAt="2"/>
            </a:pPr>
            <a:r>
              <a:rPr lang="en-US" sz="2400" dirty="0" smtClean="0"/>
              <a:t>Click the Protection tab, check Hidden, and click OK</a:t>
            </a:r>
          </a:p>
          <a:p>
            <a:pPr marL="517525" indent="-517525" eaLnBrk="1" hangingPunct="1">
              <a:buFont typeface="Wingdings" pitchFamily="2" charset="2"/>
              <a:buAutoNum type="arabicPeriod" startAt="2"/>
            </a:pPr>
            <a:r>
              <a:rPr lang="en-US" sz="2400" dirty="0" smtClean="0"/>
              <a:t>Click Format and choose Protect Sheet</a:t>
            </a:r>
          </a:p>
          <a:p>
            <a:pPr marL="517525" indent="-517525" eaLnBrk="1" hangingPunct="1">
              <a:buFont typeface="Wingdings" pitchFamily="2" charset="2"/>
              <a:buAutoNum type="arabicPeriod" startAt="2"/>
            </a:pPr>
            <a:r>
              <a:rPr lang="en-US" sz="2400" dirty="0" smtClean="0"/>
              <a:t>Ensure that “Protect worksheet and contents of locked cells” is checked</a:t>
            </a:r>
          </a:p>
          <a:p>
            <a:pPr marL="517525" indent="-517525" eaLnBrk="1" hangingPunct="1">
              <a:buFont typeface="Wingdings" pitchFamily="2" charset="2"/>
              <a:buAutoNum type="arabicPeriod" startAt="2"/>
            </a:pPr>
            <a:r>
              <a:rPr lang="en-US" sz="2400" dirty="0" smtClean="0"/>
              <a:t>Click OK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559A6E4-BCA5-4256-9EB7-97E76C3EFB77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178" y="3264195"/>
            <a:ext cx="2638803" cy="198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6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Control + ` Keys</a:t>
            </a:r>
          </a:p>
          <a:p>
            <a:r>
              <a:rPr lang="en-US" sz="2400" dirty="0" smtClean="0"/>
              <a:t>Formula Tab &gt; Formula Auditing Section &gt; Show Formula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6975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Show hidden formulas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Review tab &gt; Unprotect Sheet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Select the range of cells whose formulas you want to unhide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Home tab &gt; Format and choose Format Cells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dirty="0" smtClean="0"/>
              <a:t>Protection tab, clear the Hidden checkbox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6E4DFFF-F252-4DDC-8DC3-D653C1AAFFBA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481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Automatic recalculation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Disable automatic recalculation in the Excel Options dialog box - </a:t>
            </a:r>
            <a:r>
              <a:rPr lang="en-US" sz="2000" dirty="0" smtClean="0"/>
              <a:t>Formulas category &gt; Calculation - select Manual 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Press F9 or click Calculate Now to manually calculate formulas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C4BDA4-C5AF-4DE5-8A32-CE038839AB1C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18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Edit iteration calculation options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charset="0"/>
              <a:buAutoNum type="arabicPeriod"/>
            </a:pPr>
            <a:r>
              <a:rPr lang="en-US" sz="2400" dirty="0" smtClean="0"/>
              <a:t>Excel Options &gt; Formulas </a:t>
            </a:r>
          </a:p>
          <a:p>
            <a:pPr marL="571500" indent="-571500">
              <a:buFont typeface="Arial" charset="0"/>
              <a:buAutoNum type="arabicPeriod"/>
            </a:pPr>
            <a:r>
              <a:rPr lang="en-US" sz="2400" dirty="0" smtClean="0"/>
              <a:t>Under Calculation &gt; Enable iterative calculation</a:t>
            </a:r>
          </a:p>
          <a:p>
            <a:pPr marL="571500" indent="-571500">
              <a:buFont typeface="Arial" charset="0"/>
              <a:buAutoNum type="arabicPeriod"/>
            </a:pPr>
            <a:r>
              <a:rPr lang="en-US" sz="2400" dirty="0" smtClean="0"/>
              <a:t>Specify the maximum number of iterations allowed</a:t>
            </a:r>
          </a:p>
          <a:p>
            <a:pPr marL="571500" indent="-571500">
              <a:buFont typeface="Arial" charset="0"/>
              <a:buAutoNum type="arabicPeriod"/>
            </a:pPr>
            <a:r>
              <a:rPr lang="en-US" sz="2400" dirty="0" smtClean="0"/>
              <a:t>Specify the acceptable amount of change between calculations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5079F00-ED5F-4B4C-822F-C9C557FDBB39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47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2: </a:t>
            </a:r>
            <a:r>
              <a:rPr lang="en-US" dirty="0"/>
              <a:t>Lookups and data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Using lookup functions 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</a:t>
            </a:r>
            <a:r>
              <a:rPr lang="en-US" dirty="0"/>
              <a:t>Creating data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F819875-5DB4-48D3-956F-4B824DFDF632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686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HLOOKUP function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HLOOKUP(</a:t>
            </a:r>
            <a:r>
              <a:rPr lang="en-US" sz="2000" dirty="0" err="1" smtClean="0"/>
              <a:t>lookup_value</a:t>
            </a:r>
            <a:r>
              <a:rPr lang="en-US" sz="2000" dirty="0" smtClean="0"/>
              <a:t>, </a:t>
            </a:r>
            <a:r>
              <a:rPr lang="en-US" sz="2000" dirty="0" err="1" smtClean="0"/>
              <a:t>table_array,row_index_num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err="1" smtClean="0"/>
              <a:t>range_lookup</a:t>
            </a:r>
            <a:r>
              <a:rPr lang="en-US" sz="2000" dirty="0" smtClean="0"/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u="sng" dirty="0" smtClean="0"/>
              <a:t>Syntax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lookup_value</a:t>
            </a:r>
            <a:r>
              <a:rPr lang="en-US" sz="2000" dirty="0" smtClean="0"/>
              <a:t> = First row of table</a:t>
            </a:r>
          </a:p>
          <a:p>
            <a:r>
              <a:rPr lang="en-US" sz="2000" dirty="0" err="1" smtClean="0"/>
              <a:t>table_array</a:t>
            </a:r>
            <a:r>
              <a:rPr lang="en-US" sz="2000" dirty="0" smtClean="0"/>
              <a:t> = Table Range</a:t>
            </a:r>
          </a:p>
          <a:p>
            <a:r>
              <a:rPr lang="en-US" sz="2000" dirty="0" err="1" smtClean="0"/>
              <a:t>row_index_num</a:t>
            </a:r>
            <a:r>
              <a:rPr lang="en-US" sz="2000" dirty="0" smtClean="0"/>
              <a:t> = number of row value returned</a:t>
            </a:r>
          </a:p>
          <a:p>
            <a:r>
              <a:rPr lang="en-US" sz="2000" dirty="0" err="1" smtClean="0"/>
              <a:t>range_lookup</a:t>
            </a:r>
            <a:r>
              <a:rPr lang="en-US" sz="2000" dirty="0" smtClean="0"/>
              <a:t> = Optional (True or False) </a:t>
            </a:r>
            <a:br>
              <a:rPr lang="en-US" sz="2000" dirty="0" smtClean="0"/>
            </a:br>
            <a:r>
              <a:rPr lang="en-US" sz="2000" dirty="0" smtClean="0"/>
              <a:t>true = exact match</a:t>
            </a:r>
          </a:p>
          <a:p>
            <a:r>
              <a:rPr lang="en-US" sz="2000" dirty="0">
                <a:sym typeface="Symbol" pitchFamily="18" charset="2"/>
              </a:rPr>
              <a:t>If the lookup value is less than the smallest value in the table, an error (#N/A) is </a:t>
            </a:r>
            <a:r>
              <a:rPr lang="en-US" sz="2000" dirty="0" smtClean="0">
                <a:sym typeface="Symbol" pitchFamily="18" charset="2"/>
              </a:rPr>
              <a:t>returned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9A87286-66CE-43ED-83B3-50141EFFF25A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758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VLOOKUP function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VLOOKUP(</a:t>
            </a:r>
            <a:r>
              <a:rPr lang="en-US" sz="2000" dirty="0" err="1" smtClean="0"/>
              <a:t>lookup_value</a:t>
            </a:r>
            <a:r>
              <a:rPr lang="en-US" sz="2000" dirty="0" smtClean="0"/>
              <a:t>, </a:t>
            </a:r>
            <a:r>
              <a:rPr lang="en-US" sz="2000" dirty="0" err="1"/>
              <a:t>t</a:t>
            </a:r>
            <a:r>
              <a:rPr lang="en-US" sz="2000" dirty="0" err="1" smtClean="0"/>
              <a:t>able_array,col_index_num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err="1" smtClean="0"/>
              <a:t>range_lookup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u="sng" dirty="0" smtClean="0"/>
              <a:t>Syntax </a:t>
            </a:r>
            <a:endParaRPr lang="en-US" sz="2000" u="sng" dirty="0"/>
          </a:p>
          <a:p>
            <a:r>
              <a:rPr lang="en-US" sz="2000" dirty="0" err="1"/>
              <a:t>lookup_value</a:t>
            </a:r>
            <a:r>
              <a:rPr lang="en-US" sz="2000" dirty="0"/>
              <a:t> = First </a:t>
            </a:r>
            <a:r>
              <a:rPr lang="en-US" sz="2000" dirty="0" smtClean="0"/>
              <a:t>column </a:t>
            </a:r>
            <a:r>
              <a:rPr lang="en-US" sz="2000" dirty="0"/>
              <a:t>of table</a:t>
            </a:r>
          </a:p>
          <a:p>
            <a:r>
              <a:rPr lang="en-US" sz="2000" dirty="0" err="1"/>
              <a:t>table_array</a:t>
            </a:r>
            <a:r>
              <a:rPr lang="en-US" sz="2000" dirty="0"/>
              <a:t> = Table Range</a:t>
            </a:r>
          </a:p>
          <a:p>
            <a:r>
              <a:rPr lang="en-US" sz="2000" dirty="0" err="1"/>
              <a:t>row_index_num</a:t>
            </a:r>
            <a:r>
              <a:rPr lang="en-US" sz="2000" dirty="0"/>
              <a:t> = number of </a:t>
            </a:r>
            <a:r>
              <a:rPr lang="en-US" sz="2000" dirty="0" smtClean="0"/>
              <a:t>column </a:t>
            </a:r>
            <a:r>
              <a:rPr lang="en-US" sz="2000" dirty="0"/>
              <a:t>value returned</a:t>
            </a:r>
          </a:p>
          <a:p>
            <a:r>
              <a:rPr lang="en-US" sz="2000" dirty="0" err="1"/>
              <a:t>range_lookup</a:t>
            </a:r>
            <a:r>
              <a:rPr lang="en-US" sz="2000" dirty="0"/>
              <a:t> = Optional (True or False) </a:t>
            </a:r>
            <a:br>
              <a:rPr lang="en-US" sz="2000" dirty="0"/>
            </a:br>
            <a:r>
              <a:rPr lang="en-US" sz="2000" dirty="0"/>
              <a:t>true = exact </a:t>
            </a:r>
            <a:r>
              <a:rPr lang="en-US" sz="2000" dirty="0" smtClean="0"/>
              <a:t>match</a:t>
            </a:r>
          </a:p>
          <a:p>
            <a:r>
              <a:rPr lang="en-US" sz="2000" dirty="0">
                <a:sym typeface="Symbol" pitchFamily="18" charset="2"/>
              </a:rPr>
              <a:t>If the lookup value is less than the smallest value in the table, an error (#N/A) is returned</a:t>
            </a:r>
          </a:p>
          <a:p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ABEC433-841D-4484-9365-AF7EE37A8A32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97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3: </a:t>
            </a:r>
            <a:r>
              <a:rPr lang="en-US" dirty="0"/>
              <a:t>Advanced 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Validating cell </a:t>
            </a:r>
            <a:r>
              <a:rPr lang="en-US" dirty="0" smtClean="0"/>
              <a:t>entries</a:t>
            </a:r>
          </a:p>
          <a:p>
            <a:r>
              <a:rPr lang="en-US" dirty="0" smtClean="0"/>
              <a:t>Topic </a:t>
            </a:r>
            <a:r>
              <a:rPr lang="en-US" dirty="0"/>
              <a:t>B: Exploring database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7141A67-2155-4082-8818-65D6260A757F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242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 Validation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Times New Roman" charset="0"/>
              </a:rPr>
              <a:t>Ensures data matches a specified format </a:t>
            </a:r>
          </a:p>
          <a:p>
            <a:r>
              <a:rPr lang="en-US" dirty="0">
                <a:cs typeface="Times New Roman" charset="0"/>
              </a:rPr>
              <a:t>Prompts </a:t>
            </a:r>
            <a:r>
              <a:rPr lang="en-US" dirty="0" smtClean="0">
                <a:cs typeface="Times New Roman" charset="0"/>
              </a:rPr>
              <a:t>users with input message</a:t>
            </a:r>
          </a:p>
          <a:p>
            <a:pPr eaLnBrk="1" hangingPunct="1"/>
            <a:r>
              <a:rPr lang="en-US" dirty="0" smtClean="0">
                <a:cs typeface="Times New Roman" charset="0"/>
              </a:rPr>
              <a:t>Displays specific error message</a:t>
            </a:r>
          </a:p>
          <a:p>
            <a:pPr eaLnBrk="1" hangingPunct="1"/>
            <a:r>
              <a:rPr lang="en-US" dirty="0" smtClean="0">
                <a:cs typeface="Times New Roman" charset="0"/>
              </a:rPr>
              <a:t>Circles invalid entries in the worksheet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9CB33AB-D0A9-4589-8EBF-4DB9BC0A37C8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Introductions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Name</a:t>
            </a:r>
          </a:p>
          <a:p>
            <a:pPr eaLnBrk="1" hangingPunct="1"/>
            <a:r>
              <a:rPr lang="en-US" dirty="0" smtClean="0"/>
              <a:t>Job</a:t>
            </a:r>
          </a:p>
          <a:p>
            <a:pPr eaLnBrk="1" hangingPunct="1"/>
            <a:r>
              <a:rPr lang="en-US" dirty="0" smtClean="0"/>
              <a:t>What do you to expect from the course?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553B6E8-60FD-4FB9-8B7C-56DB025C3474}" type="datetime1">
              <a:rPr lang="en-US" smtClean="0"/>
              <a:t>8/28/2014</a:t>
            </a:fld>
            <a:endParaRPr lang="en-US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fld id="{84E5FDE3-2582-4730-B478-434A268DA5FD}" type="slidenum">
              <a:rPr lang="en-US" smtClean="0"/>
              <a:pPr/>
              <a:t>4</a:t>
            </a:fld>
            <a:endParaRPr lang="en-US" dirty="0" smtClean="0"/>
          </a:p>
          <a:p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 Data Validation Rules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7525" indent="-517525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Select the cells for which you want to create a validation rule</a:t>
            </a:r>
          </a:p>
          <a:p>
            <a:pPr marL="517525" indent="-517525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On the Data tab, click Data Validation</a:t>
            </a:r>
          </a:p>
          <a:p>
            <a:pPr marL="517525" indent="-517525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Click the Settings tab</a:t>
            </a:r>
          </a:p>
          <a:p>
            <a:pPr marL="517525" indent="-517525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Select a data validation option</a:t>
            </a:r>
          </a:p>
          <a:p>
            <a:pPr marL="517525" indent="-517525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Select the operator and complete the remaining entries</a:t>
            </a:r>
          </a:p>
          <a:p>
            <a:pPr marL="517525" indent="-517525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Enter a message to prompt users</a:t>
            </a:r>
          </a:p>
          <a:p>
            <a:pPr marL="517525" indent="-517525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Enter a message for when invalid data is entered</a:t>
            </a:r>
          </a:p>
          <a:p>
            <a:pPr marL="517525" indent="-517525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Click OK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9A44AA4-49B8-444D-ACE9-9BB45A4C7704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708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Date Criteria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Arial" charset="0"/>
              <a:buAutoNum type="arabicPeriod"/>
            </a:pPr>
            <a:r>
              <a:rPr lang="en-US" smtClean="0"/>
              <a:t>Select the cells you want to validate</a:t>
            </a:r>
          </a:p>
          <a:p>
            <a:pPr marL="571500" indent="-571500" eaLnBrk="1" hangingPunct="1">
              <a:buFont typeface="Arial" charset="0"/>
              <a:buAutoNum type="arabicPeriod"/>
            </a:pPr>
            <a:r>
              <a:rPr lang="en-US" smtClean="0"/>
              <a:t>Click Data Validation</a:t>
            </a:r>
          </a:p>
          <a:p>
            <a:pPr marL="571500" indent="-571500" eaLnBrk="1" hangingPunct="1">
              <a:buFont typeface="Arial" charset="0"/>
              <a:buAutoNum type="arabicPeriod"/>
            </a:pPr>
            <a:r>
              <a:rPr lang="en-US" smtClean="0"/>
              <a:t>From the Allow list, select Date</a:t>
            </a:r>
          </a:p>
          <a:p>
            <a:pPr marL="571500" indent="-571500" eaLnBrk="1" hangingPunct="1">
              <a:buFont typeface="Arial" charset="0"/>
              <a:buAutoNum type="arabicPeriod"/>
            </a:pPr>
            <a:r>
              <a:rPr lang="en-US" smtClean="0"/>
              <a:t>From the Data list, select the operator </a:t>
            </a:r>
          </a:p>
          <a:p>
            <a:pPr marL="571500" indent="-571500" eaLnBrk="1" hangingPunct="1">
              <a:buFont typeface="Arial" charset="0"/>
              <a:buAutoNum type="arabicPeriod"/>
            </a:pPr>
            <a:r>
              <a:rPr lang="en-US" smtClean="0"/>
              <a:t>Complete the remaining criteria entries</a:t>
            </a:r>
          </a:p>
          <a:p>
            <a:pPr marL="571500" indent="-571500" eaLnBrk="1" hangingPunct="1">
              <a:buFont typeface="Arial" charset="0"/>
              <a:buAutoNum type="arabicPeriod"/>
            </a:pPr>
            <a:r>
              <a:rPr lang="en-US" smtClean="0"/>
              <a:t>Define input and error messages</a:t>
            </a:r>
          </a:p>
          <a:p>
            <a:pPr marL="571500" indent="-571500" eaLnBrk="1" hangingPunct="1">
              <a:buFont typeface="Arial" charset="0"/>
              <a:buAutoNum type="arabicPeriod"/>
            </a:pPr>
            <a:r>
              <a:rPr lang="en-US" smtClean="0"/>
              <a:t>Click OK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D30D172-59C4-482C-B5DC-4DFE48096B4C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750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Structure of Database Functions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err="1" smtClean="0">
                <a:latin typeface="+mj-lt"/>
              </a:rPr>
              <a:t>Dfunction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database,field</a:t>
            </a:r>
            <a:r>
              <a:rPr lang="en-US" dirty="0" smtClean="0">
                <a:latin typeface="+mj-lt"/>
              </a:rPr>
              <a:t>, criteria)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Database </a:t>
            </a:r>
            <a:r>
              <a:rPr lang="en-US" dirty="0" smtClean="0">
                <a:latin typeface="+mj-lt"/>
                <a:cs typeface="Arial" charset="0"/>
              </a:rPr>
              <a:t>— R</a:t>
            </a:r>
            <a:r>
              <a:rPr lang="en-US" dirty="0" smtClean="0">
                <a:latin typeface="+mj-lt"/>
              </a:rPr>
              <a:t>ange containing the list of related information</a:t>
            </a:r>
          </a:p>
          <a:p>
            <a:pPr eaLnBrk="1" hangingPunct="1"/>
            <a:r>
              <a:rPr lang="en-US" dirty="0" smtClean="0">
                <a:latin typeface="+mj-lt"/>
              </a:rPr>
              <a:t>Field </a:t>
            </a:r>
            <a:r>
              <a:rPr lang="en-US" dirty="0" smtClean="0">
                <a:latin typeface="+mj-lt"/>
                <a:cs typeface="Arial" charset="0"/>
              </a:rPr>
              <a:t>— C</a:t>
            </a:r>
            <a:r>
              <a:rPr lang="en-US" dirty="0" smtClean="0">
                <a:latin typeface="+mj-lt"/>
              </a:rPr>
              <a:t>olumn to be used by the function</a:t>
            </a:r>
          </a:p>
          <a:p>
            <a:pPr eaLnBrk="1" hangingPunct="1"/>
            <a:r>
              <a:rPr lang="en-US" dirty="0" smtClean="0">
                <a:latin typeface="+mj-lt"/>
              </a:rPr>
              <a:t>Criteria </a:t>
            </a:r>
            <a:r>
              <a:rPr lang="en-US" dirty="0" smtClean="0">
                <a:latin typeface="+mj-lt"/>
                <a:cs typeface="Arial" charset="0"/>
              </a:rPr>
              <a:t>— R</a:t>
            </a:r>
            <a:r>
              <a:rPr lang="en-US" dirty="0" smtClean="0">
                <a:latin typeface="+mj-lt"/>
              </a:rPr>
              <a:t>ange that contains the conditions a row must meet to be included in the calculation</a:t>
            </a:r>
          </a:p>
          <a:p>
            <a:pPr eaLnBrk="1" hangingPunct="1"/>
            <a:endParaRPr lang="en-US" dirty="0" smtClean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616FBC4-B82D-46B3-B8A4-4B5BEB84C761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398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DSUM and DAVERAGE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DSUM(</a:t>
            </a:r>
            <a:r>
              <a:rPr lang="en-US" dirty="0" err="1" smtClean="0"/>
              <a:t>database,field,criteria</a:t>
            </a:r>
            <a:r>
              <a:rPr lang="en-US" dirty="0" smtClean="0"/>
              <a:t>) </a:t>
            </a:r>
          </a:p>
          <a:p>
            <a:pPr eaLnBrk="1" hangingPunct="1"/>
            <a:r>
              <a:rPr lang="en-US" dirty="0" smtClean="0"/>
              <a:t>Adds only the values in a database column that meet specific criteria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DAVERAGE(</a:t>
            </a:r>
            <a:r>
              <a:rPr lang="en-US" dirty="0" err="1" smtClean="0"/>
              <a:t>database,field,criteria</a:t>
            </a:r>
            <a:r>
              <a:rPr lang="en-US" dirty="0" smtClean="0"/>
              <a:t>) </a:t>
            </a:r>
          </a:p>
          <a:p>
            <a:pPr eaLnBrk="1" hangingPunct="1"/>
            <a:r>
              <a:rPr lang="en-US" dirty="0" smtClean="0"/>
              <a:t>Calculates the average of values in a database column that meet specific criteria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10EB6BB-B6A7-4A77-BAE7-4FC615200445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1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4: Advanced Charting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A: Chart Formatting Options</a:t>
            </a:r>
          </a:p>
          <a:p>
            <a:r>
              <a:rPr lang="en-US" dirty="0" smtClean="0"/>
              <a:t>Topic B: Combination Charts</a:t>
            </a:r>
          </a:p>
          <a:p>
            <a:r>
              <a:rPr lang="en-US" dirty="0" smtClean="0"/>
              <a:t>Topic C: Graphical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62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5 – PivotTables &amp; </a:t>
            </a:r>
            <a:r>
              <a:rPr lang="en-US" dirty="0" err="1" smtClean="0"/>
              <a:t>PivotCharts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A: Working with PivotTables</a:t>
            </a:r>
          </a:p>
          <a:p>
            <a:r>
              <a:rPr lang="en-US" dirty="0" smtClean="0"/>
              <a:t>Topic B: Modifying PivotTables</a:t>
            </a:r>
          </a:p>
          <a:p>
            <a:r>
              <a:rPr lang="en-US" dirty="0" smtClean="0"/>
              <a:t>Topic C: Formatting PivotTables</a:t>
            </a:r>
          </a:p>
          <a:p>
            <a:r>
              <a:rPr lang="en-US" dirty="0" smtClean="0"/>
              <a:t>Topic D: Using </a:t>
            </a:r>
            <a:r>
              <a:rPr lang="en-US" dirty="0" err="1" smtClean="0"/>
              <a:t>PivotCharts</a:t>
            </a:r>
            <a:endParaRPr lang="en-US" dirty="0" smtClean="0"/>
          </a:p>
          <a:p>
            <a:r>
              <a:rPr lang="en-US" dirty="0" smtClean="0"/>
              <a:t>Topic E: PowerPivot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4526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6: </a:t>
            </a:r>
            <a:r>
              <a:rPr lang="en-US" dirty="0"/>
              <a:t>Exporting and importing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Exporting and importing text </a:t>
            </a:r>
            <a:r>
              <a:rPr lang="en-US" dirty="0" smtClean="0"/>
              <a:t>files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18BBB4D-169F-4086-99D5-2C8805296F9C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565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the Save As command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smtClean="0"/>
              <a:t>Use Save As to export Excel data in other file formats</a:t>
            </a:r>
          </a:p>
          <a:p>
            <a:pPr marL="1106488" lvl="1" indent="-382588" eaLnBrk="1" hangingPunct="1"/>
            <a:r>
              <a:rPr lang="en-US" smtClean="0"/>
              <a:t>Some original formatting might be lost</a:t>
            </a:r>
          </a:p>
          <a:p>
            <a:pPr marL="457200" indent="-457200" eaLnBrk="1" hangingPunct="1"/>
            <a:r>
              <a:rPr lang="en-US" smtClean="0"/>
              <a:t>Commonly used formats:</a:t>
            </a:r>
          </a:p>
          <a:p>
            <a:pPr marL="1106488" lvl="1" indent="-382588" eaLnBrk="1" hangingPunct="1"/>
            <a:r>
              <a:rPr lang="en-US" smtClean="0"/>
              <a:t>Text (Tab delimited) </a:t>
            </a:r>
          </a:p>
          <a:p>
            <a:pPr marL="1106488" lvl="1" indent="-382588" eaLnBrk="1" hangingPunct="1"/>
            <a:r>
              <a:rPr lang="en-US" smtClean="0"/>
              <a:t>XML Paper Specification (XPS)</a:t>
            </a:r>
          </a:p>
          <a:p>
            <a:pPr marL="1106488" lvl="1" indent="-382588" eaLnBrk="1" hangingPunct="1"/>
            <a:r>
              <a:rPr lang="en-US" smtClean="0"/>
              <a:t>Portable Document Format (PDF)</a:t>
            </a:r>
          </a:p>
          <a:p>
            <a:pPr marL="1106488" lvl="1" indent="-382588" eaLnBrk="1" hangingPunct="1"/>
            <a:r>
              <a:rPr lang="en-US" smtClean="0"/>
              <a:t>Open Document Spreadsheet (ODS)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E62552D-A149-45AD-85BA-FC071C3F121E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633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Import data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In the Open dialog box, specify the type of file you want to import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Select the file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Click Open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ACFB03-CEF7-4DF6-BB05-EBACCBDBE52F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64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Text Import Wizard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4003675" y="22402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100" name="Picture 4" descr="u5ex1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261" y="1648643"/>
            <a:ext cx="6147481" cy="365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14F8-EA5E-45E7-A418-8960268F46C7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3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Class Website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Download  Student Class Files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err="1" smtClean="0"/>
              <a:t>CertBlaster</a:t>
            </a:r>
            <a:r>
              <a:rPr lang="en-US" sz="1800" dirty="0" smtClean="0"/>
              <a:t> Software</a:t>
            </a:r>
            <a:br>
              <a:rPr lang="en-US" sz="1800" dirty="0" smtClean="0"/>
            </a:b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CF8AF2F-A806-4ECB-8976-8C499D7E7ED4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text to columns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4821238" y="24704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124" name="Picture 4" descr="u5ex2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829" y="1525419"/>
            <a:ext cx="5450342" cy="343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BFA2A-3B26-4697-944D-3386D1F8A0C1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4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Removing duplicates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821238" y="24704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4017963" y="23672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149" name="Picture 5" descr="u5ex3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964" y="1712800"/>
            <a:ext cx="6188075" cy="3242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14CC-3274-4086-B734-EFD80E82346B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0748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7: </a:t>
            </a:r>
            <a:r>
              <a:rPr lang="en-US" dirty="0"/>
              <a:t>Analytical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Goal </a:t>
            </a:r>
            <a:r>
              <a:rPr lang="en-US" dirty="0" smtClean="0"/>
              <a:t>Seek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</a:t>
            </a:r>
            <a:r>
              <a:rPr lang="en-US" dirty="0"/>
              <a:t>Scenarios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C: </a:t>
            </a:r>
            <a:r>
              <a:rPr lang="en-US" dirty="0" smtClean="0"/>
              <a:t>Instant Data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5ECDD03-EA3C-4DAA-BE16-E68C756F519D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5983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Activate add-ins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Open the Excel Options dialog box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In the category list, select Add-Ins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From the Manage list, select Excel Add-ins, and click Go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Check the add-ins you want to activate, and click OK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01689" y="3947782"/>
            <a:ext cx="7540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Arial" charset="0"/>
              </a:rPr>
              <a:t>Excel add-ins are automatically installed with Office Tools; if you haven’t installed Office Tools yet, you must do so now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BBD1E08-CDDA-4A6D-980C-19F50A2905CC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4323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Add-Ins dialog box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6978650" y="388991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100" name="Picture 5" descr="u6ex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062" y="1510726"/>
            <a:ext cx="3527879" cy="3757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C629A-FE9C-47CA-A1B1-F82D8B6AB4E9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782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the Goal Seek utility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Click the Data tab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Click What-If Analysis and choose Goal Seek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Specify the cell that contains the formula you want to solve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Enter the result you want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Specify the cell that contains the value you want to adjust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Click OK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90CDACE-6058-461D-BE65-6EED641FCAF5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231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Create a scenario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Click the Data tab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From the What-If Analysis list, select Scenario Manager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Click the Add button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Specify the name of the scenario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Specify the cells containing the values you want to change, and click OK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Specify values for the changing cells, and click OK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F454C11-8113-4E1E-9B6A-3CC7C08A8B90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690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a Scenario Manager button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Open the Excel Options dialog box, and select Quick Access Toolbar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From the “Choose commands from” list, select Data tab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In the list of commands, select Scenario Manager, and click Add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Click OK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6F452AC-B0DD-44CB-8BD0-0FB4392F698F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578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scenarios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Click the worksheet where you want to merge scenarios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Open the Scenario Manager dialog box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Click Merge 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Select the worksheet that contains the scenarios you want to merge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r>
              <a:rPr lang="en-US" smtClean="0"/>
              <a:t>Click OK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6504722-9D41-40E9-8D83-CCAAAD9EDFD2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72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sample Scenario Summary</a:t>
            </a:r>
          </a:p>
        </p:txBody>
      </p:sp>
      <p:pic>
        <p:nvPicPr>
          <p:cNvPr id="5123" name="Picture 4" descr="u6ex4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608" y="1787639"/>
            <a:ext cx="6554787" cy="28403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B651AF8-07E4-4870-BBAB-4A012B569B77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97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0358"/>
            <a:ext cx="8762999" cy="736865"/>
          </a:xfrm>
        </p:spPr>
        <p:txBody>
          <a:bodyPr/>
          <a:lstStyle/>
          <a:p>
            <a:pPr eaLnBrk="1" hangingPunct="1"/>
            <a:r>
              <a:rPr lang="en-US" dirty="0" smtClean="0"/>
              <a:t>Course Outline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93700" y="1345499"/>
            <a:ext cx="8750300" cy="3493823"/>
          </a:xfrm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Day 1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1: </a:t>
            </a:r>
            <a:r>
              <a:rPr lang="en-US" sz="1800" dirty="0" smtClean="0"/>
              <a:t>Advanced Functions and Formulas</a:t>
            </a: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Unit </a:t>
            </a:r>
            <a:r>
              <a:rPr lang="en-US" sz="1800" dirty="0"/>
              <a:t>2: </a:t>
            </a:r>
            <a:r>
              <a:rPr lang="en-US" sz="1800" dirty="0"/>
              <a:t>Lookups and Data Tables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Unit </a:t>
            </a:r>
            <a:r>
              <a:rPr lang="en-US" sz="1800" dirty="0"/>
              <a:t>3: </a:t>
            </a:r>
            <a:r>
              <a:rPr lang="en-US" sz="1800" dirty="0"/>
              <a:t>Advanced Data Management 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Unit </a:t>
            </a:r>
            <a:r>
              <a:rPr lang="en-US" sz="1800" dirty="0"/>
              <a:t>4: </a:t>
            </a:r>
            <a:r>
              <a:rPr lang="en-US" sz="1800" dirty="0"/>
              <a:t>Advanced </a:t>
            </a:r>
            <a:r>
              <a:rPr lang="en-US" sz="1800" dirty="0" smtClean="0"/>
              <a:t>Charting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Unit </a:t>
            </a:r>
            <a:r>
              <a:rPr lang="en-US" sz="1800" dirty="0"/>
              <a:t>5: PivotTables and </a:t>
            </a:r>
            <a:r>
              <a:rPr lang="en-US" sz="1800" dirty="0" err="1"/>
              <a:t>PivotCharts</a:t>
            </a: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Day </a:t>
            </a:r>
            <a:r>
              <a:rPr lang="en-US" sz="2400" dirty="0" smtClean="0"/>
              <a:t>2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Unit </a:t>
            </a:r>
            <a:r>
              <a:rPr lang="en-US" sz="1800" dirty="0"/>
              <a:t>6: </a:t>
            </a:r>
            <a:r>
              <a:rPr lang="en-US" sz="1800" dirty="0"/>
              <a:t>Exporting and Importing </a:t>
            </a: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7: </a:t>
            </a:r>
            <a:r>
              <a:rPr lang="en-US" sz="1800" dirty="0" smtClean="0"/>
              <a:t>Analytical </a:t>
            </a:r>
            <a:r>
              <a:rPr lang="en-US" sz="1800" dirty="0" smtClean="0"/>
              <a:t>Tools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</a:t>
            </a:r>
            <a:r>
              <a:rPr lang="en-US" sz="1800" dirty="0" smtClean="0"/>
              <a:t>8: </a:t>
            </a:r>
            <a:r>
              <a:rPr lang="en-US" sz="1800" dirty="0"/>
              <a:t>Macros </a:t>
            </a:r>
            <a:r>
              <a:rPr lang="en-US" sz="1800" dirty="0"/>
              <a:t>and </a:t>
            </a:r>
            <a:r>
              <a:rPr lang="en-US" sz="1800" dirty="0" smtClean="0"/>
              <a:t>Custom Functions </a:t>
            </a:r>
            <a:endParaRPr lang="en-US" sz="1800" dirty="0" smtClean="0"/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</a:t>
            </a:r>
            <a:r>
              <a:rPr lang="en-US" sz="1800" dirty="0" smtClean="0"/>
              <a:t>9: Accessibility and Language Features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631F5C7-1518-4CB8-8B05-EDA4BA0C2A12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8: </a:t>
            </a:r>
            <a:r>
              <a:rPr lang="en-US" dirty="0"/>
              <a:t>Macros and </a:t>
            </a:r>
            <a:r>
              <a:rPr lang="en-US" dirty="0" smtClean="0"/>
              <a:t>Visual 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Running and recording a </a:t>
            </a:r>
            <a:r>
              <a:rPr lang="en-US" dirty="0" smtClean="0"/>
              <a:t>macro</a:t>
            </a:r>
          </a:p>
          <a:p>
            <a:r>
              <a:rPr lang="en-US" dirty="0" smtClean="0"/>
              <a:t>Topic </a:t>
            </a:r>
            <a:r>
              <a:rPr lang="en-US" dirty="0"/>
              <a:t>B: Working with VBA </a:t>
            </a:r>
            <a:r>
              <a:rPr lang="en-US" dirty="0" smtClean="0"/>
              <a:t>code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258B59A-B0B3-4C69-8B50-4C579902E0A7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9210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Unit 9: Accessibility and Language Features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A: Accessibility Considerations</a:t>
            </a:r>
          </a:p>
          <a:p>
            <a:r>
              <a:rPr lang="en-US" dirty="0" smtClean="0"/>
              <a:t>Topic B: Internationalization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626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8460"/>
            <a:ext cx="8762999" cy="736865"/>
          </a:xfrm>
        </p:spPr>
        <p:txBody>
          <a:bodyPr/>
          <a:lstStyle/>
          <a:p>
            <a:pPr eaLnBrk="1" hangingPunct="1"/>
            <a:r>
              <a:rPr lang="en-US" dirty="0" smtClean="0"/>
              <a:t>Course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93700" y="1356132"/>
            <a:ext cx="8750300" cy="3906984"/>
          </a:xfrm>
          <a:noFill/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/>
              <a:t>Day 1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1: Advanced Functions and Formulas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2: Lookups and Data Tables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3: Advanced Data Management 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4: Advanced Charting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5: PivotTables and </a:t>
            </a:r>
            <a:r>
              <a:rPr lang="en-US" sz="1800" dirty="0" err="1"/>
              <a:t>PivotCharts</a:t>
            </a:r>
            <a:endParaRPr lang="en-US" sz="1800" dirty="0"/>
          </a:p>
          <a:p>
            <a:pPr>
              <a:buFont typeface="Wingdings" pitchFamily="2" charset="2"/>
              <a:buChar char="q"/>
            </a:pPr>
            <a:r>
              <a:rPr lang="en-US" sz="2400" dirty="0"/>
              <a:t>Day 2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6: Exporting and Importing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7: Analytical Tools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8: Macros and Custom Functions 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/>
              <a:t>Unit 9: Accessibility and Language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631F5C7-1518-4CB8-8B05-EDA4BA0C2A12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2"/>
              </a:rPr>
              <a:t>http://webdb.montgomerycollege.edu/internet/wdceevals/wdceevals.cfm</a:t>
            </a:r>
            <a:endParaRPr lang="en-US" sz="1800" dirty="0" smtClean="0"/>
          </a:p>
          <a:p>
            <a:r>
              <a:rPr lang="en-US" dirty="0" smtClean="0"/>
              <a:t>Course Name: Excel </a:t>
            </a:r>
            <a:r>
              <a:rPr lang="en-US" dirty="0" smtClean="0"/>
              <a:t>2013 </a:t>
            </a:r>
            <a:r>
              <a:rPr lang="en-US" dirty="0" smtClean="0"/>
              <a:t>Level III </a:t>
            </a:r>
          </a:p>
          <a:p>
            <a:r>
              <a:rPr lang="en-US" dirty="0" smtClean="0"/>
              <a:t>Course CRN: </a:t>
            </a:r>
            <a:r>
              <a:rPr lang="en-US" dirty="0"/>
              <a:t>25715</a:t>
            </a:r>
            <a:endParaRPr lang="en-US" dirty="0" smtClean="0"/>
          </a:p>
          <a:p>
            <a:r>
              <a:rPr lang="en-US" dirty="0" smtClean="0"/>
              <a:t>Course Start Date: </a:t>
            </a:r>
            <a:r>
              <a:rPr lang="en-US" dirty="0" smtClean="0"/>
              <a:t>10/2/2014</a:t>
            </a:r>
            <a:endParaRPr lang="en-US" dirty="0" smtClean="0"/>
          </a:p>
          <a:p>
            <a:r>
              <a:rPr lang="en-US" dirty="0" smtClean="0"/>
              <a:t>Course Instructor: Carl Burnett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6D5CCBC-7B05-4FAF-BF98-2BF5EAF2B9E8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8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Unit 1: </a:t>
            </a:r>
            <a:r>
              <a:rPr lang="en-US" sz="3200" dirty="0"/>
              <a:t>Advanced Functions and Formulas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A: Logical </a:t>
            </a:r>
            <a:r>
              <a:rPr lang="en-US" dirty="0"/>
              <a:t>F</a:t>
            </a:r>
            <a:r>
              <a:rPr lang="en-US" dirty="0" smtClean="0"/>
              <a:t>unctions</a:t>
            </a:r>
            <a:endParaRPr lang="en-US" dirty="0" smtClean="0"/>
          </a:p>
          <a:p>
            <a:r>
              <a:rPr lang="en-US" dirty="0" smtClean="0"/>
              <a:t>Topic </a:t>
            </a:r>
            <a:r>
              <a:rPr lang="en-US" dirty="0"/>
              <a:t>B: </a:t>
            </a:r>
            <a:r>
              <a:rPr lang="en-US" dirty="0" smtClean="0"/>
              <a:t>Conditional Functions</a:t>
            </a:r>
          </a:p>
          <a:p>
            <a:r>
              <a:rPr lang="en-US" dirty="0" smtClean="0"/>
              <a:t>Topic C: Financial Functions</a:t>
            </a:r>
          </a:p>
          <a:p>
            <a:r>
              <a:rPr lang="en-US" dirty="0" smtClean="0"/>
              <a:t>Topic D: Text Functions</a:t>
            </a:r>
          </a:p>
          <a:p>
            <a:r>
              <a:rPr lang="en-US" dirty="0" smtClean="0"/>
              <a:t>Topic E: Data and Time Functions</a:t>
            </a:r>
          </a:p>
          <a:p>
            <a:r>
              <a:rPr lang="en-US" dirty="0" smtClean="0"/>
              <a:t>Topic F: Array Functions</a:t>
            </a:r>
          </a:p>
          <a:p>
            <a:r>
              <a:rPr lang="en-US" dirty="0" smtClean="0"/>
              <a:t>Topic G: Calculation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D8243A9-DE4E-4B6F-9D78-D9FEDBFA63F1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42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“IF”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NOT</a:t>
            </a:r>
          </a:p>
          <a:p>
            <a:r>
              <a:rPr lang="en-US" dirty="0" smtClean="0"/>
              <a:t>IFERROR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A32ED5B-4976-4A8E-8D8F-7D670FF69BDB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448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IF function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88975" indent="-688975" eaLnBrk="1" hangingPunct="1">
              <a:buFont typeface="Wingdings" pitchFamily="2" charset="2"/>
              <a:buNone/>
            </a:pPr>
            <a:endParaRPr lang="en-US" dirty="0" smtClean="0"/>
          </a:p>
          <a:p>
            <a:pPr marL="688975" indent="-688975" eaLnBrk="1" hangingPunct="1">
              <a:buFont typeface="Wingdings" pitchFamily="2" charset="2"/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IF(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logical_test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value_if_true,value_if_false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A272CF1-D087-42F4-9117-4D75F9533B3D}" type="datetime1">
              <a:rPr lang="en-US" smtClean="0"/>
              <a:t>8/28/2014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02078"/>
      </p:ext>
    </p:extLst>
  </p:cSld>
  <p:clrMapOvr>
    <a:masterClrMapping/>
  </p:clrMapOvr>
</p:sld>
</file>

<file path=ppt/theme/theme1.xml><?xml version="1.0" encoding="utf-8"?>
<a:theme xmlns:a="http://schemas.openxmlformats.org/drawingml/2006/main" name="MCC-ITI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MCC-ITI</Template>
  <TotalTime>1561</TotalTime>
  <Words>2026</Words>
  <Application>Microsoft Office PowerPoint</Application>
  <PresentationFormat>On-screen Show (16:10)</PresentationFormat>
  <Paragraphs>494</Paragraphs>
  <Slides>63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MCC-ITI</vt:lpstr>
      <vt:lpstr>Microsoft Excel 2013</vt:lpstr>
      <vt:lpstr>Outline</vt:lpstr>
      <vt:lpstr>Instructor Info</vt:lpstr>
      <vt:lpstr>Introductions</vt:lpstr>
      <vt:lpstr>Class Website</vt:lpstr>
      <vt:lpstr>Course Outline</vt:lpstr>
      <vt:lpstr>Unit 1: Advanced Functions and Formulas</vt:lpstr>
      <vt:lpstr>Logical “IF” Functions</vt:lpstr>
      <vt:lpstr>The IF function</vt:lpstr>
      <vt:lpstr>AND, OR, and NOT functions</vt:lpstr>
      <vt:lpstr>Nested IF functions </vt:lpstr>
      <vt:lpstr>The IFERROR function </vt:lpstr>
      <vt:lpstr>Math &amp; Statistical Functions</vt:lpstr>
      <vt:lpstr>The SUMIF function </vt:lpstr>
      <vt:lpstr>The COUNTIF function </vt:lpstr>
      <vt:lpstr>The AVERAGEIF function </vt:lpstr>
      <vt:lpstr>SUMIFS, COUNTIFS, AVERAGEIFS </vt:lpstr>
      <vt:lpstr>The ROUND function </vt:lpstr>
      <vt:lpstr>Evaluate Formula dialog box</vt:lpstr>
      <vt:lpstr>Financial Functions</vt:lpstr>
      <vt:lpstr>The PMT function</vt:lpstr>
      <vt:lpstr>Date Functions</vt:lpstr>
      <vt:lpstr>Date functions</vt:lpstr>
      <vt:lpstr>Array Function</vt:lpstr>
      <vt:lpstr>Calculating time</vt:lpstr>
      <vt:lpstr>Array formulas</vt:lpstr>
      <vt:lpstr>Modify an array formula</vt:lpstr>
      <vt:lpstr>Displaying formulas in cells</vt:lpstr>
      <vt:lpstr>Hide Formulas From Users</vt:lpstr>
      <vt:lpstr>Hide Formulas From Users</vt:lpstr>
      <vt:lpstr>Show Formulas</vt:lpstr>
      <vt:lpstr>Show hidden formulas</vt:lpstr>
      <vt:lpstr>Automatic recalculation</vt:lpstr>
      <vt:lpstr>Edit iteration calculation options</vt:lpstr>
      <vt:lpstr>Unit 2: Lookups and data tables</vt:lpstr>
      <vt:lpstr>The HLOOKUP function</vt:lpstr>
      <vt:lpstr>The VLOOKUP function</vt:lpstr>
      <vt:lpstr>Unit 3: Advanced data management</vt:lpstr>
      <vt:lpstr>Data Validation</vt:lpstr>
      <vt:lpstr>Set Data Validation Rules</vt:lpstr>
      <vt:lpstr>Use Date Criteria</vt:lpstr>
      <vt:lpstr>Structure of Database Functions</vt:lpstr>
      <vt:lpstr>DSUM and DAVERAGE</vt:lpstr>
      <vt:lpstr>Unit 4: Advanced Charting</vt:lpstr>
      <vt:lpstr>Unit 5 – PivotTables &amp; PivotCharts</vt:lpstr>
      <vt:lpstr>Unit 6: Exporting and importing</vt:lpstr>
      <vt:lpstr>Using the Save As command</vt:lpstr>
      <vt:lpstr>Import data</vt:lpstr>
      <vt:lpstr>The Text Import Wizard</vt:lpstr>
      <vt:lpstr>Converting text to columns</vt:lpstr>
      <vt:lpstr>Removing duplicates</vt:lpstr>
      <vt:lpstr>Unit 7: Analytical tools</vt:lpstr>
      <vt:lpstr>Activate add-ins</vt:lpstr>
      <vt:lpstr>The Add-Ins dialog box</vt:lpstr>
      <vt:lpstr>Use the Goal Seek utility </vt:lpstr>
      <vt:lpstr>Create a scenario</vt:lpstr>
      <vt:lpstr>Add a Scenario Manager button</vt:lpstr>
      <vt:lpstr>Merge scenarios</vt:lpstr>
      <vt:lpstr>A sample Scenario Summary</vt:lpstr>
      <vt:lpstr>Unit 8: Macros and Visual Basic</vt:lpstr>
      <vt:lpstr>Unit 9: Accessibility and Language Features</vt:lpstr>
      <vt:lpstr>Course Review</vt:lpstr>
      <vt:lpstr>Class 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M. Burnett</dc:creator>
  <cp:lastModifiedBy>Professor Burnett</cp:lastModifiedBy>
  <cp:revision>76</cp:revision>
  <dcterms:created xsi:type="dcterms:W3CDTF">2011-02-13T13:28:51Z</dcterms:created>
  <dcterms:modified xsi:type="dcterms:W3CDTF">2014-08-28T11:24:29Z</dcterms:modified>
</cp:coreProperties>
</file>