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24"/>
  </p:notesMasterIdLst>
  <p:sldIdLst>
    <p:sldId id="256" r:id="rId2"/>
    <p:sldId id="289" r:id="rId3"/>
    <p:sldId id="451" r:id="rId4"/>
    <p:sldId id="452" r:id="rId5"/>
    <p:sldId id="453" r:id="rId6"/>
    <p:sldId id="454" r:id="rId7"/>
    <p:sldId id="455" r:id="rId8"/>
    <p:sldId id="448" r:id="rId9"/>
    <p:sldId id="291" r:id="rId10"/>
    <p:sldId id="292" r:id="rId11"/>
    <p:sldId id="257" r:id="rId12"/>
    <p:sldId id="325" r:id="rId13"/>
    <p:sldId id="334" r:id="rId14"/>
    <p:sldId id="333" r:id="rId15"/>
    <p:sldId id="332" r:id="rId16"/>
    <p:sldId id="331" r:id="rId17"/>
    <p:sldId id="330" r:id="rId18"/>
    <p:sldId id="328" r:id="rId19"/>
    <p:sldId id="327" r:id="rId20"/>
    <p:sldId id="445" r:id="rId21"/>
    <p:sldId id="450" r:id="rId22"/>
    <p:sldId id="324" r:id="rId2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EAEAEA"/>
    <a:srgbClr val="A5002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675" autoAdjust="0"/>
  </p:normalViewPr>
  <p:slideViewPr>
    <p:cSldViewPr snapToGrid="0">
      <p:cViewPr>
        <p:scale>
          <a:sx n="80" d="100"/>
          <a:sy n="80" d="100"/>
        </p:scale>
        <p:origin x="-1470" y="-45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209D-17AB-46B6-AA1F-628318750147}" type="datetime1">
              <a:rPr lang="en-US" smtClean="0"/>
              <a:t>9/24/2014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33636-9917-460E-9CE9-F080376AA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1" y="1611313"/>
            <a:ext cx="8607425" cy="34938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97D3141-568A-4BE0-A4CA-7EDECE6308DC}" type="datetime1">
              <a:rPr lang="en-US" smtClean="0"/>
              <a:t>9/24/2014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71A1C3F-89AB-411A-A18A-0A2D118E1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 txBox="1">
            <a:spLocks/>
          </p:cNvSpPr>
          <p:nvPr userDrawn="1"/>
        </p:nvSpPr>
        <p:spPr>
          <a:xfrm>
            <a:off x="3124200" y="5397500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6" y="1063625"/>
            <a:ext cx="2187575" cy="40415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071563"/>
            <a:ext cx="6410325" cy="4033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B1AA11D-9D5A-4364-9608-E6891C619BA0}" type="datetime1">
              <a:rPr lang="en-US" smtClean="0"/>
              <a:t>9/24/2014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A410A12-F99A-4631-87E6-0E5BE7081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873125"/>
            <a:ext cx="8340725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579563"/>
            <a:ext cx="4298950" cy="35255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7500"/>
            <a:ext cx="4298950" cy="16827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45050" y="3389313"/>
            <a:ext cx="4298950" cy="1715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E7A-B3A2-48A6-870E-0E28F8039212}" type="datetime1">
              <a:rPr lang="en-US" smtClean="0"/>
              <a:t>9/24/2014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9" y="0"/>
            <a:ext cx="7623175" cy="63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825500"/>
            <a:ext cx="7620000" cy="467386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buFont typeface="Wingdings" pitchFamily="2" charset="2"/>
              <a:buChar char="§"/>
              <a:defRPr/>
            </a:lvl2pPr>
            <a:lvl3pPr>
              <a:buClr>
                <a:srgbClr val="002060"/>
              </a:buClr>
              <a:buFont typeface="Wingdings" pitchFamily="2" charset="2"/>
              <a:buChar char="§"/>
              <a:defRPr/>
            </a:lvl3pPr>
            <a:lvl4pPr>
              <a:buClr>
                <a:srgbClr val="002060"/>
              </a:buClr>
              <a:buFont typeface="Wingdings" pitchFamily="2" charset="2"/>
              <a:buChar char="§"/>
              <a:defRPr/>
            </a:lvl4pPr>
            <a:lvl5pPr>
              <a:buClr>
                <a:srgbClr val="00206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663753B-5629-407D-8EDE-419B4BE90B7B}" type="datetime1">
              <a:rPr lang="en-US" smtClean="0"/>
              <a:t>9/24/2014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BDB6BBF-13C6-4E66-AA49-3D74D27472D4}" type="datetime1">
              <a:rPr lang="en-US" smtClean="0"/>
              <a:t>9/24/2014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49DD45F-E177-4AF6-86B1-B96B00CA0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3375"/>
            <a:ext cx="4298950" cy="35017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0" y="1595438"/>
            <a:ext cx="4298950" cy="350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E033-FF79-4A51-AB99-B350BED3D854}" type="datetime1">
              <a:rPr lang="en-US" smtClean="0"/>
              <a:t>9/24/2014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3552"/>
            <a:ext cx="8229600" cy="69188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6761"/>
            <a:ext cx="4040188" cy="6178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6626"/>
            <a:ext cx="4040188" cy="2898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1" y="1588823"/>
            <a:ext cx="4041775" cy="6178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22500"/>
            <a:ext cx="4041775" cy="2882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269695-4C9E-4353-AD18-616772B9376D}" type="datetime1">
              <a:rPr lang="en-US" smtClean="0"/>
              <a:t>9/24/2014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64E271-3393-45EF-877F-FFC06C4D6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34C5-1478-4DC4-9987-8B2A207F9F97}" type="datetime1">
              <a:rPr lang="en-US" smtClean="0"/>
              <a:t>9/24/2014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511-E72A-48BF-8654-7A8B9BF72EE8}" type="datetime1">
              <a:rPr lang="en-US" smtClean="0"/>
              <a:t>9/24/2014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C4552-FCE3-4759-9876-AA52C2615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7" y="1016000"/>
            <a:ext cx="3028949" cy="5715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5688"/>
            <a:ext cx="5111750" cy="4049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87500"/>
            <a:ext cx="3008313" cy="35176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A779-4697-4496-8780-85DAE219CF8A}" type="datetime1">
              <a:rPr lang="en-US" smtClean="0"/>
              <a:t>9/24/2014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17918-3BC8-4F8E-BE1F-554D02C99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 txBox="1">
            <a:spLocks/>
          </p:cNvSpPr>
          <p:nvPr userDrawn="1"/>
        </p:nvSpPr>
        <p:spPr>
          <a:xfrm>
            <a:off x="3267075" y="5405438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9000"/>
            <a:ext cx="5486400" cy="30506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BAAC3EC-B8FE-4BD4-A2E7-8F2C8ED8B514}" type="datetime1">
              <a:rPr lang="en-US" smtClean="0"/>
              <a:t>9/24/2014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555B21-0658-4006-B819-488C74EC51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 txBox="1">
            <a:spLocks/>
          </p:cNvSpPr>
          <p:nvPr userDrawn="1"/>
        </p:nvSpPr>
        <p:spPr>
          <a:xfrm>
            <a:off x="3124200" y="5405438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310188"/>
            <a:ext cx="9144000" cy="404813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" y="870479"/>
            <a:ext cx="8762999" cy="73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11313"/>
            <a:ext cx="8750300" cy="349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381000" y="5408084"/>
            <a:ext cx="2133600" cy="203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effectLst/>
              </a:defRPr>
            </a:lvl1pPr>
          </a:lstStyle>
          <a:p>
            <a:fld id="{792E9A7C-16AC-42DB-8968-664C9C4F9DB7}" type="datetime1">
              <a:rPr lang="en-US" smtClean="0"/>
              <a:t>9/24/2014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753225" y="5389562"/>
            <a:ext cx="2133600" cy="222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326063"/>
            <a:ext cx="9144000" cy="79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5365751"/>
            <a:ext cx="2895600" cy="2354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 dirty="0" smtClean="0"/>
          </a:p>
        </p:txBody>
      </p:sp>
      <p:pic>
        <p:nvPicPr>
          <p:cNvPr id="17" name="Picture 16" descr="Image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-1" y="0"/>
            <a:ext cx="4572001" cy="698500"/>
          </a:xfrm>
          <a:prstGeom prst="rect">
            <a:avLst/>
          </a:prstGeom>
        </p:spPr>
      </p:pic>
      <p:pic>
        <p:nvPicPr>
          <p:cNvPr id="19" name="Picture 18" descr="ITI_Logo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572000" y="0"/>
            <a:ext cx="4572000" cy="6985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682625"/>
            <a:ext cx="9144000" cy="79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3600" b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ebdb.montgomerycollege.edu/internet/wdceevals/wdceevals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943" y="2652094"/>
            <a:ext cx="7990114" cy="78014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 –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Microsoft Excel 2013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2369731" y="4644138"/>
            <a:ext cx="44045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hlinkClick r:id="rId3"/>
              </a:rPr>
              <a:t>www.profburnett.com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Class Website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Download  Student Class </a:t>
            </a:r>
            <a:r>
              <a:rPr lang="en-US" sz="1800" dirty="0" smtClean="0"/>
              <a:t>Files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043356D-6376-43E2-8165-7E4261747B26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0474"/>
            <a:ext cx="8762999" cy="736865"/>
          </a:xfrm>
        </p:spPr>
        <p:txBody>
          <a:bodyPr/>
          <a:lstStyle/>
          <a:p>
            <a:pPr eaLnBrk="1" hangingPunct="1"/>
            <a:r>
              <a:rPr lang="en-US" dirty="0" smtClean="0"/>
              <a:t>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314430"/>
            <a:ext cx="8750300" cy="3493823"/>
          </a:xfrm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Day 1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1: </a:t>
            </a:r>
            <a:r>
              <a:rPr lang="en-US" sz="1800" dirty="0"/>
              <a:t>Managing Workbooks and Worksheets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2: Advanced </a:t>
            </a:r>
            <a:r>
              <a:rPr lang="en-US" sz="1800" dirty="0" smtClean="0"/>
              <a:t>Formatting 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3: Outlining and </a:t>
            </a:r>
            <a:r>
              <a:rPr lang="en-US" sz="1800" dirty="0" smtClean="0"/>
              <a:t>Subtotals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4: Cell and </a:t>
            </a:r>
            <a:r>
              <a:rPr lang="en-US" sz="1800" dirty="0" smtClean="0"/>
              <a:t>Range Names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Day 2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5: Data Structure and Tables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6: Web and sharing </a:t>
            </a:r>
            <a:r>
              <a:rPr lang="en-US" sz="1800" dirty="0" smtClean="0"/>
              <a:t>features</a:t>
            </a:r>
            <a:r>
              <a:rPr lang="en-US" sz="1800" dirty="0"/>
              <a:t> 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7: Documenting and auditing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8: Templates and </a:t>
            </a:r>
            <a:r>
              <a:rPr lang="en-US" sz="1800" dirty="0" smtClean="0"/>
              <a:t>settings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F08A3E9-2615-49BD-B537-D0C5C294D744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Unit 1: </a:t>
            </a:r>
            <a:r>
              <a:rPr lang="en-US" sz="2800" dirty="0" smtClean="0"/>
              <a:t>Managing Workbooks and Worksheets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</a:t>
            </a:r>
            <a:r>
              <a:rPr lang="en-US" dirty="0" smtClean="0"/>
              <a:t>Viewing Large Worksheets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</a:t>
            </a:r>
            <a:r>
              <a:rPr lang="en-US" dirty="0" smtClean="0"/>
              <a:t>Print</a:t>
            </a:r>
            <a:r>
              <a:rPr lang="en-US" dirty="0" smtClean="0"/>
              <a:t>ing </a:t>
            </a:r>
            <a:r>
              <a:rPr lang="en-US" dirty="0"/>
              <a:t>Large Worksheets</a:t>
            </a:r>
          </a:p>
          <a:p>
            <a:r>
              <a:rPr lang="en-US" dirty="0"/>
              <a:t>Topic C: </a:t>
            </a:r>
            <a:r>
              <a:rPr lang="en-US" dirty="0" smtClean="0"/>
              <a:t>Working with Multiple Worksheets</a:t>
            </a:r>
            <a:endParaRPr lang="en-US" dirty="0" smtClean="0"/>
          </a:p>
          <a:p>
            <a:r>
              <a:rPr lang="en-US" dirty="0"/>
              <a:t>Topic D: Linking </a:t>
            </a:r>
            <a:r>
              <a:rPr lang="en-US" dirty="0"/>
              <a:t>worksheets with 3-D </a:t>
            </a:r>
            <a:r>
              <a:rPr lang="en-US" dirty="0" smtClean="0"/>
              <a:t>formulas</a:t>
            </a:r>
          </a:p>
          <a:p>
            <a:r>
              <a:rPr lang="en-US" dirty="0"/>
              <a:t>Topic </a:t>
            </a:r>
            <a:r>
              <a:rPr lang="en-US" dirty="0" smtClean="0"/>
              <a:t>E: Using Multiple W</a:t>
            </a:r>
            <a:r>
              <a:rPr lang="en-US" dirty="0" smtClean="0"/>
              <a:t>orkbooks</a:t>
            </a:r>
            <a:endParaRPr lang="en-US" dirty="0" smtClean="0"/>
          </a:p>
          <a:p>
            <a:r>
              <a:rPr lang="en-US" dirty="0" smtClean="0"/>
              <a:t>Topic F: Linking Workbooks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768F457-04A4-407C-A02B-C7D9C4B022FA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7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2: Advanced </a:t>
            </a:r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Using special number </a:t>
            </a:r>
            <a:r>
              <a:rPr lang="en-US" dirty="0" smtClean="0"/>
              <a:t>formats</a:t>
            </a:r>
          </a:p>
          <a:p>
            <a:r>
              <a:rPr lang="en-US" dirty="0" smtClean="0"/>
              <a:t>Topic </a:t>
            </a:r>
            <a:r>
              <a:rPr lang="en-US" dirty="0"/>
              <a:t>B: </a:t>
            </a:r>
            <a:r>
              <a:rPr lang="en-US" dirty="0"/>
              <a:t>Working with T</a:t>
            </a:r>
            <a:r>
              <a:rPr lang="en-US" dirty="0" smtClean="0"/>
              <a:t>hemes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C: </a:t>
            </a:r>
            <a:r>
              <a:rPr lang="en-US" dirty="0"/>
              <a:t>Other </a:t>
            </a:r>
            <a:r>
              <a:rPr lang="en-US" dirty="0" smtClean="0"/>
              <a:t>Advanced Formatting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3DC5B48-4725-47B4-9C89-7478B0411835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97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3: Outlining and </a:t>
            </a:r>
            <a:r>
              <a:rPr lang="en-US" dirty="0" smtClean="0"/>
              <a:t>Subtotals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Outlining and </a:t>
            </a:r>
            <a:r>
              <a:rPr lang="en-US" dirty="0" smtClean="0"/>
              <a:t>Consolidating Data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Creating </a:t>
            </a:r>
            <a:r>
              <a:rPr lang="en-US" dirty="0" smtClean="0"/>
              <a:t>Subtotals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71E915F-B40B-4D6B-B8BA-F2E0F09DAD90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0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4: Cell and R</a:t>
            </a:r>
            <a:r>
              <a:rPr lang="en-US" dirty="0" smtClean="0"/>
              <a:t>ange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Creating and using </a:t>
            </a:r>
            <a:r>
              <a:rPr lang="en-US" dirty="0" smtClean="0"/>
              <a:t>Names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Managing </a:t>
            </a:r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A10CDA7-5882-40C4-B167-F1BB5812E261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3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5: </a:t>
            </a:r>
            <a:r>
              <a:rPr lang="en-US" dirty="0" smtClean="0"/>
              <a:t>Data Structure and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Sorting and </a:t>
            </a:r>
            <a:r>
              <a:rPr lang="en-US" dirty="0" smtClean="0"/>
              <a:t>Filtering </a:t>
            </a:r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</a:t>
            </a:r>
            <a:r>
              <a:rPr lang="en-US" dirty="0" smtClean="0"/>
              <a:t>Working </a:t>
            </a:r>
            <a:r>
              <a:rPr lang="en-US" dirty="0"/>
              <a:t>with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A2A2F2D-E337-48CF-B09A-0B574AF0EBBC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97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6: Web and sharing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Saving </a:t>
            </a:r>
            <a:r>
              <a:rPr lang="en-US" dirty="0" smtClean="0"/>
              <a:t>Workbooks </a:t>
            </a:r>
            <a:r>
              <a:rPr lang="en-US" dirty="0"/>
              <a:t>as Web </a:t>
            </a:r>
            <a:r>
              <a:rPr lang="en-US" dirty="0" smtClean="0"/>
              <a:t>Pages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Using </a:t>
            </a:r>
            <a:r>
              <a:rPr lang="en-US" dirty="0" smtClean="0"/>
              <a:t>Hyperlinks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F115DC4-6C35-4775-B896-0A77DB85DBDF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78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7: </a:t>
            </a:r>
            <a:r>
              <a:rPr lang="en-US" dirty="0"/>
              <a:t>Documenting and </a:t>
            </a:r>
            <a:r>
              <a:rPr lang="en-US" dirty="0" smtClean="0"/>
              <a:t>auditing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Auditing </a:t>
            </a:r>
            <a:r>
              <a:rPr lang="en-US" dirty="0" smtClean="0"/>
              <a:t>Features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Comments in </a:t>
            </a:r>
            <a:r>
              <a:rPr lang="en-US" dirty="0" smtClean="0"/>
              <a:t>Cells </a:t>
            </a:r>
            <a:r>
              <a:rPr lang="en-US" dirty="0"/>
              <a:t>and </a:t>
            </a:r>
            <a:r>
              <a:rPr lang="en-US" dirty="0" smtClean="0"/>
              <a:t>Workbooks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C: </a:t>
            </a:r>
            <a:r>
              <a:rPr lang="en-US" dirty="0" smtClean="0"/>
              <a:t>Protection</a:t>
            </a:r>
          </a:p>
          <a:p>
            <a:r>
              <a:rPr lang="en-US" dirty="0" smtClean="0"/>
              <a:t>Topic </a:t>
            </a:r>
            <a:r>
              <a:rPr lang="en-US" dirty="0"/>
              <a:t>D: Workgroup </a:t>
            </a:r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1D84B06-E8C6-4C12-AE3C-E8B3E5B52074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43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8: </a:t>
            </a:r>
            <a:r>
              <a:rPr lang="en-US" dirty="0"/>
              <a:t>Templates and </a:t>
            </a:r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Changing </a:t>
            </a:r>
            <a:r>
              <a:rPr lang="en-US" dirty="0" smtClean="0"/>
              <a:t>Application </a:t>
            </a:r>
            <a:r>
              <a:rPr lang="en-US" dirty="0"/>
              <a:t>S</a:t>
            </a:r>
            <a:r>
              <a:rPr lang="en-US" dirty="0" smtClean="0"/>
              <a:t>ettings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</a:t>
            </a:r>
            <a:r>
              <a:rPr lang="en-US" dirty="0" smtClean="0"/>
              <a:t>Working with Templates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CE6548F-C53E-4AE8-AA9F-79430191D942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9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96C3699-6D3D-4534-967F-30596E0FF57B}" type="datetime1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Review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Day 1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1: Using multiple worksheets and workbooks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2: Advanced formatting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3: Outlining and subtotals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4: Cell and range names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Day 2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5: Data Structure and Tables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6: Web and sharing features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7: Documenting and auditing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8: Templates and settings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F08A3E9-2615-49BD-B537-D0C5C294D744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225"/>
            <a:ext cx="8762999" cy="736865"/>
          </a:xfrm>
        </p:spPr>
        <p:txBody>
          <a:bodyPr/>
          <a:lstStyle/>
          <a:p>
            <a:pPr eaLnBrk="1" hangingPunct="1"/>
            <a:r>
              <a:rPr lang="en-US" dirty="0" smtClean="0"/>
              <a:t>Excel Level III - 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397557"/>
            <a:ext cx="8750300" cy="3863212"/>
          </a:xfrm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Day 1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1: Advanced Functions and Formulas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2: Lookups and Data Tables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3: Advanced Data Management 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4: Advanced Charting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5: PivotTables and </a:t>
            </a:r>
            <a:r>
              <a:rPr lang="en-US" sz="1800" dirty="0" err="1"/>
              <a:t>PivotCharts</a:t>
            </a: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2000" dirty="0"/>
              <a:t>Day 2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6: Exporting and Importing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7: Analytical Tools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8: Macros and Custom Functions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9: Accessibility and Language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631F5C7-1518-4CB8-8B05-EDA4BA0C2A12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webdb.montgomerycollege.edu/internet/wdceevals/wdceevals.cfm</a:t>
            </a:r>
            <a:endParaRPr lang="en-US" dirty="0" smtClean="0"/>
          </a:p>
          <a:p>
            <a:r>
              <a:rPr lang="en-US" dirty="0" smtClean="0"/>
              <a:t>Course Name: Excel 2013 Level II</a:t>
            </a:r>
            <a:br>
              <a:rPr lang="en-US" dirty="0" smtClean="0"/>
            </a:br>
            <a:r>
              <a:rPr lang="en-US" dirty="0" smtClean="0"/>
              <a:t>Course CRN: 25713</a:t>
            </a:r>
          </a:p>
          <a:p>
            <a:r>
              <a:rPr lang="en-US" dirty="0" smtClean="0"/>
              <a:t>Course Start Date: </a:t>
            </a:r>
            <a:r>
              <a:rPr lang="en-US" dirty="0"/>
              <a:t>9/25/2014 </a:t>
            </a:r>
            <a:endParaRPr lang="en-US" dirty="0" smtClean="0"/>
          </a:p>
          <a:p>
            <a:r>
              <a:rPr lang="en-US" dirty="0" smtClean="0"/>
              <a:t>Course Instructor: Carl Burnett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E57347F-FCB2-46A1-8C44-006084D5CBA4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8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2232423"/>
            <a:ext cx="7772400" cy="1250156"/>
          </a:xfrm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Administrative Announcements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9/24/2014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</a:t>
            </a:r>
            <a:r>
              <a:rPr lang="en-US" dirty="0" smtClean="0"/>
              <a:t>Sheet.</a:t>
            </a:r>
            <a:endParaRPr lang="en-US" dirty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Attendance </a:t>
            </a:r>
            <a:r>
              <a:rPr lang="en-US" dirty="0"/>
              <a:t>will be called at the start of each class.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If you come in late, please see me during the break to make sure you are accounted for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</a:t>
            </a:r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WebLEAP/TechLEAP</a:t>
            </a:r>
            <a:r>
              <a:rPr lang="en-US" dirty="0"/>
              <a:t> students are required to complete the lab assignment.</a:t>
            </a:r>
          </a:p>
        </p:txBody>
      </p:sp>
    </p:spTree>
    <p:extLst>
      <p:ext uri="{BB962C8B-B14F-4D97-AF65-F5344CB8AC3E}">
        <p14:creationId xmlns:p14="http://schemas.microsoft.com/office/powerpoint/2010/main" val="23955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</p:spTree>
    <p:extLst>
      <p:ext uri="{BB962C8B-B14F-4D97-AF65-F5344CB8AC3E}">
        <p14:creationId xmlns:p14="http://schemas.microsoft.com/office/powerpoint/2010/main" val="930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11313"/>
            <a:ext cx="9144000" cy="3493823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</p:spTree>
    <p:extLst>
      <p:ext uri="{BB962C8B-B14F-4D97-AF65-F5344CB8AC3E}">
        <p14:creationId xmlns:p14="http://schemas.microsoft.com/office/powerpoint/2010/main" val="23163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8D0C8D2-6DF2-4AD7-93ED-A80D6C58452C}" type="datetime1">
              <a:rPr lang="en-US" smtClean="0"/>
              <a:t>9/24/2014</a:t>
            </a:fld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8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eaLnBrk="1" hangingPunct="1"/>
            <a:r>
              <a:rPr lang="en-US" dirty="0" smtClean="0"/>
              <a:t>Job</a:t>
            </a:r>
          </a:p>
          <a:p>
            <a:pPr eaLnBrk="1" hangingPunct="1"/>
            <a:r>
              <a:rPr lang="en-US" dirty="0" smtClean="0"/>
              <a:t>What do you to expect from the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8E05D-84F2-4A54-9918-D18177568B59}" type="datetime1">
              <a:rPr lang="en-US" smtClean="0"/>
              <a:t>9/24/2014</a:t>
            </a:fld>
            <a:endParaRPr lang="en-US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84E5FDE3-2582-4730-B478-434A268DA5FD}" type="slidenum">
              <a:rPr lang="en-US" smtClean="0"/>
              <a:pPr/>
              <a:t>9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C-ITI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MCC-ITI</Template>
  <TotalTime>1239</TotalTime>
  <Words>674</Words>
  <Application>Microsoft Office PowerPoint</Application>
  <PresentationFormat>On-screen Show (16:10)</PresentationFormat>
  <Paragraphs>170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MCC-ITI</vt:lpstr>
      <vt:lpstr>Microsoft Excel 2013</vt:lpstr>
      <vt:lpstr>Outline</vt:lpstr>
      <vt:lpstr>PowerPoint Presentation</vt:lpstr>
      <vt:lpstr>Attendance</vt:lpstr>
      <vt:lpstr>Course Info</vt:lpstr>
      <vt:lpstr>Campus Logistics</vt:lpstr>
      <vt:lpstr>Opening delays or cancellations</vt:lpstr>
      <vt:lpstr>Instructor Info</vt:lpstr>
      <vt:lpstr>Introductions</vt:lpstr>
      <vt:lpstr>Class Website</vt:lpstr>
      <vt:lpstr>Course Outline</vt:lpstr>
      <vt:lpstr>Unit 1: Managing Workbooks and Worksheets</vt:lpstr>
      <vt:lpstr>Unit 2: Advanced Formatting</vt:lpstr>
      <vt:lpstr>Unit 3: Outlining and Subtotals</vt:lpstr>
      <vt:lpstr>Unit 4: Cell and Range Names</vt:lpstr>
      <vt:lpstr>Unit 5: Data Structure and Tables</vt:lpstr>
      <vt:lpstr>Unit 6: Web and sharing features</vt:lpstr>
      <vt:lpstr>Unit 7: Documenting and auditing</vt:lpstr>
      <vt:lpstr>Unit 8: Templates and settings</vt:lpstr>
      <vt:lpstr>Course Review</vt:lpstr>
      <vt:lpstr>Excel Level III - Course Outline</vt:lpstr>
      <vt:lpstr>Class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M. Burnett</dc:creator>
  <cp:lastModifiedBy>Carl M. Burnett</cp:lastModifiedBy>
  <cp:revision>64</cp:revision>
  <dcterms:created xsi:type="dcterms:W3CDTF">2011-02-13T13:28:51Z</dcterms:created>
  <dcterms:modified xsi:type="dcterms:W3CDTF">2014-09-24T20:05:58Z</dcterms:modified>
</cp:coreProperties>
</file>