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83"/>
  </p:notesMasterIdLst>
  <p:sldIdLst>
    <p:sldId id="256" r:id="rId2"/>
    <p:sldId id="289" r:id="rId3"/>
    <p:sldId id="408" r:id="rId4"/>
    <p:sldId id="291" r:id="rId5"/>
    <p:sldId id="292" r:id="rId6"/>
    <p:sldId id="257" r:id="rId7"/>
    <p:sldId id="315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23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3" r:id="rId26"/>
    <p:sldId id="344" r:id="rId27"/>
    <p:sldId id="345" r:id="rId28"/>
    <p:sldId id="322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21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20" r:id="rId53"/>
    <p:sldId id="368" r:id="rId54"/>
    <p:sldId id="369" r:id="rId55"/>
    <p:sldId id="370" r:id="rId56"/>
    <p:sldId id="318" r:id="rId57"/>
    <p:sldId id="380" r:id="rId58"/>
    <p:sldId id="381" r:id="rId59"/>
    <p:sldId id="382" r:id="rId60"/>
    <p:sldId id="383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18" r:id="rId76"/>
    <p:sldId id="419" r:id="rId77"/>
    <p:sldId id="420" r:id="rId78"/>
    <p:sldId id="407" r:id="rId79"/>
    <p:sldId id="409" r:id="rId80"/>
    <p:sldId id="410" r:id="rId81"/>
    <p:sldId id="324" r:id="rId8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11" autoAdjust="0"/>
    <p:restoredTop sz="94675" autoAdjust="0"/>
  </p:normalViewPr>
  <p:slideViewPr>
    <p:cSldViewPr snapToGrid="0">
      <p:cViewPr>
        <p:scale>
          <a:sx n="108" d="100"/>
          <a:sy n="108" d="100"/>
        </p:scale>
        <p:origin x="-660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5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08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12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A79E8-60F1-46D5-808C-80E5F0126084}" type="slidenum">
              <a:rPr lang="en-US"/>
              <a:pPr/>
              <a:t>48</a:t>
            </a:fld>
            <a:endParaRPr lang="en-US"/>
          </a:p>
        </p:txBody>
      </p:sp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488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619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9087-5018-41BD-BE31-82F6FAF0C214}" type="datetime1">
              <a:rPr lang="en-US" smtClean="0"/>
              <a:t>8/28/2014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33636-9917-460E-9CE9-F080376AA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1" y="1611313"/>
            <a:ext cx="8607425" cy="3493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E93448-F6BA-4136-B55C-5EEFF580145A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71A1C3F-89AB-411A-A18A-0A2D118E1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 txBox="1">
            <a:spLocks/>
          </p:cNvSpPr>
          <p:nvPr userDrawn="1"/>
        </p:nvSpPr>
        <p:spPr>
          <a:xfrm>
            <a:off x="3124200" y="5397500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Copyright © Carl M. Burnett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6" y="1063625"/>
            <a:ext cx="2187575" cy="4041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1" y="1071563"/>
            <a:ext cx="6410325" cy="4033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921BF4-917A-4F7D-86C7-D057DA9CF0C2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A410A12-F99A-4631-87E6-0E5BE7081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873125"/>
            <a:ext cx="8340725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79563"/>
            <a:ext cx="4298950" cy="3525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7500"/>
            <a:ext cx="4298950" cy="16827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389313"/>
            <a:ext cx="4298950" cy="1715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B7FA-1938-4A07-A49B-9B7ECEA102E0}" type="datetime1">
              <a:rPr lang="en-US" smtClean="0"/>
              <a:t>8/28/2014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9" y="0"/>
            <a:ext cx="7623175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825500"/>
            <a:ext cx="7620000" cy="46738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buFont typeface="Wingdings" pitchFamily="2" charset="2"/>
              <a:buChar char="§"/>
              <a:defRPr/>
            </a:lvl1pPr>
            <a:lvl2pPr>
              <a:buClr>
                <a:srgbClr val="00206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buFont typeface="Wingdings" pitchFamily="2" charset="2"/>
              <a:buChar char="§"/>
              <a:defRPr/>
            </a:lvl3pPr>
            <a:lvl4pPr>
              <a:buClr>
                <a:srgbClr val="002060"/>
              </a:buClr>
              <a:buFont typeface="Wingdings" pitchFamily="2" charset="2"/>
              <a:buChar char="§"/>
              <a:defRPr/>
            </a:lvl4pPr>
            <a:lvl5pPr>
              <a:buClr>
                <a:srgbClr val="00206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8872BF-447E-4619-868B-E169F8335112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49DD45F-E177-4AF6-86B1-B96B00CA04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03375"/>
            <a:ext cx="4298950" cy="3501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95438"/>
            <a:ext cx="4298950" cy="350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68DB-F0BE-4A3D-B28A-BF7C00B51BAC}" type="datetime1">
              <a:rPr lang="en-US" smtClean="0"/>
              <a:t>8/28/2014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3553"/>
            <a:ext cx="8229600" cy="6918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761"/>
            <a:ext cx="4040188" cy="617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6626"/>
            <a:ext cx="4040188" cy="2898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1" y="1588823"/>
            <a:ext cx="4041775" cy="617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22500"/>
            <a:ext cx="4041775" cy="288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100A30-C742-4E6F-A9D5-C2047962B108}" type="datetime1">
              <a:rPr lang="en-US" smtClean="0"/>
              <a:t>8/28/2014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64E271-3393-45EF-877F-FFC06C4D6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AAA1-97F1-4A04-9FA6-CC410171D84D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68B0-50F0-4648-8734-5E7B4D16E1DE}" type="datetime1">
              <a:rPr lang="en-US" smtClean="0"/>
              <a:t>8/28/2014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5381625"/>
            <a:ext cx="2895600" cy="222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Carl M. Burnett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7" y="1016000"/>
            <a:ext cx="3028949" cy="5715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5688"/>
            <a:ext cx="5111750" cy="4049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87500"/>
            <a:ext cx="3008313" cy="35176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BD3-3C48-4084-9743-03617460F17D}" type="datetime1">
              <a:rPr lang="en-US" smtClean="0"/>
              <a:t>8/28/2014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C17918-3BC8-4F8E-BE1F-554D02C99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 txBox="1">
            <a:spLocks/>
          </p:cNvSpPr>
          <p:nvPr userDrawn="1"/>
        </p:nvSpPr>
        <p:spPr>
          <a:xfrm>
            <a:off x="3267075" y="5405438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Copyright © Carl M. Burnett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9000"/>
            <a:ext cx="5486400" cy="3050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374AA3-9D63-4121-8B32-3F4B489A9C77}" type="datetime1">
              <a:rPr lang="en-US" smtClean="0"/>
              <a:t>8/28/2014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6555B21-0658-4006-B819-488C74EC5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3124200" y="5405438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Copyright © Carl M. Burnett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310188"/>
            <a:ext cx="9144000" cy="40481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" y="870479"/>
            <a:ext cx="8762999" cy="7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11313"/>
            <a:ext cx="8750300" cy="349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381000" y="5408084"/>
            <a:ext cx="2133600" cy="203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effectLst/>
              </a:defRPr>
            </a:lvl1pPr>
          </a:lstStyle>
          <a:p>
            <a:fld id="{CA76F35E-DC9F-4736-975C-CFFCD05FDE97}" type="datetime1">
              <a:rPr lang="en-US" smtClean="0"/>
              <a:t>8/28/2014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753225" y="5389562"/>
            <a:ext cx="2133600" cy="22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326063"/>
            <a:ext cx="9144000" cy="793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5365751"/>
            <a:ext cx="2895600" cy="235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Carl M. Burnett</a:t>
            </a:r>
            <a:endParaRPr lang="en-US" dirty="0" smtClean="0"/>
          </a:p>
        </p:txBody>
      </p:sp>
      <p:pic>
        <p:nvPicPr>
          <p:cNvPr id="17" name="Picture 16" descr="Image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" y="0"/>
            <a:ext cx="4572001" cy="698500"/>
          </a:xfrm>
          <a:prstGeom prst="rect">
            <a:avLst/>
          </a:prstGeom>
        </p:spPr>
      </p:pic>
      <p:pic>
        <p:nvPicPr>
          <p:cNvPr id="19" name="Picture 18" descr="ITI_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0"/>
            <a:ext cx="4572000" cy="6985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682625"/>
            <a:ext cx="9144000" cy="793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3600" b="1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A50021"/>
        </a:buClr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1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Font typeface="Wingdings" pitchFamily="2" charset="2"/>
        <a:buChar char="§"/>
        <a:defRPr sz="1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urnett@liv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l.burnett@montgomerycollege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ebdb.montgomerycollege.edu/internet/wdceevals/wdceevals.cf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943" y="2621643"/>
            <a:ext cx="7990114" cy="78014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I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www.profburnett.com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Microsoft Excel 2013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Enhanced ScreenTips</a:t>
            </a:r>
          </a:p>
        </p:txBody>
      </p:sp>
      <p:pic>
        <p:nvPicPr>
          <p:cNvPr id="3075" name="Picture 4" descr="U1ex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618" y="1553308"/>
            <a:ext cx="6564767" cy="3541245"/>
          </a:xfrm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E2C721-3655-4295-A119-3A004503E421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Excel Help window</a:t>
            </a: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095500" y="136921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2" name="Picture 9" descr="help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70" y="1605642"/>
            <a:ext cx="3127863" cy="34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01EE-FBC9-45A0-BBE3-A09C8D35C91E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Worksheet navigation methods</a:t>
            </a:r>
          </a:p>
        </p:txBody>
      </p:sp>
      <p:graphicFrame>
        <p:nvGraphicFramePr>
          <p:cNvPr id="2079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0007690"/>
              </p:ext>
            </p:extLst>
          </p:nvPr>
        </p:nvGraphicFramePr>
        <p:xfrm>
          <a:off x="522515" y="1651000"/>
          <a:ext cx="8175171" cy="2633981"/>
        </p:xfrm>
        <a:graphic>
          <a:graphicData uri="http://schemas.openxmlformats.org/drawingml/2006/table">
            <a:tbl>
              <a:tblPr/>
              <a:tblGrid>
                <a:gridCol w="3220307">
                  <a:extLst>
                    <a:ext uri="{9D8B030D-6E8A-4147-A177-3AD203B41FA5}">
                      <a16:colId xmlns:a16="http://schemas.microsoft.com/office/drawing/2014/main" xmlns="" val="317545904"/>
                    </a:ext>
                  </a:extLst>
                </a:gridCol>
                <a:gridCol w="4954864">
                  <a:extLst>
                    <a:ext uri="{9D8B030D-6E8A-4147-A177-3AD203B41FA5}">
                      <a16:colId xmlns:a16="http://schemas.microsoft.com/office/drawing/2014/main" xmlns="" val="266415719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Result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14788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a cell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Selects that cell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82843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 arrow key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Selects an adjacent cell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530177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 Tab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Selects the cell one column to the right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51202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Shift+Tab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Selects the cell one column to the left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03557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 Ctrl+Home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Selects cell A1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896553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 Ctrl+End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Selects cell at intersection of last row and last column of data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0599928"/>
                  </a:ext>
                </a:extLst>
              </a:tr>
            </a:tbl>
          </a:graphicData>
        </a:graphic>
      </p:graphicFrame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087563" y="15398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E7EC-C674-419D-A030-080D25D8407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Worksheet navigation, continued</a:t>
            </a:r>
          </a:p>
        </p:txBody>
      </p:sp>
      <p:graphicFrame>
        <p:nvGraphicFramePr>
          <p:cNvPr id="3091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7425038"/>
              </p:ext>
            </p:extLst>
          </p:nvPr>
        </p:nvGraphicFramePr>
        <p:xfrm>
          <a:off x="598716" y="1876275"/>
          <a:ext cx="7946571" cy="2505227"/>
        </p:xfrm>
        <a:graphic>
          <a:graphicData uri="http://schemas.openxmlformats.org/drawingml/2006/table">
            <a:tbl>
              <a:tblPr/>
              <a:tblGrid>
                <a:gridCol w="3317686">
                  <a:extLst>
                    <a:ext uri="{9D8B030D-6E8A-4147-A177-3AD203B41FA5}">
                      <a16:colId xmlns:a16="http://schemas.microsoft.com/office/drawing/2014/main" xmlns="" val="1369815635"/>
                    </a:ext>
                  </a:extLst>
                </a:gridCol>
                <a:gridCol w="4628885">
                  <a:extLst>
                    <a:ext uri="{9D8B030D-6E8A-4147-A177-3AD203B41FA5}">
                      <a16:colId xmlns:a16="http://schemas.microsoft.com/office/drawing/2014/main" xmlns="" val="382133760"/>
                    </a:ext>
                  </a:extLst>
                </a:gridCol>
              </a:tblGrid>
              <a:tr h="46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Result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8535531"/>
                  </a:ext>
                </a:extLst>
              </a:tr>
              <a:tr h="106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scroll arrow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Moves view of worksheet one row or column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not change the active cell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7899631"/>
                  </a:ext>
                </a:extLst>
              </a:tr>
              <a:tr h="970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in scrollbar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Moves view of worksheet one screen up, down, left, or right, depending on where you click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7530355"/>
                  </a:ext>
                </a:extLst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87563" y="15398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1168-FD35-40CC-99E0-A70B1DA6CD30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Worksheet navigation, continued</a:t>
            </a:r>
          </a:p>
        </p:txBody>
      </p:sp>
      <p:graphicFrame>
        <p:nvGraphicFramePr>
          <p:cNvPr id="57388" name="Group 4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2216159"/>
              </p:ext>
            </p:extLst>
          </p:nvPr>
        </p:nvGraphicFramePr>
        <p:xfrm>
          <a:off x="451757" y="1802568"/>
          <a:ext cx="8240486" cy="2705932"/>
        </p:xfrm>
        <a:graphic>
          <a:graphicData uri="http://schemas.openxmlformats.org/drawingml/2006/table">
            <a:tbl>
              <a:tblPr/>
              <a:tblGrid>
                <a:gridCol w="3363688">
                  <a:extLst>
                    <a:ext uri="{9D8B030D-6E8A-4147-A177-3AD203B41FA5}">
                      <a16:colId xmlns:a16="http://schemas.microsoft.com/office/drawing/2014/main" xmlns="" val="2857823620"/>
                    </a:ext>
                  </a:extLst>
                </a:gridCol>
                <a:gridCol w="4876798">
                  <a:extLst>
                    <a:ext uri="{9D8B030D-6E8A-4147-A177-3AD203B41FA5}">
                      <a16:colId xmlns:a16="http://schemas.microsoft.com/office/drawing/2014/main" xmlns="" val="3613516067"/>
                    </a:ext>
                  </a:extLst>
                </a:gridCol>
              </a:tblGrid>
              <a:tr h="431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marT="38095" marB="380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Result</a:t>
                      </a:r>
                    </a:p>
                  </a:txBody>
                  <a:tcPr marT="38095" marB="380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0140565"/>
                  </a:ext>
                </a:extLst>
              </a:tr>
              <a:tr h="74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 scroll box </a:t>
                      </a:r>
                    </a:p>
                  </a:txBody>
                  <a:tcPr marT="38095" marB="380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Moves view of worksheet quickly without changing the active cell </a:t>
                      </a:r>
                    </a:p>
                  </a:txBody>
                  <a:tcPr marT="38095" marB="380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3636124"/>
                  </a:ext>
                </a:extLst>
              </a:tr>
              <a:tr h="789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Ctrl+G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(or choose Edit, Go To) </a:t>
                      </a:r>
                    </a:p>
                  </a:txBody>
                  <a:tcPr marT="38095" marB="380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dialog box where you can enter a cell address</a:t>
                      </a:r>
                    </a:p>
                  </a:txBody>
                  <a:tcPr marT="38095" marB="380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7216005"/>
                  </a:ext>
                </a:extLst>
              </a:tr>
              <a:tr h="743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 slider on zoom bar </a:t>
                      </a:r>
                    </a:p>
                  </a:txBody>
                  <a:tcPr marT="38095" marB="380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Zooms in or out on current document</a:t>
                      </a:r>
                    </a:p>
                  </a:txBody>
                  <a:tcPr marT="38095" marB="380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662424"/>
                  </a:ext>
                </a:extLst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87563" y="15398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0DDE-8E30-4691-A7B5-B29830EE40FA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Entering and editing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Entering and editing text and values</a:t>
            </a:r>
          </a:p>
          <a:p>
            <a:r>
              <a:rPr lang="en-US" dirty="0"/>
              <a:t>Topic B: Entering and editing formulas</a:t>
            </a:r>
          </a:p>
          <a:p>
            <a:r>
              <a:rPr lang="en-US" dirty="0"/>
              <a:t>Topic C: Saving and updating </a:t>
            </a:r>
            <a:r>
              <a:rPr lang="en-US" dirty="0" smtClean="0"/>
              <a:t>workbooks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3A61-81F6-4E5F-A63D-2696566D2FA2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2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Spreadsheet with text and values</a:t>
            </a:r>
          </a:p>
        </p:txBody>
      </p:sp>
      <p:pic>
        <p:nvPicPr>
          <p:cNvPr id="2051" name="Picture 5" descr="U2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8" y="1725273"/>
            <a:ext cx="6554787" cy="2565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8DA4-5F60-4881-BD42-DC45E7E4CB23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1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Editing text and values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the cell and type the new data</a:t>
            </a:r>
          </a:p>
          <a:p>
            <a:pPr eaLnBrk="1" hangingPunct="1"/>
            <a:r>
              <a:rPr lang="en-US" smtClean="0"/>
              <a:t>Click the formula bar, make the edits, and press Enter 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/>
              <a:t>Double-click the cell to place the insertion point in it, make the desired edits, and press Enter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0E86884-8B07-4F0C-9BA4-39A4EA70547A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AutoFill to enter a series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cell containing the value that starts the list or series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Point to the fill handle until the pointer changes to a + symbol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Drag the fill handle over the adjacent cells that you want to fill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187106-FAA5-4E8F-A3FD-16450DB72A5A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AutoFilling a month series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3333750" y="17700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4" name="Picture 4" descr="u2ex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07" y="1551092"/>
            <a:ext cx="4119789" cy="3602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FD0B48-62D9-4B28-A578-538840DAA1C4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Introductions</a:t>
            </a:r>
          </a:p>
          <a:p>
            <a:pPr eaLnBrk="1" hangingPunct="1"/>
            <a:r>
              <a:rPr lang="en-US" dirty="0" smtClean="0"/>
              <a:t>Class Outline</a:t>
            </a:r>
          </a:p>
          <a:p>
            <a:pPr eaLnBrk="1" hangingPunct="1"/>
            <a:r>
              <a:rPr lang="en-US" dirty="0" smtClean="0"/>
              <a:t>Review Class Website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BA566C-E878-49D6-A67C-877BFF4219F4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Formulas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 calculations, such as adding, multiplying, and averaging</a:t>
            </a:r>
          </a:p>
          <a:p>
            <a:pPr eaLnBrk="1" hangingPunct="1"/>
            <a:r>
              <a:rPr lang="en-US" smtClean="0"/>
              <a:t>Begin with the = sign</a:t>
            </a:r>
          </a:p>
          <a:p>
            <a:pPr eaLnBrk="1" hangingPunct="1"/>
            <a:r>
              <a:rPr lang="en-US" smtClean="0"/>
              <a:t>Use operators for calculations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62BF53-1458-4EAE-BA65-19C64151FC1F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588" eaLnBrk="1" hangingPunct="1">
              <a:buFont typeface="Wingdings" pitchFamily="2" charset="2"/>
              <a:buNone/>
            </a:pPr>
            <a:r>
              <a:rPr lang="en-US" smtClean="0"/>
              <a:t>Indicate the type of operation that a formula will perform</a:t>
            </a:r>
          </a:p>
        </p:txBody>
      </p:sp>
      <p:graphicFrame>
        <p:nvGraphicFramePr>
          <p:cNvPr id="1757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88297"/>
              </p:ext>
            </p:extLst>
          </p:nvPr>
        </p:nvGraphicFramePr>
        <p:xfrm>
          <a:off x="1091520" y="2440215"/>
          <a:ext cx="7199312" cy="2592353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xmlns="" val="920431063"/>
                    </a:ext>
                  </a:extLst>
                </a:gridCol>
                <a:gridCol w="1985962">
                  <a:extLst>
                    <a:ext uri="{9D8B030D-6E8A-4147-A177-3AD203B41FA5}">
                      <a16:colId xmlns:a16="http://schemas.microsoft.com/office/drawing/2014/main" xmlns="" val="4187379870"/>
                    </a:ext>
                  </a:extLst>
                </a:gridCol>
                <a:gridCol w="3725862">
                  <a:extLst>
                    <a:ext uri="{9D8B030D-6E8A-4147-A177-3AD203B41FA5}">
                      <a16:colId xmlns:a16="http://schemas.microsoft.com/office/drawing/2014/main" xmlns="" val="2188103308"/>
                    </a:ext>
                  </a:extLst>
                </a:gridCol>
              </a:tblGrid>
              <a:tr h="35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Operator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Used for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380124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=A7+A9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9015033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=A7-A9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7808674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Multiplication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=A7*A9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4178610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Division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=A7/A9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6253172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=50%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5088662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Exponents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7A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=5^3 means 5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5*5*5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6875531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869E08-9BE0-4611-B19F-3B86542BE871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 a formula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cell where you want the result to appear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Type the equal sign (=)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Type the formula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Press Enter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FA90EA6-A2F6-4FB2-9867-6C97D03FC6EB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 cell references with mouse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Select a cell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Type =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Click the cell for which you want to enter a reference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Type the operator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Repeat Steps 3-4 until your formula is complete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Press Enter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94EF7D-7D33-4D2A-8C8D-3D8A500CA29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 of operations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400" dirty="0" smtClean="0"/>
              <a:t>Percentages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400" dirty="0" smtClean="0"/>
              <a:t>Exponents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400" dirty="0" smtClean="0"/>
              <a:t>Multiplication and division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400" dirty="0" smtClean="0"/>
              <a:t>Addition and subtraction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US" sz="2400" dirty="0" smtClean="0"/>
              <a:t>	When a formula contains operators with the same precedence, then calculations are performed from left to right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466B7E9-BE03-45E9-8420-9B9E3609D3F7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Save a workbook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File tab and click Save As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Enter a name for the workbook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a location for the workbook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To save the file in a different format, select a file format from the Save as type list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Save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657621-1216-4920-AAC2-823191E6C6AA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Save a file for Excel 97-2003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Click the File tab and click Save As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From the Save as type list, select Excel 97-2003 Workbook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Specify the file name and location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Click Save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4FA9DC-5FEA-4884-9BD9-0D5520A35EA3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0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Save a worksheet as a PDF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With the worksheet open, click the File tab and click Save As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Enter a name for the file (or use the current file name)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From the Save as type list, select PDF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Click Save</a:t>
            </a:r>
          </a:p>
          <a:p>
            <a:pPr marL="517525" indent="-517525" eaLnBrk="1" hangingPunct="1">
              <a:buFont typeface="Wingdings" pitchFamily="2" charset="2"/>
              <a:buNone/>
            </a:pPr>
            <a:r>
              <a:rPr lang="en-US" sz="2400" dirty="0" smtClean="0"/>
              <a:t>	Excel converts the saved worksheet to a PDF file, and the current worksheet remains open in Excel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33D0D2-669C-4551-96A8-DF7DD226B01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Modifying a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Moving and copying data</a:t>
            </a:r>
          </a:p>
          <a:p>
            <a:r>
              <a:rPr lang="en-US" dirty="0"/>
              <a:t>Topic B: </a:t>
            </a:r>
            <a:r>
              <a:rPr lang="en-US" dirty="0" smtClean="0"/>
              <a:t>Moving, copying and viewing formulas</a:t>
            </a:r>
            <a:endParaRPr lang="en-US" dirty="0"/>
          </a:p>
          <a:p>
            <a:r>
              <a:rPr lang="en-US" dirty="0"/>
              <a:t>Topic C: Absolute and relative references</a:t>
            </a:r>
          </a:p>
          <a:p>
            <a:r>
              <a:rPr lang="en-US" dirty="0"/>
              <a:t>Topic D: Inserting and deleting ranges, rows, and columns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53840DE-9BEF-4183-90BB-42AB7D328DDC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data in worksheets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cell containing the data you want to move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Home tab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Cut (or press Crtl+X)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destination cell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Paste (or press Ctrl+V)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B735134-430D-4F89-8A55-1A25C1CE850F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1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Carl Burnett</a:t>
            </a:r>
          </a:p>
          <a:p>
            <a:r>
              <a:rPr lang="en-US" sz="2400" dirty="0" smtClean="0"/>
              <a:t>Instructor with MCC since 2007</a:t>
            </a:r>
          </a:p>
          <a:p>
            <a:r>
              <a:rPr lang="en-US" sz="2400" dirty="0" smtClean="0"/>
              <a:t>Also teaches at JHU &amp; CTC</a:t>
            </a:r>
          </a:p>
          <a:p>
            <a:r>
              <a:rPr lang="en-US" sz="2400" dirty="0" smtClean="0"/>
              <a:t>Military 22 Years – Corps of Engineers</a:t>
            </a:r>
          </a:p>
          <a:p>
            <a:r>
              <a:rPr lang="en-US" sz="2400" dirty="0" smtClean="0"/>
              <a:t>IT Contractor 20 Years (BAH, GD, Independent)</a:t>
            </a:r>
          </a:p>
          <a:p>
            <a:r>
              <a:rPr lang="en-US" sz="2400" dirty="0" smtClean="0">
                <a:hlinkClick r:id="rId3"/>
              </a:rPr>
              <a:t>profburnett@live.com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carl.burnett@montgomerycollege.edu</a:t>
            </a:r>
            <a:endParaRPr lang="en-US" sz="2400" dirty="0" smtClean="0"/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D0C8D2-6DF2-4AD7-93ED-A80D6C58452C}" type="datetime1">
              <a:rPr lang="en-US" smtClean="0"/>
              <a:t>8/28/2014</a:t>
            </a:fld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data you want to copy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Copy (or press Ctrl+C)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destination cell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Paste (or press Ctrl+V)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1FD7FC-65B4-474E-A018-E6518A468897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data by dragging 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cell that contains the data you want to move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Point to the border of the cell until the pointer changes to a four-headed arrow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Drag the cell to the destination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Release the mouse button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31B51D-C526-493C-B097-ECF317DFA2F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0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 data by dragging 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Select the cell containing the data you want to copy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Point to the border of the cell until the pointer changes to a four-headed arrow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Press and hold Ctrl; the pointer displays a plus sign (+)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Drag to the destination cell, release the mouse button, and then release Ctrl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41AE3D-C658-40CB-80A6-87EB53AF9CE5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7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Office Clipboard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Integrated across all Microsoft Office applications</a:t>
            </a:r>
          </a:p>
          <a:p>
            <a:pPr eaLnBrk="1" hangingPunct="1"/>
            <a:r>
              <a:rPr lang="en-US" sz="2400" dirty="0" smtClean="0"/>
              <a:t>Expands the functionality of copy/paste and cut/paste </a:t>
            </a:r>
          </a:p>
          <a:p>
            <a:pPr eaLnBrk="1" hangingPunct="1"/>
            <a:r>
              <a:rPr lang="en-US" sz="2400" dirty="0" smtClean="0"/>
              <a:t>Can hold multiple items—you’re not limited to pasting the most recently cut or copied item </a:t>
            </a:r>
          </a:p>
          <a:p>
            <a:pPr eaLnBrk="1" hangingPunct="1"/>
            <a:r>
              <a:rPr lang="en-US" sz="2400" dirty="0" smtClean="0"/>
              <a:t>All items stored in the Office Clipboard are available to all open Microsoft Office applications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72EFD1-90E0-4841-B3D9-E125B9B7B23C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5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references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reference</a:t>
            </a:r>
          </a:p>
          <a:p>
            <a:pPr lvl="1" eaLnBrk="1" hangingPunct="1"/>
            <a:r>
              <a:rPr lang="en-US" smtClean="0"/>
              <a:t>Contains row and column coordinates to identify a cell</a:t>
            </a:r>
          </a:p>
          <a:p>
            <a:pPr eaLnBrk="1" hangingPunct="1"/>
            <a:r>
              <a:rPr lang="en-US" smtClean="0"/>
              <a:t>Relative cell reference</a:t>
            </a:r>
          </a:p>
          <a:p>
            <a:pPr lvl="1" eaLnBrk="1" hangingPunct="1"/>
            <a:r>
              <a:rPr lang="en-US" smtClean="0"/>
              <a:t>Refers to other cells in a formula based on the formula’s location</a:t>
            </a:r>
          </a:p>
          <a:p>
            <a:pPr lvl="1" eaLnBrk="1" hangingPunct="1"/>
            <a:r>
              <a:rPr lang="en-US" smtClean="0"/>
              <a:t>Automatically changes the references in a formula when it is copied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361768-11E2-4609-9DD8-A84B0955D65F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Absolute references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Don’t change when formulas are copied</a:t>
            </a:r>
          </a:p>
          <a:p>
            <a:pPr eaLnBrk="1" hangingPunct="1"/>
            <a:r>
              <a:rPr lang="en-US" smtClean="0"/>
              <a:t>Are specified by using a $ sign</a:t>
            </a:r>
          </a:p>
          <a:p>
            <a:pPr lvl="1" eaLnBrk="1" hangingPunct="1"/>
            <a:r>
              <a:rPr lang="en-US" smtClean="0"/>
              <a:t>$A$1</a:t>
            </a:r>
          </a:p>
          <a:p>
            <a:pPr lvl="1" eaLnBrk="1" hangingPunct="1"/>
            <a:r>
              <a:rPr lang="en-US" smtClean="0"/>
              <a:t>$C$2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A87E9F-7632-45BD-AC9F-2F677BECEE84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9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references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Contain relative and absolute references</a:t>
            </a:r>
          </a:p>
          <a:p>
            <a:pPr eaLnBrk="1" hangingPunct="1"/>
            <a:r>
              <a:rPr lang="en-US" smtClean="0"/>
              <a:t>Relative references change when you copy the formula</a:t>
            </a:r>
          </a:p>
          <a:p>
            <a:pPr eaLnBrk="1" hangingPunct="1"/>
            <a:r>
              <a:rPr lang="en-US" smtClean="0"/>
              <a:t>Absolute references do not change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659416-90E7-4D29-B63A-8AAD07ADF3CD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 a range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first cell you want to select, and drag to the last cell you want to select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In the Cells group on the Home tab, click Insert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Choose Insert Cells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Specify whether you want to shift cells or insert an entire row or column, and click OK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B2CB589-DACE-496A-97B1-AD6AD133807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73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 rows or columns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row or column where you want to insert a new row or column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Do either of the following:</a:t>
            </a:r>
          </a:p>
          <a:p>
            <a:pPr marL="1089025" lvl="1" indent="-403225" eaLnBrk="1" hangingPunct="1">
              <a:buFont typeface="Wingdings" pitchFamily="2" charset="2"/>
              <a:buChar char="n"/>
            </a:pPr>
            <a:r>
              <a:rPr lang="en-US" smtClean="0"/>
              <a:t>Right-click and choose Insert</a:t>
            </a:r>
          </a:p>
          <a:p>
            <a:pPr marL="1089025" lvl="1" indent="-403225" eaLnBrk="1" hangingPunct="1">
              <a:buFont typeface="Wingdings" pitchFamily="2" charset="2"/>
              <a:buChar char="n"/>
            </a:pPr>
            <a:r>
              <a:rPr lang="en-US" smtClean="0"/>
              <a:t>Click Insert (in the Cells group) and then choose Insert Sheet Rows or Insert Sheet Columns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A09DC6-F784-4CFD-B530-B3FC3062C085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4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Delete a range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range you want to delete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In the Cells group, click Delete</a:t>
            </a:r>
            <a:br>
              <a:rPr lang="en-US" smtClean="0"/>
            </a:br>
            <a:r>
              <a:rPr lang="en-US" smtClean="0"/>
              <a:t>(or right-click the selection and choose Delete)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Specify where to shift the adjacent cells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4686A1-3CFE-4AF0-AD3D-CC5660EF94C1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Introductions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Name</a:t>
            </a:r>
          </a:p>
          <a:p>
            <a:pPr eaLnBrk="1" hangingPunct="1"/>
            <a:r>
              <a:rPr lang="en-US" dirty="0" smtClean="0"/>
              <a:t>Job</a:t>
            </a:r>
          </a:p>
          <a:p>
            <a:pPr eaLnBrk="1" hangingPunct="1"/>
            <a:r>
              <a:rPr lang="en-US" dirty="0" smtClean="0"/>
              <a:t>What do you to expect from the course?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C31FF4-E1F9-4A4E-A0DD-E718AD020691}" type="datetime1">
              <a:rPr lang="en-US" smtClean="0"/>
              <a:t>8/28/2014</a:t>
            </a:fld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84E5FDE3-2582-4730-B478-434A268DA5FD}" type="slidenum">
              <a:rPr lang="en-US" smtClean="0"/>
              <a:pPr/>
              <a:t>4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4: Using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Entering functions</a:t>
            </a:r>
          </a:p>
          <a:p>
            <a:r>
              <a:rPr lang="en-US" dirty="0"/>
              <a:t>Topic B: AutoSum</a:t>
            </a:r>
          </a:p>
          <a:p>
            <a:r>
              <a:rPr lang="en-US" dirty="0"/>
              <a:t>Topic C: Other common functions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1BEB34-D5DC-4928-A185-D41FC2420148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57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Predefined formula that performs a specific type of calculation</a:t>
            </a:r>
          </a:p>
          <a:p>
            <a:pPr lvl="1" eaLnBrk="1" hangingPunct="1">
              <a:buFontTx/>
              <a:buNone/>
            </a:pPr>
            <a:r>
              <a:rPr lang="en-US" sz="2200" smtClean="0">
                <a:cs typeface="Times New Roman" pitchFamily="18" charset="0"/>
              </a:rPr>
              <a:t>=FUNCTIONNAME(ARGUMENT1,ARGUMENT2,…)</a:t>
            </a:r>
            <a:r>
              <a:rPr lang="en-US" sz="220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8812F9-0651-435D-86CE-8EE1C25922EF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4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Arguments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 the input values for a function</a:t>
            </a:r>
          </a:p>
          <a:p>
            <a:pPr eaLnBrk="1" hangingPunct="1"/>
            <a:r>
              <a:rPr lang="en-US" smtClean="0"/>
              <a:t>Are enclosed in parentheses</a:t>
            </a:r>
          </a:p>
          <a:p>
            <a:pPr eaLnBrk="1" hangingPunct="1"/>
            <a:r>
              <a:rPr lang="en-US" smtClean="0"/>
              <a:t>Can be numbers, text, cell addresses, ranges, and other functions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3B68A98-9779-4F33-9C87-E9629118B07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8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 reference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Specifies two or more cells</a:t>
            </a:r>
          </a:p>
          <a:p>
            <a:pPr eaLnBrk="1" hangingPunct="1"/>
            <a:r>
              <a:rPr lang="en-US" smtClean="0"/>
              <a:t>Starts with the address of the first cell, followed by a colon (:) and the address of the last cell in the range</a:t>
            </a:r>
          </a:p>
          <a:p>
            <a:pPr lvl="1" eaLnBrk="1" hangingPunct="1"/>
            <a:r>
              <a:rPr lang="en-US" smtClean="0"/>
              <a:t>A1:A4</a:t>
            </a:r>
          </a:p>
          <a:p>
            <a:pPr lvl="1" eaLnBrk="1" hangingPunct="1"/>
            <a:r>
              <a:rPr lang="en-US" smtClean="0"/>
              <a:t>B4:H10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0402731-3461-40CD-8C94-B2700DAB6247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1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Error Checking button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Appears when Excel suspects that a formula contains an error</a:t>
            </a:r>
          </a:p>
          <a:p>
            <a:pPr eaLnBrk="1" hangingPunct="1"/>
            <a:r>
              <a:rPr lang="en-US" smtClean="0"/>
              <a:t>Provides options for fixing possible errors in a formula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FF9594-863A-4C99-A53B-2FAA65AA60E3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4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Syntax errors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328863" y="23415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8" name="Picture 8" descr="u4a1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5" y="1968500"/>
            <a:ext cx="7313613" cy="165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E840F63-390B-4CD7-BB4B-9EB260493F2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5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 a function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a cell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Insert Function button on the formula bar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a function category and a function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OK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Specify the arguments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AF7D63-9435-497C-9081-48C1EFB8C0DB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5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AutoSum button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Automatically enters the function and its arguments</a:t>
            </a:r>
          </a:p>
          <a:p>
            <a:pPr eaLnBrk="1" hangingPunct="1"/>
            <a:r>
              <a:rPr lang="en-US" smtClean="0"/>
              <a:t>Guesses the range of cells that you want to add</a:t>
            </a: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3476625" y="22820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3" name="Picture 11" descr="U4e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2853532"/>
            <a:ext cx="3290888" cy="1729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A2BFBA1-3E6F-4A25-8158-EF4B6509CDF3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function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Calculates the arithmetic mean of a list of values</a:t>
            </a:r>
          </a:p>
          <a:p>
            <a:pPr lvl="1">
              <a:buFontTx/>
              <a:buNone/>
            </a:pPr>
            <a:r>
              <a:rPr lang="en-US">
                <a:cs typeface="Times New Roman" pitchFamily="18" charset="0"/>
              </a:rPr>
              <a:t>=AVERAGE(number1,number2,…)</a:t>
            </a:r>
            <a:r>
              <a:rPr 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03B740-489B-4BC3-841A-F016BFC89450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8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Returns the smallest number from a list of values</a:t>
            </a:r>
          </a:p>
          <a:p>
            <a:pPr lvl="1">
              <a:buFontTx/>
              <a:buNone/>
            </a:pPr>
            <a:r>
              <a:rPr lang="en-US">
                <a:cs typeface="Times New Roman" pitchFamily="18" charset="0"/>
              </a:rPr>
              <a:t>=MIN(number1,number2,…)</a:t>
            </a:r>
            <a:r>
              <a:rPr 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2BC7C4-A824-4F0C-A5DA-36CDFD3709AB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Class Website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Download  Student Class Files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 err="1" smtClean="0"/>
              <a:t>CertBlaster</a:t>
            </a:r>
            <a:r>
              <a:rPr lang="en-US" sz="1800" dirty="0" smtClean="0"/>
              <a:t> Software</a:t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5CA8DE-852A-4DBD-BBF7-2A3DFDC1B2A6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function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Returns the largest number from a list of values</a:t>
            </a:r>
          </a:p>
          <a:p>
            <a:pPr lvl="1">
              <a:buFontTx/>
              <a:buNone/>
            </a:pPr>
            <a:r>
              <a:rPr lang="en-US">
                <a:cs typeface="Times New Roman" pitchFamily="18" charset="0"/>
              </a:rPr>
              <a:t>=MAX(number1,number2,…)</a:t>
            </a:r>
            <a:r>
              <a:rPr 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2064B6-411B-4461-AA12-E414C9AEDBA4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3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function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Counts the number of cells in a range containing numeric values</a:t>
            </a:r>
          </a:p>
          <a:p>
            <a:pPr lvl="1">
              <a:buFontTx/>
              <a:buNone/>
            </a:pPr>
            <a:r>
              <a:rPr lang="en-US">
                <a:cs typeface="Times New Roman" pitchFamily="18" charset="0"/>
              </a:rPr>
              <a:t>=COUNT(value1, value2, …)</a:t>
            </a:r>
            <a:r>
              <a:rPr 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1D1112-E35E-4181-81C2-958E5DC46798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8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Formatting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Text formatting </a:t>
            </a:r>
          </a:p>
          <a:p>
            <a:r>
              <a:rPr lang="en-US" dirty="0"/>
              <a:t>Topic B: Row and column formatting </a:t>
            </a:r>
          </a:p>
          <a:p>
            <a:r>
              <a:rPr lang="en-US" dirty="0"/>
              <a:t>Topic C: Number formatting </a:t>
            </a:r>
          </a:p>
          <a:p>
            <a:r>
              <a:rPr lang="en-US" dirty="0"/>
              <a:t>Topic D: Conditional formatting</a:t>
            </a:r>
          </a:p>
          <a:p>
            <a:r>
              <a:rPr lang="en-US" dirty="0"/>
              <a:t>Topic E: Additional formatting options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A7DF9C6-39CA-49DD-9506-72129AD5DA04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84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Font group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49644"/>
              </p:ext>
            </p:extLst>
          </p:nvPr>
        </p:nvGraphicFramePr>
        <p:xfrm>
          <a:off x="1123156" y="2258786"/>
          <a:ext cx="6897688" cy="164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Picture" r:id="rId3" imgW="3924360" imgH="1123920" progId="Word.Picture.8">
                  <p:embed/>
                </p:oleObj>
              </mc:Choice>
              <mc:Fallback>
                <p:oleObj name="Picture" r:id="rId3" imgW="3924360" imgH="11239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" y="2258786"/>
                        <a:ext cx="6897688" cy="1640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B078C3-FA11-403C-80E2-E402C35854B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4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a non-contiguous range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first cell or range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While holding Ctrl, select any other cells or ranges you want to add to the selection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176DED-8323-4473-A09F-E97E2DF41BAB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3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 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cell or range you want to format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Right-click the selection and choose Format Cells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Font tab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Apply the desired formats, and click OK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564402-9DE5-4ED4-92CE-669C2D8E294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7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6: </a:t>
            </a:r>
            <a:r>
              <a:rPr lang="en-US" dirty="0"/>
              <a:t>Charts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Chart basics</a:t>
            </a:r>
          </a:p>
          <a:p>
            <a:r>
              <a:rPr lang="en-US" dirty="0"/>
              <a:t>Topic B: Formatting charts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979EF5-25CE-48E8-BACD-22B8D64C6FE7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2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a chart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Select the headings and data you want in the chart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On the Insert tab, click a chart type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Select a sub-type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Use the options on the Chart Tools tabs to format and customize the chart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Move the chart to the desired location on the worksheet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D580F6-50CD-4382-88E5-F3FC28867B68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3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Chart elements</a:t>
            </a:r>
          </a:p>
        </p:txBody>
      </p:sp>
      <p:sp>
        <p:nvSpPr>
          <p:cNvPr id="1028" name="Rectangle 1030"/>
          <p:cNvSpPr>
            <a:spLocks noChangeArrowheads="1"/>
          </p:cNvSpPr>
          <p:nvPr/>
        </p:nvSpPr>
        <p:spPr bwMode="auto">
          <a:xfrm>
            <a:off x="2509838" y="18692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47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34378"/>
              </p:ext>
            </p:extLst>
          </p:nvPr>
        </p:nvGraphicFramePr>
        <p:xfrm>
          <a:off x="1208089" y="1869282"/>
          <a:ext cx="6727825" cy="263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Picture" r:id="rId3" imgW="4227576" imgH="1981200" progId="Word.Picture.8">
                  <p:embed/>
                </p:oleObj>
              </mc:Choice>
              <mc:Fallback>
                <p:oleObj name="Picture" r:id="rId3" imgW="4227576" imgH="1981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9" y="1869282"/>
                        <a:ext cx="6727825" cy="2632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A5B4111-00BB-41E7-B6A2-A3F22CD23E1B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00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the chart type</a:t>
            </a:r>
          </a:p>
        </p:txBody>
      </p:sp>
      <p:sp>
        <p:nvSpPr>
          <p:cNvPr id="2051" name="Rectangle 11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chart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Under Chart Tools, click the Design tab and then click Change Chart Type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a chart type and sub-type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211CB6-0A53-49FE-907B-83F8453DACD1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195"/>
            <a:ext cx="8762999" cy="736865"/>
          </a:xfrm>
        </p:spPr>
        <p:txBody>
          <a:bodyPr/>
          <a:lstStyle/>
          <a:p>
            <a:pPr eaLnBrk="1" hangingPunct="1"/>
            <a:r>
              <a:rPr lang="en-US" dirty="0" smtClean="0"/>
              <a:t>Course 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0204A7-0E71-4CE9-A2A1-E04B841049B4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Day 1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1: Getting started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2: Entering and editing data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3: Modifying a worksheet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4: Using functions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Day 2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5: Formatting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6: Charts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7: </a:t>
            </a:r>
            <a:r>
              <a:rPr lang="en-US" sz="1800" dirty="0" smtClean="0"/>
              <a:t>Graphics</a:t>
            </a:r>
            <a:endParaRPr lang="en-US" sz="1800" dirty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8: </a:t>
            </a:r>
            <a:r>
              <a:rPr lang="en-US" sz="1800" dirty="0" smtClean="0"/>
              <a:t>Printing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axis labels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chart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Layout tab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In the Labels group, click Axis Titles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Choose a horizontal or vertical axis title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Enter the title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172E917-6147-4B4C-AC03-033A5B3C1204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4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7: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</a:t>
            </a:r>
            <a:r>
              <a:rPr lang="en-US" dirty="0" smtClean="0"/>
              <a:t>Working with Pictures</a:t>
            </a:r>
          </a:p>
          <a:p>
            <a:r>
              <a:rPr lang="en-US" dirty="0"/>
              <a:t>Topic B: Conditional formatting with graphics</a:t>
            </a:r>
          </a:p>
          <a:p>
            <a:r>
              <a:rPr lang="en-US" dirty="0"/>
              <a:t>Topic C: SmartArt </a:t>
            </a:r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A1C67-AD32-478A-9929-E8E5A6854A2B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90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bars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627563" y="16052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2" name="Picture 4" descr="u8ex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715634"/>
            <a:ext cx="6591300" cy="293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529E6D8-058A-4CF5-9233-2AC88D28DC07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4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Conditional Formatting Rules Manager</a:t>
            </a:r>
          </a:p>
        </p:txBody>
      </p:sp>
      <p:pic>
        <p:nvPicPr>
          <p:cNvPr id="3075" name="Picture 3" descr="u8ex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9" y="1843958"/>
            <a:ext cx="7065962" cy="28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9BEC9F-9C23-43C6-8CF8-46DF02F22EFC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06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scales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4225925" y="14782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0" name="Picture 4" descr="u8ex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9" y="1755322"/>
            <a:ext cx="621982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2049A9-58D0-48B6-ADB0-FCC2F3DB2562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0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 sets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4794250" y="233284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4" name="Picture 4" descr="u8ex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9" y="1871550"/>
            <a:ext cx="6181725" cy="274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574A3C-9A40-4C5B-B864-76F2AB84ED83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43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SmartArt graphics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4281488" y="2355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2" name="Picture 4" descr="u8ex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848682"/>
            <a:ext cx="6718300" cy="291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0EECE3-BEF8-4C5D-BECA-E24D95AF1051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5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Quick Style and Bevel effects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987925" y="2355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6" name="Picture 4" descr="u8ex7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30" y="1732524"/>
            <a:ext cx="4285343" cy="3223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74BA82-CF73-46D9-8D93-4AA5C46BAFF4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31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8: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Preparing to print</a:t>
            </a:r>
          </a:p>
          <a:p>
            <a:r>
              <a:rPr lang="en-US" dirty="0"/>
              <a:t>Topic B: Page Setup options</a:t>
            </a:r>
          </a:p>
          <a:p>
            <a:r>
              <a:rPr lang="en-US" dirty="0"/>
              <a:t>Topic C: Printing worksheets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56C43-1585-47DB-9282-D90519F3B1A2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69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the spelling checker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Click the Review tab 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Click Spelling; the first misspelling found is displayed </a:t>
            </a:r>
          </a:p>
          <a:p>
            <a:pPr marL="573088" indent="-573088" eaLnBrk="1" hangingPunct="1">
              <a:buFont typeface="Wingdings" pitchFamily="2" charset="2"/>
              <a:buAutoNum type="arabicPeriod" startAt="3"/>
            </a:pPr>
            <a:r>
              <a:rPr lang="en-US" sz="2400" dirty="0" smtClean="0"/>
              <a:t>Click Change, click Add to Dictionary, or click Ignore All </a:t>
            </a:r>
          </a:p>
          <a:p>
            <a:pPr marL="573088" indent="-573088" eaLnBrk="1" hangingPunct="1">
              <a:buFont typeface="Wingdings" pitchFamily="2" charset="2"/>
              <a:buAutoNum type="arabicPeriod" startAt="3"/>
            </a:pPr>
            <a:r>
              <a:rPr lang="en-US" sz="2400" dirty="0" smtClean="0"/>
              <a:t>Continue through the worksheet or range, responding to suggestions for each possible misspelling </a:t>
            </a:r>
          </a:p>
          <a:p>
            <a:pPr marL="573088" indent="-573088" eaLnBrk="1" hangingPunct="1">
              <a:buFont typeface="Wingdings" pitchFamily="2" charset="2"/>
              <a:buAutoNum type="arabicPeriod" startAt="3"/>
            </a:pPr>
            <a:r>
              <a:rPr lang="en-US" sz="2400" dirty="0" smtClean="0"/>
              <a:t>Click 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AEB40D8-CD52-4193-BC74-2D4D46E67A74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/>
              <a:t>A: Spreadsheet terminology</a:t>
            </a:r>
          </a:p>
          <a:p>
            <a:r>
              <a:rPr lang="en-US" dirty="0"/>
              <a:t>Topic B: The Excel environment</a:t>
            </a:r>
          </a:p>
          <a:p>
            <a:r>
              <a:rPr lang="en-US" dirty="0"/>
              <a:t>Topic C: Navigating a worksheet</a:t>
            </a:r>
          </a:p>
          <a:p>
            <a:r>
              <a:rPr lang="en-US" dirty="0" smtClean="0"/>
              <a:t>Topic </a:t>
            </a:r>
            <a:r>
              <a:rPr lang="en-US" dirty="0"/>
              <a:t>D</a:t>
            </a:r>
            <a:r>
              <a:rPr lang="en-US" dirty="0" smtClean="0"/>
              <a:t>: Using a template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97E7C9-3A8E-4088-94E6-2CCFC6451D31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Find and Replace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Click the Home tab 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In the Editing group, click Find &amp; Select 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Choose Replace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Enter the value or text you want to find 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Click Find Next 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Enter the new value or text </a:t>
            </a:r>
          </a:p>
          <a:p>
            <a:pPr marL="573088" indent="-573088" eaLnBrk="1" hangingPunct="1">
              <a:buFont typeface="Wingdings" pitchFamily="2" charset="2"/>
              <a:buAutoNum type="arabicPeriod"/>
            </a:pPr>
            <a:r>
              <a:rPr lang="en-US" smtClean="0"/>
              <a:t>Click Replace, or click Replace All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773ABD-82A0-479A-AA61-A303D55ED57A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50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Layout view</a:t>
            </a:r>
          </a:p>
        </p:txBody>
      </p:sp>
      <p:sp>
        <p:nvSpPr>
          <p:cNvPr id="4099" name="Rectangle 41"/>
          <p:cNvSpPr>
            <a:spLocks noChangeArrowheads="1"/>
          </p:cNvSpPr>
          <p:nvPr/>
        </p:nvSpPr>
        <p:spPr bwMode="auto">
          <a:xfrm>
            <a:off x="2143125" y="140096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0" name="Picture 4" descr="u6ex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670277"/>
            <a:ext cx="6718300" cy="354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57ABC6-57B4-4174-AC01-FD369B73E77C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7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scaling settings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At the bottom of the print options, click No Scaling (default setting)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Choose Fit All Columns on One Page or Fit Sheet on One Page, depending on which is better suited for your worksheet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C6C3607-DEE8-4502-8720-BD59C114D563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74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custom margins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3048000" y="15081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6" name="Picture 4" descr="u6ex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1508125"/>
            <a:ext cx="4357688" cy="376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10246F-DAEE-417C-AA2E-4362BA0CFF60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49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headers and footers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Insert tab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In the Text group, click Header &amp; Footer </a:t>
            </a:r>
          </a:p>
          <a:p>
            <a:pPr marL="517525" indent="-517525" eaLnBrk="1" hangingPunct="1">
              <a:buFont typeface="Wingdings" pitchFamily="2" charset="2"/>
              <a:buNone/>
            </a:pPr>
            <a:r>
              <a:rPr lang="en-US" smtClean="0"/>
              <a:t>	Page Layout view is activated, with the Headers &amp; Footer Tools | Design tab open</a:t>
            </a:r>
          </a:p>
          <a:p>
            <a:pPr marL="517525" indent="-517525" eaLnBrk="1" hangingPunct="1">
              <a:buFont typeface="Wingdings" pitchFamily="2" charset="2"/>
              <a:buAutoNum type="arabicPeriod" startAt="3"/>
            </a:pPr>
            <a:r>
              <a:rPr lang="en-US" smtClean="0"/>
              <a:t>Add text and any other elements you want to include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BC7EE-8D83-44FB-A34F-87C935BCDC2D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5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Sheet options in Page Setup</a:t>
            </a:r>
          </a:p>
        </p:txBody>
      </p:sp>
      <p:pic>
        <p:nvPicPr>
          <p:cNvPr id="5123" name="Content Placeholder 3" descr="u6ex5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453" y="1533072"/>
            <a:ext cx="4103097" cy="360419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EA1774B-F41D-4205-B0EC-4D07C57BCAB0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02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you’re ready to print…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File tab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Print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a printer and other settings (page orientation, margins, scaling)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Print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CA9E6F-7AC8-49A9-995B-4215429894AD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49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a selection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Select the range you want to print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the File tab and click Print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Under Settings, click Print Active Sheets and choose Print Selection </a:t>
            </a:r>
          </a:p>
          <a:p>
            <a:pPr marL="517525" indent="-517525" eaLnBrk="1" hangingPunct="1">
              <a:buFont typeface="Wingdings" pitchFamily="2" charset="2"/>
              <a:buAutoNum type="arabicPeriod"/>
            </a:pPr>
            <a:r>
              <a:rPr lang="en-US" smtClean="0"/>
              <a:t>Click Print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6BB8EF-0919-4397-BB8C-50437354B651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000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069"/>
            <a:ext cx="8762999" cy="736865"/>
          </a:xfrm>
        </p:spPr>
        <p:txBody>
          <a:bodyPr/>
          <a:lstStyle/>
          <a:p>
            <a:pPr eaLnBrk="1" hangingPunct="1"/>
            <a:r>
              <a:rPr lang="en-US" dirty="0" smtClean="0"/>
              <a:t>Course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406776"/>
            <a:ext cx="8750300" cy="3814929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Day 1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1: Getting started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2: Entering and editing data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3: Modifying a worksheet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4: Using functions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Day 2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5: Formatting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6: Charts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7: </a:t>
            </a:r>
            <a:r>
              <a:rPr lang="en-US" sz="1800" dirty="0" smtClean="0"/>
              <a:t>Graphics</a:t>
            </a:r>
            <a:endParaRPr lang="en-US" sz="1800" dirty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Unit </a:t>
            </a:r>
            <a:r>
              <a:rPr lang="en-US" sz="1800" dirty="0"/>
              <a:t>8: </a:t>
            </a:r>
            <a:r>
              <a:rPr lang="en-US" sz="1800" dirty="0" smtClean="0"/>
              <a:t>Printing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7FD25F1-EAD4-4C95-867D-E750E1250BD1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0163"/>
            <a:ext cx="8762999" cy="736865"/>
          </a:xfrm>
        </p:spPr>
        <p:txBody>
          <a:bodyPr/>
          <a:lstStyle/>
          <a:p>
            <a:pPr eaLnBrk="1" hangingPunct="1"/>
            <a:r>
              <a:rPr lang="en-US" dirty="0" smtClean="0"/>
              <a:t>Excel Level 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454902"/>
            <a:ext cx="8750300" cy="3493823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Day 1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1: Using multiple worksheets and workbooks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2: Advanced formatting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3: Outlining and subtotals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4: Cell and range names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Day 2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5: Data Structure and Tables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6: Web and sharing features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7: Documenting and auditing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8: Templates and settings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08A3E9-2615-49BD-B537-D0C5C294D744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Spreadsheet components</a:t>
            </a:r>
          </a:p>
        </p:txBody>
      </p:sp>
      <p:sp>
        <p:nvSpPr>
          <p:cNvPr id="2062" name="Rectangle 150"/>
          <p:cNvSpPr>
            <a:spLocks noChangeArrowheads="1"/>
          </p:cNvSpPr>
          <p:nvPr/>
        </p:nvSpPr>
        <p:spPr bwMode="auto">
          <a:xfrm>
            <a:off x="8502650" y="2939521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1427164" y="1905000"/>
            <a:ext cx="6916737" cy="1640417"/>
            <a:chOff x="836" y="1378"/>
            <a:chExt cx="4357" cy="1240"/>
          </a:xfrm>
        </p:grpSpPr>
        <p:pic>
          <p:nvPicPr>
            <p:cNvPr id="2050" name="Picture 194" descr="U1ex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" y="1710"/>
              <a:ext cx="3783" cy="9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" name="Rectangle 143"/>
            <p:cNvSpPr>
              <a:spLocks noChangeArrowheads="1"/>
            </p:cNvSpPr>
            <p:nvPr/>
          </p:nvSpPr>
          <p:spPr bwMode="auto">
            <a:xfrm>
              <a:off x="4387" y="1378"/>
              <a:ext cx="3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Label</a:t>
              </a:r>
              <a:endParaRPr lang="en-US"/>
            </a:p>
          </p:txBody>
        </p:sp>
        <p:sp>
          <p:nvSpPr>
            <p:cNvPr id="2054" name="Rectangle 137"/>
            <p:cNvSpPr>
              <a:spLocks noChangeArrowheads="1"/>
            </p:cNvSpPr>
            <p:nvPr/>
          </p:nvSpPr>
          <p:spPr bwMode="auto">
            <a:xfrm>
              <a:off x="836" y="1977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Row</a:t>
              </a:r>
              <a:endParaRPr lang="en-US"/>
            </a:p>
          </p:txBody>
        </p:sp>
        <p:sp>
          <p:nvSpPr>
            <p:cNvPr id="2056" name="Rectangle 140"/>
            <p:cNvSpPr>
              <a:spLocks noChangeArrowheads="1"/>
            </p:cNvSpPr>
            <p:nvPr/>
          </p:nvSpPr>
          <p:spPr bwMode="auto">
            <a:xfrm>
              <a:off x="2181" y="1378"/>
              <a:ext cx="5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Column</a:t>
              </a:r>
              <a:endParaRPr lang="en-US"/>
            </a:p>
          </p:txBody>
        </p:sp>
        <p:sp>
          <p:nvSpPr>
            <p:cNvPr id="2059" name="Rectangle 146"/>
            <p:cNvSpPr>
              <a:spLocks noChangeArrowheads="1"/>
            </p:cNvSpPr>
            <p:nvPr/>
          </p:nvSpPr>
          <p:spPr bwMode="auto">
            <a:xfrm>
              <a:off x="3831" y="1378"/>
              <a:ext cx="4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Value</a:t>
              </a:r>
              <a:endParaRPr lang="en-US"/>
            </a:p>
          </p:txBody>
        </p:sp>
        <p:sp>
          <p:nvSpPr>
            <p:cNvPr id="2061" name="Rectangle 149"/>
            <p:cNvSpPr>
              <a:spLocks noChangeArrowheads="1"/>
            </p:cNvSpPr>
            <p:nvPr/>
          </p:nvSpPr>
          <p:spPr bwMode="auto">
            <a:xfrm>
              <a:off x="2988" y="1378"/>
              <a:ext cx="71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Active cell</a:t>
              </a:r>
              <a:endParaRPr lang="en-US"/>
            </a:p>
          </p:txBody>
        </p:sp>
        <p:sp>
          <p:nvSpPr>
            <p:cNvPr id="2063" name="Line 153"/>
            <p:cNvSpPr>
              <a:spLocks noChangeShapeType="1"/>
            </p:cNvSpPr>
            <p:nvPr/>
          </p:nvSpPr>
          <p:spPr bwMode="auto">
            <a:xfrm flipV="1">
              <a:off x="2449" y="1559"/>
              <a:ext cx="1" cy="1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Oval 181"/>
            <p:cNvSpPr>
              <a:spLocks noChangeArrowheads="1"/>
            </p:cNvSpPr>
            <p:nvPr/>
          </p:nvSpPr>
          <p:spPr bwMode="auto">
            <a:xfrm>
              <a:off x="4396" y="1860"/>
              <a:ext cx="360" cy="18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Oval 182"/>
            <p:cNvSpPr>
              <a:spLocks noChangeArrowheads="1"/>
            </p:cNvSpPr>
            <p:nvPr/>
          </p:nvSpPr>
          <p:spPr bwMode="auto">
            <a:xfrm>
              <a:off x="3858" y="2148"/>
              <a:ext cx="366" cy="16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164"/>
            <p:cNvSpPr>
              <a:spLocks noChangeShapeType="1"/>
            </p:cNvSpPr>
            <p:nvPr/>
          </p:nvSpPr>
          <p:spPr bwMode="auto">
            <a:xfrm flipV="1">
              <a:off x="4039" y="1562"/>
              <a:ext cx="1" cy="5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190"/>
            <p:cNvSpPr>
              <a:spLocks noChangeShapeType="1"/>
            </p:cNvSpPr>
            <p:nvPr/>
          </p:nvSpPr>
          <p:spPr bwMode="auto">
            <a:xfrm>
              <a:off x="1170" y="2100"/>
              <a:ext cx="2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91"/>
            <p:cNvSpPr>
              <a:spLocks noChangeShapeType="1"/>
            </p:cNvSpPr>
            <p:nvPr/>
          </p:nvSpPr>
          <p:spPr bwMode="auto">
            <a:xfrm flipV="1">
              <a:off x="3357" y="1557"/>
              <a:ext cx="1" cy="7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92"/>
            <p:cNvSpPr>
              <a:spLocks noChangeShapeType="1"/>
            </p:cNvSpPr>
            <p:nvPr/>
          </p:nvSpPr>
          <p:spPr bwMode="auto">
            <a:xfrm flipV="1">
              <a:off x="4577" y="1567"/>
              <a:ext cx="1" cy="2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C3FABC-46CF-4724-A68A-DBE2F9EA8A96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9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2037"/>
            <a:ext cx="8762999" cy="736865"/>
          </a:xfrm>
        </p:spPr>
        <p:txBody>
          <a:bodyPr/>
          <a:lstStyle/>
          <a:p>
            <a:pPr eaLnBrk="1" hangingPunct="1"/>
            <a:r>
              <a:rPr lang="en-US" dirty="0" smtClean="0"/>
              <a:t>Excel Level III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466934"/>
            <a:ext cx="8750300" cy="3493823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Day 1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1: Advanced Functions and Formulas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2: Lookups and Data Tables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3: Advanced Data Management 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4: Advanced Charting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5: PivotTables and </a:t>
            </a:r>
            <a:r>
              <a:rPr lang="en-US" sz="1800" dirty="0" err="1"/>
              <a:t>PivotCharts</a:t>
            </a: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Day 2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6: Exporting and Importing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7: Analytical Tools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8: Macros and Custom Functions 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Unit 9: Accessibility and Language Features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31F5C7-1518-4CB8-8B05-EDA4BA0C2A12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WD&amp;CE Course Evaluation Form</a:t>
            </a:r>
          </a:p>
          <a:p>
            <a:r>
              <a:rPr lang="en-US" sz="1800" dirty="0">
                <a:hlinkClick r:id="rId3"/>
              </a:rPr>
              <a:t>http</a:t>
            </a:r>
            <a:r>
              <a:rPr lang="en-US" sz="1800">
                <a:hlinkClick r:id="rId3"/>
              </a:rPr>
              <a:t>://webdb.montgomerycollege.edu/internet/wdceevals/wdceevals.cfm  </a:t>
            </a:r>
            <a:endParaRPr lang="en-US" sz="1800" dirty="0"/>
          </a:p>
          <a:p>
            <a:r>
              <a:rPr lang="en-US" dirty="0"/>
              <a:t>Course Name: MS Excel 2013 Level I </a:t>
            </a:r>
          </a:p>
          <a:p>
            <a:r>
              <a:rPr lang="en-US" dirty="0"/>
              <a:t>Course CRN: </a:t>
            </a:r>
            <a:r>
              <a:rPr lang="en-US" dirty="0">
                <a:latin typeface="Arial" charset="0"/>
                <a:cs typeface="Arial" charset="0"/>
              </a:rPr>
              <a:t>25710</a:t>
            </a:r>
          </a:p>
          <a:p>
            <a:r>
              <a:rPr lang="en-US" dirty="0"/>
              <a:t>Course Start Date: </a:t>
            </a:r>
            <a:r>
              <a:rPr lang="en-US" dirty="0">
                <a:latin typeface="Arial" charset="0"/>
                <a:cs typeface="Arial" charset="0"/>
              </a:rPr>
              <a:t> 9/18/2014</a:t>
            </a:r>
          </a:p>
          <a:p>
            <a:r>
              <a:rPr lang="en-US" dirty="0"/>
              <a:t>Course Instructor: Carl Burnett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F23AA79-4465-402D-A4EA-C248FE6A5C6D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8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 window components</a:t>
            </a:r>
          </a:p>
        </p:txBody>
      </p:sp>
      <p:sp>
        <p:nvSpPr>
          <p:cNvPr id="1028" name="Rectangle 33"/>
          <p:cNvSpPr>
            <a:spLocks noChangeArrowheads="1"/>
          </p:cNvSpPr>
          <p:nvPr/>
        </p:nvSpPr>
        <p:spPr bwMode="auto">
          <a:xfrm>
            <a:off x="0" y="831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35978"/>
              </p:ext>
            </p:extLst>
          </p:nvPr>
        </p:nvGraphicFramePr>
        <p:xfrm>
          <a:off x="1808135" y="1514929"/>
          <a:ext cx="5527730" cy="365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Picture" r:id="rId3" imgW="5581800" imgH="4419720" progId="Word.Picture.8">
                  <p:embed/>
                </p:oleObj>
              </mc:Choice>
              <mc:Fallback>
                <p:oleObj name="Picture" r:id="rId3" imgW="5581800" imgH="4419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35" y="1514929"/>
                        <a:ext cx="5527730" cy="3655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C0DB-574F-4D99-A83F-64F41B3FD9D6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76542"/>
      </p:ext>
    </p:extLst>
  </p:cSld>
  <p:clrMapOvr>
    <a:masterClrMapping/>
  </p:clrMapOvr>
</p:sld>
</file>

<file path=ppt/theme/theme1.xml><?xml version="1.0" encoding="utf-8"?>
<a:theme xmlns:a="http://schemas.openxmlformats.org/drawingml/2006/main" name="MCC-ITI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MCC-ITI</Template>
  <TotalTime>1009</TotalTime>
  <Words>2699</Words>
  <Application>Microsoft Office PowerPoint</Application>
  <PresentationFormat>On-screen Show (16:10)</PresentationFormat>
  <Paragraphs>648</Paragraphs>
  <Slides>81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MCC-ITI</vt:lpstr>
      <vt:lpstr>Picture</vt:lpstr>
      <vt:lpstr>Microsoft Excel 2013</vt:lpstr>
      <vt:lpstr>Outline</vt:lpstr>
      <vt:lpstr>Instructor Info</vt:lpstr>
      <vt:lpstr>Introductions</vt:lpstr>
      <vt:lpstr>Class Website</vt:lpstr>
      <vt:lpstr>Course Outline</vt:lpstr>
      <vt:lpstr>Unit 1: Getting started</vt:lpstr>
      <vt:lpstr>Spreadsheet components</vt:lpstr>
      <vt:lpstr>Excel window components</vt:lpstr>
      <vt:lpstr>Enhanced ScreenTips</vt:lpstr>
      <vt:lpstr>The Excel Help window</vt:lpstr>
      <vt:lpstr>Worksheet navigation methods</vt:lpstr>
      <vt:lpstr>Worksheet navigation, continued</vt:lpstr>
      <vt:lpstr>Worksheet navigation, continued</vt:lpstr>
      <vt:lpstr>Unit 2: Entering and editing data</vt:lpstr>
      <vt:lpstr>Spreadsheet with text and values</vt:lpstr>
      <vt:lpstr>Editing text and values</vt:lpstr>
      <vt:lpstr>Use AutoFill to enter a series</vt:lpstr>
      <vt:lpstr>AutoFilling a month series</vt:lpstr>
      <vt:lpstr>Formulas</vt:lpstr>
      <vt:lpstr>Operators</vt:lpstr>
      <vt:lpstr>Enter a formula</vt:lpstr>
      <vt:lpstr>Enter cell references with mouse</vt:lpstr>
      <vt:lpstr>Order of operations</vt:lpstr>
      <vt:lpstr>Save a workbook</vt:lpstr>
      <vt:lpstr>Save a file for Excel 97-2003</vt:lpstr>
      <vt:lpstr>Save a worksheet as a PDF</vt:lpstr>
      <vt:lpstr>Unit 3: Modifying a worksheet</vt:lpstr>
      <vt:lpstr>Move data in worksheets</vt:lpstr>
      <vt:lpstr>Copy data</vt:lpstr>
      <vt:lpstr>Move data by dragging it</vt:lpstr>
      <vt:lpstr>Copy data by dragging it</vt:lpstr>
      <vt:lpstr>The Office Clipboard</vt:lpstr>
      <vt:lpstr>Relative references</vt:lpstr>
      <vt:lpstr>Absolute references</vt:lpstr>
      <vt:lpstr>Mixed references</vt:lpstr>
      <vt:lpstr>Insert a range</vt:lpstr>
      <vt:lpstr>Insert rows or columns</vt:lpstr>
      <vt:lpstr>Delete a range</vt:lpstr>
      <vt:lpstr>Unit 4: Using functions </vt:lpstr>
      <vt:lpstr>Function</vt:lpstr>
      <vt:lpstr>Arguments</vt:lpstr>
      <vt:lpstr>Range reference</vt:lpstr>
      <vt:lpstr>The Error Checking button</vt:lpstr>
      <vt:lpstr>Syntax errors</vt:lpstr>
      <vt:lpstr>Insert a function</vt:lpstr>
      <vt:lpstr>The AutoSum button</vt:lpstr>
      <vt:lpstr>AVERAGE function</vt:lpstr>
      <vt:lpstr>MIN function</vt:lpstr>
      <vt:lpstr>MAX function</vt:lpstr>
      <vt:lpstr>COUNT function</vt:lpstr>
      <vt:lpstr>Unit 5: Formatting </vt:lpstr>
      <vt:lpstr>The Font group</vt:lpstr>
      <vt:lpstr>Select a non-contiguous range</vt:lpstr>
      <vt:lpstr>Format cells</vt:lpstr>
      <vt:lpstr>Unit 6: Charts </vt:lpstr>
      <vt:lpstr>Create a chart</vt:lpstr>
      <vt:lpstr>Chart elements</vt:lpstr>
      <vt:lpstr>Change the chart type</vt:lpstr>
      <vt:lpstr>Add axis labels</vt:lpstr>
      <vt:lpstr>Unit 7: Graphics</vt:lpstr>
      <vt:lpstr>Data bars</vt:lpstr>
      <vt:lpstr>Conditional Formatting Rules Manager</vt:lpstr>
      <vt:lpstr>Color scales</vt:lpstr>
      <vt:lpstr>Icon sets</vt:lpstr>
      <vt:lpstr>Creating SmartArt graphics</vt:lpstr>
      <vt:lpstr>Quick Style and Bevel effects</vt:lpstr>
      <vt:lpstr>Unit 8: Printing</vt:lpstr>
      <vt:lpstr>Use the spelling checker</vt:lpstr>
      <vt:lpstr>Use Find and Replace</vt:lpstr>
      <vt:lpstr>Page Layout view</vt:lpstr>
      <vt:lpstr>Change scaling settings</vt:lpstr>
      <vt:lpstr>Setting custom margins</vt:lpstr>
      <vt:lpstr>Add headers and footers</vt:lpstr>
      <vt:lpstr>Sheet options in Page Setup</vt:lpstr>
      <vt:lpstr>When you’re ready to print…</vt:lpstr>
      <vt:lpstr>Print a selection </vt:lpstr>
      <vt:lpstr>Course Review</vt:lpstr>
      <vt:lpstr>Excel Level II - Course Outline</vt:lpstr>
      <vt:lpstr>Excel Level III - Course Outline</vt:lpstr>
      <vt:lpstr>Class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M. Burnett</dc:creator>
  <cp:lastModifiedBy>Professor Burnett</cp:lastModifiedBy>
  <cp:revision>63</cp:revision>
  <dcterms:created xsi:type="dcterms:W3CDTF">2011-02-13T13:28:51Z</dcterms:created>
  <dcterms:modified xsi:type="dcterms:W3CDTF">2014-08-28T11:27:24Z</dcterms:modified>
</cp:coreProperties>
</file>