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322" r:id="rId3"/>
    <p:sldId id="363" r:id="rId4"/>
    <p:sldId id="365" r:id="rId5"/>
    <p:sldId id="366" r:id="rId6"/>
    <p:sldId id="371" r:id="rId7"/>
    <p:sldId id="372" r:id="rId8"/>
    <p:sldId id="373" r:id="rId9"/>
    <p:sldId id="378" r:id="rId10"/>
    <p:sldId id="374" r:id="rId11"/>
    <p:sldId id="375" r:id="rId12"/>
    <p:sldId id="376" r:id="rId13"/>
    <p:sldId id="377" r:id="rId14"/>
    <p:sldId id="379" r:id="rId15"/>
    <p:sldId id="368" r:id="rId16"/>
    <p:sldId id="367" r:id="rId17"/>
    <p:sldId id="369" r:id="rId18"/>
    <p:sldId id="370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4" d="100"/>
          <a:sy n="114" d="100"/>
        </p:scale>
        <p:origin x="636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22155-F6E3-406E-B04F-D5269B29CDF0}" type="datetimeFigureOut">
              <a:rPr lang="en-US" smtClean="0"/>
              <a:t>7/23/2016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77555-22F0-4940-AEB2-481FD6E5A4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35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A61B-707B-4EF5-A4C9-24E8B840918D}" type="datetime1">
              <a:rPr lang="en-US" smtClean="0"/>
              <a:t>7/23/2016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Carl M. Burnett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7C7-36F9-4935-B987-9600FD5B61BA}" type="datetime1">
              <a:rPr lang="en-US" smtClean="0"/>
              <a:t>7/23/2016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5775-E0EA-4DCB-9402-FF5557D2ADCA}" type="datetime1">
              <a:rPr lang="en-US" smtClean="0"/>
              <a:t>7/23/2016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7/23/2016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F676-3F9C-425B-9093-4054CF842F40}" type="datetime1">
              <a:rPr lang="en-US" smtClean="0"/>
              <a:t>7/23/2016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0F2-8F4A-4B11-A1F6-1D2286B59615}" type="datetime1">
              <a:rPr lang="en-US" smtClean="0"/>
              <a:t>7/23/2016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FEEE-349B-4EAB-905B-C3EDC7F73B18}" type="datetime1">
              <a:rPr lang="en-US" smtClean="0"/>
              <a:t>7/23/2016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Carl M. Burnett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F0DE-D23C-47AA-B4E0-33B9F601A10F}" type="datetime1">
              <a:rPr lang="en-US" smtClean="0"/>
              <a:t>7/23/2016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Carl M. Burnett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A4F2-99AB-4F43-8DE1-D39CFB959313}" type="datetime1">
              <a:rPr lang="en-US" smtClean="0"/>
              <a:t>7/23/2016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9BAE-AFFB-4A84-BEFB-00606283DD36}" type="datetime1">
              <a:rPr lang="en-US" smtClean="0"/>
              <a:t>7/23/2016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1C5-9AA0-4405-B93C-13B562819393}" type="datetime1">
              <a:rPr lang="en-US" smtClean="0"/>
              <a:t>7/23/2016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9752F4-780B-4A3D-981C-CEA79B4EE90B}" type="datetime1">
              <a:rPr lang="en-US" smtClean="0"/>
              <a:t>7/23/2016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/>
              <a:t>Copyright © Carl M. Burnett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lixster.com/" TargetMode="External"/><Relationship Id="rId13" Type="http://schemas.openxmlformats.org/officeDocument/2006/relationships/hyperlink" Target="http://www.livejournal.com/" TargetMode="External"/><Relationship Id="rId3" Type="http://schemas.openxmlformats.org/officeDocument/2006/relationships/hyperlink" Target="https://www.facebook.com/" TargetMode="External"/><Relationship Id="rId7" Type="http://schemas.openxmlformats.org/officeDocument/2006/relationships/hyperlink" Target="https://www.linkedin.com/" TargetMode="External"/><Relationship Id="rId12" Type="http://schemas.openxmlformats.org/officeDocument/2006/relationships/hyperlink" Target="https://foursquare.com/" TargetMode="External"/><Relationship Id="rId17" Type="http://schemas.openxmlformats.org/officeDocument/2006/relationships/hyperlink" Target="https://www.pinterest.com/" TargetMode="External"/><Relationship Id="rId2" Type="http://schemas.openxmlformats.org/officeDocument/2006/relationships/hyperlink" Target="https://accounts.google.com/ServiceLogin?service=oz&amp;passive=1209600&amp;continue=https://plus.google.com/?gpsrc%3Dgplp0#identifier" TargetMode="External"/><Relationship Id="rId16" Type="http://schemas.openxmlformats.org/officeDocument/2006/relationships/hyperlink" Target="https://about.me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tumblr.com/" TargetMode="External"/><Relationship Id="rId11" Type="http://schemas.openxmlformats.org/officeDocument/2006/relationships/hyperlink" Target="https://myspace.com/" TargetMode="External"/><Relationship Id="rId5" Type="http://schemas.openxmlformats.org/officeDocument/2006/relationships/hyperlink" Target="https://instagram.com/" TargetMode="External"/><Relationship Id="rId15" Type="http://schemas.openxmlformats.org/officeDocument/2006/relationships/hyperlink" Target="https://delicious.com/" TargetMode="External"/><Relationship Id="rId10" Type="http://schemas.openxmlformats.org/officeDocument/2006/relationships/hyperlink" Target="https://www.flickr.com/" TargetMode="External"/><Relationship Id="rId4" Type="http://schemas.openxmlformats.org/officeDocument/2006/relationships/hyperlink" Target="https://twitter.com/" TargetMode="External"/><Relationship Id="rId9" Type="http://schemas.openxmlformats.org/officeDocument/2006/relationships/hyperlink" Target="http://www.classmates.com/" TargetMode="External"/><Relationship Id="rId14" Type="http://schemas.openxmlformats.org/officeDocument/2006/relationships/hyperlink" Target="https://soundcloud.com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ix.com/" TargetMode="External"/><Relationship Id="rId3" Type="http://schemas.openxmlformats.org/officeDocument/2006/relationships/hyperlink" Target="https://wordpress.org/" TargetMode="External"/><Relationship Id="rId7" Type="http://schemas.openxmlformats.org/officeDocument/2006/relationships/hyperlink" Target="https://accounts.google.com/ServiceLogin?service=oz&amp;passive=1209600&amp;continue=https://plus.google.com/?gpsrc%3Dgplp0#identifier" TargetMode="External"/><Relationship Id="rId2" Type="http://schemas.openxmlformats.org/officeDocument/2006/relationships/hyperlink" Target="https://wordpres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quarespace.com/" TargetMode="External"/><Relationship Id="rId5" Type="http://schemas.openxmlformats.org/officeDocument/2006/relationships/hyperlink" Target="https://www.tumblr.com/" TargetMode="External"/><Relationship Id="rId10" Type="http://schemas.openxmlformats.org/officeDocument/2006/relationships/hyperlink" Target="http://www.webs.com/" TargetMode="External"/><Relationship Id="rId4" Type="http://schemas.openxmlformats.org/officeDocument/2006/relationships/hyperlink" Target="https://accounts.google.com/ServiceLogin?service=blogger&amp;hl=en&amp;passive=1209600&amp;continue=https://www.blogger.com/home#identifier" TargetMode="External"/><Relationship Id="rId9" Type="http://schemas.openxmlformats.org/officeDocument/2006/relationships/hyperlink" Target="http://www.weebly.com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ammer.com/" TargetMode="External"/><Relationship Id="rId2" Type="http://schemas.openxmlformats.org/officeDocument/2006/relationships/hyperlink" Target="https://twitter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rp.tout.com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vi_(software)" TargetMode="External"/><Relationship Id="rId2" Type="http://schemas.openxmlformats.org/officeDocument/2006/relationships/hyperlink" Target="https://en.wikipedia.org/wiki/Quora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en.wikipedia.org/wiki/Wolfram_Alpha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amilytreemagazine.com/" TargetMode="External"/><Relationship Id="rId3" Type="http://schemas.openxmlformats.org/officeDocument/2006/relationships/hyperlink" Target="http://www.ancestry.com/" TargetMode="External"/><Relationship Id="rId7" Type="http://schemas.openxmlformats.org/officeDocument/2006/relationships/hyperlink" Target="https://familysearch.org/" TargetMode="External"/><Relationship Id="rId2" Type="http://schemas.openxmlformats.org/officeDocument/2006/relationships/hyperlink" Target="http://genealogy.abou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yndislist.com/" TargetMode="External"/><Relationship Id="rId11" Type="http://schemas.openxmlformats.org/officeDocument/2006/relationships/hyperlink" Target="http://usgenweb.org/" TargetMode="External"/><Relationship Id="rId5" Type="http://schemas.openxmlformats.org/officeDocument/2006/relationships/hyperlink" Target="http://www.archives.com/" TargetMode="External"/><Relationship Id="rId10" Type="http://schemas.openxmlformats.org/officeDocument/2006/relationships/hyperlink" Target="http://www.archives.gov/research/genealogy/" TargetMode="External"/><Relationship Id="rId4" Type="http://schemas.openxmlformats.org/officeDocument/2006/relationships/hyperlink" Target="http://www.afrigeneas.com/" TargetMode="External"/><Relationship Id="rId9" Type="http://schemas.openxmlformats.org/officeDocument/2006/relationships/hyperlink" Target="http://www.myheritag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894" y="438150"/>
            <a:ext cx="7848153" cy="3429000"/>
          </a:xfrm>
        </p:spPr>
        <p:txBody>
          <a:bodyPr anchor="ctr"/>
          <a:lstStyle/>
          <a:p>
            <a:r>
              <a:rPr lang="en-US" dirty="0"/>
              <a:t>Digital Literacy for the 21</a:t>
            </a:r>
            <a:r>
              <a:rPr lang="en-US" baseline="30000" dirty="0"/>
              <a:t>st</a:t>
            </a:r>
            <a:r>
              <a:rPr lang="en-US" dirty="0"/>
              <a:t> Century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38550"/>
            <a:ext cx="7854696" cy="706902"/>
          </a:xfrm>
        </p:spPr>
        <p:txBody>
          <a:bodyPr>
            <a:noAutofit/>
          </a:bodyPr>
          <a:lstStyle/>
          <a:p>
            <a:r>
              <a:rPr lang="en-US" sz="1800" dirty="0"/>
              <a:t>Session VI – E-Learning &amp; Discovery</a:t>
            </a:r>
            <a:br>
              <a:rPr lang="en-US" sz="1800" dirty="0"/>
            </a:br>
            <a:r>
              <a:rPr lang="en-US" sz="1800" dirty="0"/>
              <a:t>http://www.profburnett.com</a:t>
            </a:r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your Social Networks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Media Websites</a:t>
            </a:r>
          </a:p>
          <a:p>
            <a:r>
              <a:rPr lang="en-US" dirty="0"/>
              <a:t>Blogging Website</a:t>
            </a:r>
          </a:p>
          <a:p>
            <a:r>
              <a:rPr lang="en-US" dirty="0"/>
              <a:t>Microblogging</a:t>
            </a:r>
          </a:p>
          <a:p>
            <a:r>
              <a:rPr lang="en-US" sz="2800" dirty="0"/>
              <a:t>Genealogy Websites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7/23/2016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60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Social Media Websites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Google+  </a:t>
            </a:r>
            <a:r>
              <a:rPr lang="en-US" dirty="0"/>
              <a:t>- 1.6 B</a:t>
            </a:r>
          </a:p>
          <a:p>
            <a:r>
              <a:rPr lang="en-US" dirty="0">
                <a:hlinkClick r:id="rId3"/>
              </a:rPr>
              <a:t>Facebook</a:t>
            </a:r>
            <a:r>
              <a:rPr lang="en-US" dirty="0"/>
              <a:t>  - 1.2 B</a:t>
            </a:r>
          </a:p>
          <a:p>
            <a:r>
              <a:rPr lang="en-US" dirty="0">
                <a:hlinkClick r:id="rId4"/>
              </a:rPr>
              <a:t>Twitter</a:t>
            </a:r>
            <a:r>
              <a:rPr lang="en-US" dirty="0"/>
              <a:t> - 645 M</a:t>
            </a:r>
          </a:p>
          <a:p>
            <a:r>
              <a:rPr lang="en-US" dirty="0">
                <a:hlinkClick r:id="rId5"/>
              </a:rPr>
              <a:t>Instagram</a:t>
            </a:r>
            <a:r>
              <a:rPr lang="en-US" dirty="0"/>
              <a:t> - 330 M</a:t>
            </a:r>
          </a:p>
          <a:p>
            <a:r>
              <a:rPr lang="en-US" dirty="0">
                <a:hlinkClick r:id="rId6"/>
              </a:rPr>
              <a:t>Tumblr</a:t>
            </a:r>
            <a:r>
              <a:rPr lang="en-US" dirty="0"/>
              <a:t>  - 227 M</a:t>
            </a:r>
          </a:p>
          <a:p>
            <a:r>
              <a:rPr lang="en-US" dirty="0">
                <a:hlinkClick r:id="rId7"/>
              </a:rPr>
              <a:t>LinkedIn</a:t>
            </a:r>
            <a:r>
              <a:rPr lang="en-US" dirty="0"/>
              <a:t>  - 200M</a:t>
            </a:r>
          </a:p>
          <a:p>
            <a:r>
              <a:rPr lang="en-US" dirty="0" err="1">
                <a:hlinkClick r:id="rId8"/>
              </a:rPr>
              <a:t>Flixster</a:t>
            </a:r>
            <a:r>
              <a:rPr lang="en-US" dirty="0"/>
              <a:t>  - 63 M</a:t>
            </a:r>
          </a:p>
          <a:p>
            <a:r>
              <a:rPr lang="en-US" dirty="0">
                <a:hlinkClick r:id="rId9"/>
              </a:rPr>
              <a:t>Classmates</a:t>
            </a:r>
            <a:r>
              <a:rPr lang="en-US" dirty="0"/>
              <a:t>  - 50 M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10"/>
              </a:rPr>
              <a:t>Flickr</a:t>
            </a:r>
            <a:r>
              <a:rPr lang="en-US" dirty="0"/>
              <a:t> - 32 M</a:t>
            </a:r>
          </a:p>
          <a:p>
            <a:r>
              <a:rPr lang="en-US" dirty="0" err="1">
                <a:hlinkClick r:id="rId11"/>
              </a:rPr>
              <a:t>MySpace</a:t>
            </a:r>
            <a:r>
              <a:rPr lang="en-US" dirty="0"/>
              <a:t> - 30M</a:t>
            </a:r>
          </a:p>
          <a:p>
            <a:r>
              <a:rPr lang="en-US" dirty="0">
                <a:hlinkClick r:id="rId12"/>
              </a:rPr>
              <a:t>Foursquare</a:t>
            </a:r>
            <a:r>
              <a:rPr lang="en-US" dirty="0"/>
              <a:t> - 20 M</a:t>
            </a:r>
          </a:p>
          <a:p>
            <a:r>
              <a:rPr lang="en-US" dirty="0">
                <a:hlinkClick r:id="rId13"/>
              </a:rPr>
              <a:t>LiveJournal</a:t>
            </a:r>
            <a:r>
              <a:rPr lang="en-US" dirty="0"/>
              <a:t> - 17 M</a:t>
            </a:r>
          </a:p>
          <a:p>
            <a:r>
              <a:rPr lang="en-US" dirty="0" err="1">
                <a:hlinkClick r:id="rId14"/>
              </a:rPr>
              <a:t>SoundCloud</a:t>
            </a:r>
            <a:r>
              <a:rPr lang="en-US" dirty="0"/>
              <a:t> - 10 M</a:t>
            </a:r>
          </a:p>
          <a:p>
            <a:r>
              <a:rPr lang="en-US" dirty="0">
                <a:hlinkClick r:id="rId15"/>
              </a:rPr>
              <a:t>delicious</a:t>
            </a:r>
            <a:r>
              <a:rPr lang="en-US" dirty="0"/>
              <a:t>  - 8 M</a:t>
            </a:r>
          </a:p>
          <a:p>
            <a:r>
              <a:rPr lang="en-US" dirty="0">
                <a:hlinkClick r:id="rId16"/>
              </a:rPr>
              <a:t>About.me</a:t>
            </a:r>
            <a:r>
              <a:rPr lang="en-US" dirty="0"/>
              <a:t>  - 5 M</a:t>
            </a:r>
          </a:p>
          <a:p>
            <a:r>
              <a:rPr lang="en-US" dirty="0">
                <a:hlinkClick r:id="rId17"/>
              </a:rPr>
              <a:t>Pinterest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53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Blogging Websites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>
                <a:hlinkClick r:id="rId2"/>
              </a:rPr>
              <a:t>Wordpress.com</a:t>
            </a:r>
            <a:endParaRPr lang="en-US" sz="2400" dirty="0"/>
          </a:p>
          <a:p>
            <a:r>
              <a:rPr lang="en-US" sz="2400" dirty="0">
                <a:hlinkClick r:id="rId3"/>
              </a:rPr>
              <a:t>Wordpress.org</a:t>
            </a:r>
            <a:endParaRPr lang="en-US" sz="2400" dirty="0"/>
          </a:p>
          <a:p>
            <a:r>
              <a:rPr lang="en-US" sz="2400" dirty="0">
                <a:hlinkClick r:id="rId4"/>
              </a:rPr>
              <a:t>Blogger</a:t>
            </a:r>
            <a:endParaRPr lang="en-US" sz="2400" dirty="0"/>
          </a:p>
          <a:p>
            <a:r>
              <a:rPr lang="en-US" sz="2400" dirty="0">
                <a:hlinkClick r:id="rId5"/>
              </a:rPr>
              <a:t>Tumblr</a:t>
            </a:r>
            <a:endParaRPr lang="en-US" sz="2400" dirty="0"/>
          </a:p>
          <a:p>
            <a:r>
              <a:rPr lang="en-US" sz="2400" dirty="0" err="1">
                <a:hlinkClick r:id="rId6"/>
              </a:rPr>
              <a:t>SquareSpace</a:t>
            </a:r>
            <a:endParaRPr lang="en-US" sz="2400" dirty="0"/>
          </a:p>
          <a:p>
            <a:pPr lvl="0"/>
            <a:r>
              <a:rPr lang="en-US" altLang="en-US" sz="2400" dirty="0">
                <a:hlinkClick r:id="rId7"/>
              </a:rPr>
              <a:t>Google+</a:t>
            </a:r>
            <a:r>
              <a:rPr lang="en-US" altLang="en-US" sz="2400" dirty="0"/>
              <a:t> </a:t>
            </a:r>
          </a:p>
          <a:p>
            <a:r>
              <a:rPr lang="en-US" altLang="en-US" sz="2400" dirty="0" err="1">
                <a:hlinkClick r:id="rId8"/>
              </a:rPr>
              <a:t>Wix</a:t>
            </a:r>
            <a:endParaRPr lang="en-US" altLang="en-US" sz="2400" dirty="0"/>
          </a:p>
          <a:p>
            <a:r>
              <a:rPr lang="en-US" sz="2400" dirty="0" err="1">
                <a:hlinkClick r:id="rId9"/>
              </a:rPr>
              <a:t>Webbly</a:t>
            </a:r>
            <a:endParaRPr lang="en-US" sz="2400" dirty="0"/>
          </a:p>
          <a:p>
            <a:r>
              <a:rPr lang="en-US" sz="2400" dirty="0">
                <a:hlinkClick r:id="rId10"/>
              </a:rPr>
              <a:t>Webs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0F2-8F4A-4B11-A1F6-1D2286B59615}" type="datetime1">
              <a:rPr lang="en-US" smtClean="0"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31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Microblogging Sites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Twitter</a:t>
            </a:r>
            <a:endParaRPr lang="en-US" dirty="0"/>
          </a:p>
          <a:p>
            <a:r>
              <a:rPr lang="en-US" dirty="0">
                <a:hlinkClick r:id="rId3"/>
              </a:rPr>
              <a:t>Yammer</a:t>
            </a:r>
            <a:endParaRPr lang="en-US" dirty="0"/>
          </a:p>
          <a:p>
            <a:r>
              <a:rPr lang="en-US" dirty="0">
                <a:hlinkClick r:id="rId4"/>
              </a:rPr>
              <a:t>Tout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0F2-8F4A-4B11-A1F6-1D2286B59615}" type="datetime1">
              <a:rPr lang="en-US" smtClean="0"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94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Modalities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Synchronous </a:t>
            </a:r>
          </a:p>
          <a:p>
            <a:r>
              <a:rPr lang="en-US" dirty="0"/>
              <a:t>Asynchronous </a:t>
            </a:r>
          </a:p>
          <a:p>
            <a:r>
              <a:rPr lang="en-US" dirty="0"/>
              <a:t>Linear </a:t>
            </a:r>
          </a:p>
          <a:p>
            <a:r>
              <a:rPr lang="en-US" dirty="0"/>
              <a:t>Collaborative 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F0DE-D23C-47AA-B4E0-33B9F601A10F}" type="datetime1">
              <a:rPr lang="en-US" smtClean="0"/>
              <a:t>7/23/2016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Carl M. Burnett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612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Information Categorization and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Classical categorization</a:t>
            </a:r>
          </a:p>
          <a:p>
            <a:r>
              <a:rPr lang="en-US" dirty="0"/>
              <a:t>Conceptual clustering</a:t>
            </a:r>
          </a:p>
          <a:p>
            <a:r>
              <a:rPr lang="en-US" dirty="0"/>
              <a:t>Prototype theory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7/23/2016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718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Information Synthesis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5959"/>
            <a:ext cx="8229600" cy="2112747"/>
          </a:xfrm>
        </p:spPr>
        <p:txBody>
          <a:bodyPr>
            <a:normAutofit/>
          </a:bodyPr>
          <a:lstStyle/>
          <a:p>
            <a:r>
              <a:rPr lang="en-US" sz="2000" dirty="0"/>
              <a:t>Process of examining ideas and perspectives from different sources</a:t>
            </a:r>
          </a:p>
          <a:p>
            <a:r>
              <a:rPr lang="en-US" sz="2000" dirty="0"/>
              <a:t>Establishing connections between sources </a:t>
            </a:r>
          </a:p>
          <a:p>
            <a:r>
              <a:rPr lang="en-US" sz="2000" dirty="0"/>
              <a:t>Inferring relationships among sources</a:t>
            </a:r>
          </a:p>
          <a:p>
            <a:r>
              <a:rPr lang="en-US" sz="2000" dirty="0"/>
              <a:t>Making those relationships explicit.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7/23/2016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16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482136"/>
            <a:ext cx="5334000" cy="51054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What is synthesizing information?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128706"/>
            <a:ext cx="8382000" cy="26967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/>
              <a:t>&lt;iframe width="560" height="315" </a:t>
            </a:r>
            <a:r>
              <a:rPr lang="en-US" sz="1100" dirty="0" err="1"/>
              <a:t>src</a:t>
            </a:r>
            <a:r>
              <a:rPr lang="en-US" sz="1100" dirty="0"/>
              <a:t>="https://www.youtube.com/embed/7dEGoJdb6O0" </a:t>
            </a:r>
            <a:r>
              <a:rPr lang="en-US" sz="1100" dirty="0" err="1"/>
              <a:t>frameborder</a:t>
            </a:r>
            <a:r>
              <a:rPr lang="en-US" sz="1100" dirty="0"/>
              <a:t>="0" </a:t>
            </a:r>
            <a:r>
              <a:rPr lang="en-US" sz="1100" dirty="0" err="1"/>
              <a:t>allowfullscreen</a:t>
            </a:r>
            <a:r>
              <a:rPr lang="en-US" sz="1100" dirty="0"/>
              <a:t>&gt;&lt;/iframe&gt;</a:t>
            </a:r>
          </a:p>
        </p:txBody>
      </p:sp>
    </p:spTree>
    <p:extLst>
      <p:ext uri="{BB962C8B-B14F-4D97-AF65-F5344CB8AC3E}">
        <p14:creationId xmlns:p14="http://schemas.microsoft.com/office/powerpoint/2010/main" val="398497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Interactive Information Engagement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222572"/>
              </p:ext>
            </p:extLst>
          </p:nvPr>
        </p:nvGraphicFramePr>
        <p:xfrm>
          <a:off x="457200" y="1450975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24521545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43834630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604893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Printed</a:t>
                      </a:r>
                      <a:r>
                        <a:rPr lang="en-US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Materials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Visual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Internet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073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Newspapers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Photography</a:t>
                      </a: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Combines</a:t>
                      </a:r>
                      <a:r>
                        <a:rPr lang="en-US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other media sources to provide an interactive platform to engage in information retrieval, categorization and synthesis.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909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Magazines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Motion Pictures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289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Videos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225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Periodicals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Graphic Arts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501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Booklets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Visual Aids &amp; Displays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775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Brochures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Models &amp; Sculpture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465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475438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7/23/2016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799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Knowledge Acquisition &amp; Discovery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Combining and relating classical, computational and prototypical categorization. </a:t>
            </a:r>
          </a:p>
          <a:p>
            <a:r>
              <a:rPr lang="en-US" sz="2800" dirty="0"/>
              <a:t>Mash-up new inferences and explicit relationships from the categorized sources.</a:t>
            </a:r>
          </a:p>
          <a:p>
            <a:r>
              <a:rPr lang="en-US" sz="2800" dirty="0"/>
              <a:t>Create knowledge based on new ideas, focus, or perspective from the inferred and explicit categorized sources.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7/23/2016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766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dirty="0"/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E-Learning &amp; Discovery Pyramid</a:t>
            </a:r>
          </a:p>
          <a:p>
            <a:r>
              <a:rPr lang="en-US" sz="2000" dirty="0"/>
              <a:t>eLearning Technologies</a:t>
            </a:r>
          </a:p>
          <a:p>
            <a:r>
              <a:rPr lang="en-US" sz="2000" dirty="0"/>
              <a:t>Search </a:t>
            </a:r>
          </a:p>
          <a:p>
            <a:pPr lvl="1"/>
            <a:r>
              <a:rPr lang="en-US" sz="1800" dirty="0"/>
              <a:t>Search Resources  </a:t>
            </a:r>
          </a:p>
          <a:p>
            <a:pPr lvl="1"/>
            <a:r>
              <a:rPr lang="en-US" sz="1800" dirty="0"/>
              <a:t>Generalized vs Specialized Search </a:t>
            </a:r>
          </a:p>
          <a:p>
            <a:pPr lvl="1"/>
            <a:r>
              <a:rPr lang="en-US" sz="1800" dirty="0"/>
              <a:t>Custom Search Engines</a:t>
            </a:r>
          </a:p>
          <a:p>
            <a:pPr lvl="1"/>
            <a:r>
              <a:rPr lang="en-US" sz="1800" dirty="0"/>
              <a:t>Using your Social Networks </a:t>
            </a:r>
          </a:p>
          <a:p>
            <a:endParaRPr lang="en-US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F4B26-E748-4C6B-9D31-9DBBFD1CD2C5}" type="datetime1">
              <a:rPr lang="en-US" smtClean="0"/>
              <a:t>7/23/2016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Copyright © Carl M. Burnett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0CC56BB0-C7B8-4708-8B8B-B98E7780FB7B}" type="slidenum">
              <a:rPr lang="en-US" smtClean="0"/>
              <a:pPr/>
              <a:t>2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578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E-Learning &amp; Discovery Pyramid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7/23/2016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3</a:t>
            </a:fld>
            <a:endParaRPr lang="en-US" dirty="0"/>
          </a:p>
        </p:txBody>
      </p:sp>
      <p:sp>
        <p:nvSpPr>
          <p:cNvPr id="10" name="Isosceles Triangle 9"/>
          <p:cNvSpPr/>
          <p:nvPr/>
        </p:nvSpPr>
        <p:spPr>
          <a:xfrm>
            <a:off x="3777911" y="1418052"/>
            <a:ext cx="1556089" cy="99155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1" dirty="0">
              <a:latin typeface="+mj-lt"/>
            </a:endParaRPr>
          </a:p>
        </p:txBody>
      </p:sp>
      <p:sp>
        <p:nvSpPr>
          <p:cNvPr id="11" name="Trapezoid 10"/>
          <p:cNvSpPr/>
          <p:nvPr/>
        </p:nvSpPr>
        <p:spPr>
          <a:xfrm>
            <a:off x="3371992" y="2462749"/>
            <a:ext cx="2391195" cy="622028"/>
          </a:xfrm>
          <a:prstGeom prst="trapezoid">
            <a:avLst>
              <a:gd name="adj" fmla="val 586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rapezoid 11"/>
          <p:cNvSpPr/>
          <p:nvPr/>
        </p:nvSpPr>
        <p:spPr>
          <a:xfrm>
            <a:off x="2971799" y="3134565"/>
            <a:ext cx="3200401" cy="568329"/>
          </a:xfrm>
          <a:prstGeom prst="trapezoid">
            <a:avLst>
              <a:gd name="adj" fmla="val 625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rapezoid 12"/>
          <p:cNvSpPr/>
          <p:nvPr/>
        </p:nvSpPr>
        <p:spPr>
          <a:xfrm>
            <a:off x="2590799" y="3756035"/>
            <a:ext cx="3966871" cy="600886"/>
          </a:xfrm>
          <a:prstGeom prst="trapezoid">
            <a:avLst>
              <a:gd name="adj" fmla="val 625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091740" y="1966571"/>
            <a:ext cx="960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Curiosity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84390" y="2487224"/>
            <a:ext cx="1975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Information Retrieval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53506" y="2765782"/>
            <a:ext cx="16369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Power to Reason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10651" y="3143805"/>
            <a:ext cx="21226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Decision-Making Skills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71992" y="3395117"/>
            <a:ext cx="24000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Relationships &amp; Concepts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44502" y="3754100"/>
            <a:ext cx="1854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Active Participation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29888" y="4049144"/>
            <a:ext cx="2084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Self-Directed Interests</a:t>
            </a:r>
          </a:p>
        </p:txBody>
      </p:sp>
      <p:sp>
        <p:nvSpPr>
          <p:cNvPr id="3" name="TextBox 2"/>
          <p:cNvSpPr txBox="1"/>
          <p:nvPr/>
        </p:nvSpPr>
        <p:spPr>
          <a:xfrm rot="18095782">
            <a:off x="2290249" y="2605389"/>
            <a:ext cx="1842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Discovery</a:t>
            </a:r>
          </a:p>
        </p:txBody>
      </p:sp>
      <p:sp>
        <p:nvSpPr>
          <p:cNvPr id="8" name="TextBox 7"/>
          <p:cNvSpPr txBox="1"/>
          <p:nvPr/>
        </p:nvSpPr>
        <p:spPr>
          <a:xfrm rot="3517561">
            <a:off x="5035188" y="2533392"/>
            <a:ext cx="1708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16945" y="4354986"/>
            <a:ext cx="143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Guided</a:t>
            </a:r>
          </a:p>
        </p:txBody>
      </p:sp>
    </p:spTree>
    <p:extLst>
      <p:ext uri="{BB962C8B-B14F-4D97-AF65-F5344CB8AC3E}">
        <p14:creationId xmlns:p14="http://schemas.microsoft.com/office/powerpoint/2010/main" val="1478605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e-Learning Technologies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7/23/2016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476089"/>
            <a:ext cx="3200400" cy="3200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876800" y="1476089"/>
            <a:ext cx="3276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 Video Classrooms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 Virtual Learning Environment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 Discussion Boards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 Webcams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 Whiteboards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Screencasting</a:t>
            </a:r>
            <a:endParaRPr lang="en-US" b="1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 Interactive E-learning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 Electronic Simulations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 Mobile Learning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 MOOCs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 Social Learning</a:t>
            </a:r>
          </a:p>
        </p:txBody>
      </p:sp>
    </p:spTree>
    <p:extLst>
      <p:ext uri="{BB962C8B-B14F-4D97-AF65-F5344CB8AC3E}">
        <p14:creationId xmlns:p14="http://schemas.microsoft.com/office/powerpoint/2010/main" val="339173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 Resources  </a:t>
            </a:r>
          </a:p>
          <a:p>
            <a:r>
              <a:rPr lang="en-US" dirty="0"/>
              <a:t>Generalized vs Specialized Search </a:t>
            </a:r>
          </a:p>
          <a:p>
            <a:r>
              <a:rPr lang="en-US" dirty="0"/>
              <a:t>Custom Search Engines</a:t>
            </a:r>
          </a:p>
          <a:p>
            <a:r>
              <a:rPr lang="en-US" dirty="0"/>
              <a:t>Using your Social Networks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7/23/2016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400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Search Resources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 Engines</a:t>
            </a:r>
          </a:p>
          <a:p>
            <a:r>
              <a:rPr lang="en-US" dirty="0"/>
              <a:t>Wikipedia</a:t>
            </a:r>
          </a:p>
          <a:p>
            <a:r>
              <a:rPr lang="en-US" dirty="0"/>
              <a:t>Dictionaries</a:t>
            </a:r>
          </a:p>
          <a:p>
            <a:r>
              <a:rPr lang="en-US" dirty="0"/>
              <a:t>YouTube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7/23/2016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447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Generalized vs Specialized Search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Generalized</a:t>
            </a:r>
          </a:p>
          <a:p>
            <a:pPr lvl="1"/>
            <a:r>
              <a:rPr lang="en-US" dirty="0"/>
              <a:t>Google – 70%</a:t>
            </a:r>
          </a:p>
          <a:p>
            <a:pPr lvl="1"/>
            <a:r>
              <a:rPr lang="en-US" dirty="0"/>
              <a:t>Bing – 12.3%</a:t>
            </a:r>
          </a:p>
          <a:p>
            <a:pPr lvl="1"/>
            <a:r>
              <a:rPr lang="en-US" dirty="0"/>
              <a:t>Yahoo – 10%</a:t>
            </a:r>
          </a:p>
          <a:p>
            <a:pPr lvl="1"/>
            <a:r>
              <a:rPr lang="en-US" dirty="0"/>
              <a:t>Baidu – 6.5%</a:t>
            </a:r>
          </a:p>
          <a:p>
            <a:pPr lvl="1"/>
            <a:r>
              <a:rPr lang="en-US" dirty="0"/>
              <a:t>AOL - 1.1%</a:t>
            </a:r>
          </a:p>
          <a:p>
            <a:pPr lvl="1"/>
            <a:r>
              <a:rPr lang="en-US" dirty="0"/>
              <a:t>Others – 5,7%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Specialized</a:t>
            </a:r>
          </a:p>
          <a:p>
            <a:pPr lvl="1"/>
            <a:r>
              <a:rPr lang="en-US" dirty="0"/>
              <a:t>Wikipedia</a:t>
            </a:r>
          </a:p>
          <a:p>
            <a:pPr lvl="1"/>
            <a:r>
              <a:rPr lang="en-US" dirty="0"/>
              <a:t>Lycos</a:t>
            </a:r>
          </a:p>
          <a:p>
            <a:pPr lvl="1"/>
            <a:r>
              <a:rPr lang="en-US" dirty="0"/>
              <a:t>Google </a:t>
            </a:r>
          </a:p>
          <a:p>
            <a:pPr lvl="2"/>
            <a:r>
              <a:rPr lang="en-US" dirty="0"/>
              <a:t>Google Scholar </a:t>
            </a:r>
          </a:p>
          <a:p>
            <a:pPr lvl="2"/>
            <a:r>
              <a:rPr lang="en-US" dirty="0"/>
              <a:t>Google Patents </a:t>
            </a:r>
          </a:p>
          <a:p>
            <a:pPr lvl="2"/>
            <a:r>
              <a:rPr lang="en-US" dirty="0"/>
              <a:t>Google Legal Scholar </a:t>
            </a:r>
          </a:p>
          <a:p>
            <a:pPr lvl="2"/>
            <a:r>
              <a:rPr lang="en-US" dirty="0"/>
              <a:t>Google Trends </a:t>
            </a:r>
          </a:p>
          <a:p>
            <a:pPr lvl="2"/>
            <a:r>
              <a:rPr lang="en-US" dirty="0"/>
              <a:t>Google Alerts</a:t>
            </a:r>
          </a:p>
          <a:p>
            <a:pPr lvl="2"/>
            <a:r>
              <a:rPr lang="en-US" dirty="0"/>
              <a:t>Google Maps</a:t>
            </a:r>
          </a:p>
          <a:p>
            <a:pPr lvl="2"/>
            <a:r>
              <a:rPr lang="en-US" dirty="0"/>
              <a:t>YouTube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7/23/2016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72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Custom Search Engines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/>
              <a:t>Northern Light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/>
              <a:t>Google Custom Search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/>
              <a:t>Question &amp; Answer</a:t>
            </a:r>
          </a:p>
          <a:p>
            <a:pPr lvl="1"/>
            <a:r>
              <a:rPr lang="en-US" dirty="0" err="1">
                <a:hlinkClick r:id="rId2" tooltip="Quora"/>
              </a:rPr>
              <a:t>Quora</a:t>
            </a:r>
            <a:endParaRPr lang="en-US" dirty="0"/>
          </a:p>
          <a:p>
            <a:pPr lvl="1"/>
            <a:r>
              <a:rPr lang="en-US" dirty="0" err="1">
                <a:hlinkClick r:id="rId3" tooltip="Evi (software)"/>
              </a:rPr>
              <a:t>Evi</a:t>
            </a:r>
            <a:endParaRPr lang="en-US" dirty="0"/>
          </a:p>
          <a:p>
            <a:pPr lvl="1"/>
            <a:r>
              <a:rPr lang="en-US" dirty="0">
                <a:hlinkClick r:id="rId4" tooltip="Wolfram Alpha"/>
              </a:rPr>
              <a:t>Wolfram Alpha</a:t>
            </a:r>
            <a:endParaRPr lang="en-US" dirty="0"/>
          </a:p>
          <a:p>
            <a:pPr marL="548640" lvl="2" indent="-274320">
              <a:buClr>
                <a:schemeClr val="accent3"/>
              </a:buClr>
              <a:buSzPct val="95000"/>
            </a:pPr>
            <a:endParaRPr lang="en-US" dirty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Dating – </a:t>
            </a:r>
            <a:r>
              <a:rPr lang="en-US" dirty="0" err="1"/>
              <a:t>Badoo</a:t>
            </a:r>
            <a:r>
              <a:rPr lang="en-US" dirty="0"/>
              <a:t>, Match</a:t>
            </a:r>
          </a:p>
          <a:p>
            <a:r>
              <a:rPr lang="en-US" dirty="0"/>
              <a:t>Music – </a:t>
            </a:r>
            <a:r>
              <a:rPr lang="en-US" dirty="0" err="1"/>
              <a:t>Spitify</a:t>
            </a:r>
            <a:r>
              <a:rPr lang="en-US" dirty="0"/>
              <a:t>, Last.fm</a:t>
            </a:r>
          </a:p>
          <a:p>
            <a:r>
              <a:rPr lang="en-US" dirty="0"/>
              <a:t>Movies - IMDB</a:t>
            </a:r>
          </a:p>
          <a:p>
            <a:r>
              <a:rPr lang="en-US" dirty="0"/>
              <a:t>Genealogy - Ancestry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7/23/2016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969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5400" dirty="0"/>
              <a:t>Free Genealogy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hlinkClick r:id="rId2"/>
              </a:rPr>
              <a:t>About.com</a:t>
            </a:r>
            <a:endParaRPr lang="en-US" dirty="0"/>
          </a:p>
          <a:p>
            <a:r>
              <a:rPr lang="en-US" dirty="0">
                <a:hlinkClick r:id="rId3"/>
              </a:rPr>
              <a:t>Ancestry.com</a:t>
            </a:r>
            <a:endParaRPr lang="en-US" dirty="0"/>
          </a:p>
          <a:p>
            <a:r>
              <a:rPr lang="en-US" dirty="0" err="1">
                <a:hlinkClick r:id="rId4"/>
              </a:rPr>
              <a:t>AfriGeneas</a:t>
            </a:r>
            <a:endParaRPr lang="en-US" dirty="0"/>
          </a:p>
          <a:p>
            <a:r>
              <a:rPr lang="en-US" dirty="0">
                <a:hlinkClick r:id="rId5"/>
              </a:rPr>
              <a:t>Archives.com</a:t>
            </a:r>
            <a:endParaRPr lang="en-US" dirty="0"/>
          </a:p>
          <a:p>
            <a:r>
              <a:rPr lang="en-US" dirty="0">
                <a:hlinkClick r:id="rId6"/>
              </a:rPr>
              <a:t>Cyndi’s List</a:t>
            </a:r>
            <a:endParaRPr lang="en-US" dirty="0"/>
          </a:p>
          <a:p>
            <a:r>
              <a:rPr lang="en-US" dirty="0">
                <a:hlinkClick r:id="rId7"/>
              </a:rPr>
              <a:t>FamilySearch.org</a:t>
            </a:r>
            <a:endParaRPr lang="en-US" dirty="0"/>
          </a:p>
          <a:p>
            <a:r>
              <a:rPr lang="en-US" dirty="0">
                <a:hlinkClick r:id="rId8"/>
              </a:rPr>
              <a:t>FamilyTreeMagazine.com</a:t>
            </a:r>
            <a:endParaRPr lang="en-US" dirty="0"/>
          </a:p>
          <a:p>
            <a:r>
              <a:rPr lang="en-US" dirty="0">
                <a:hlinkClick r:id="rId9"/>
              </a:rPr>
              <a:t>MyHeritage.com</a:t>
            </a:r>
            <a:endParaRPr lang="en-US" dirty="0"/>
          </a:p>
          <a:p>
            <a:r>
              <a:rPr lang="en-US" dirty="0">
                <a:hlinkClick r:id="rId10"/>
              </a:rPr>
              <a:t>National Archives Resources for Genealogists</a:t>
            </a:r>
            <a:endParaRPr lang="en-US" dirty="0"/>
          </a:p>
          <a:p>
            <a:r>
              <a:rPr lang="en-US" dirty="0" err="1">
                <a:hlinkClick r:id="rId11"/>
              </a:rPr>
              <a:t>USGenWeb</a:t>
            </a:r>
            <a:r>
              <a:rPr lang="en-US" dirty="0">
                <a:hlinkClick r:id="rId11"/>
              </a:rPr>
              <a:t> Project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885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990</TotalTime>
  <Words>595</Words>
  <Application>Microsoft Office PowerPoint</Application>
  <PresentationFormat>On-screen Show (16:9)</PresentationFormat>
  <Paragraphs>210</Paragraphs>
  <Slides>18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Constantia</vt:lpstr>
      <vt:lpstr>Verdana</vt:lpstr>
      <vt:lpstr>Wingdings 2</vt:lpstr>
      <vt:lpstr>ProfBurnett</vt:lpstr>
      <vt:lpstr>Digital Literacy for the 21st Century</vt:lpstr>
      <vt:lpstr>Outline</vt:lpstr>
      <vt:lpstr>E-Learning &amp; Discovery Pyramid</vt:lpstr>
      <vt:lpstr>e-Learning Technologies</vt:lpstr>
      <vt:lpstr>Search</vt:lpstr>
      <vt:lpstr>Search Resources  </vt:lpstr>
      <vt:lpstr>Generalized vs Specialized Search </vt:lpstr>
      <vt:lpstr>Custom Search Engines</vt:lpstr>
      <vt:lpstr>Free Genealogy Websites</vt:lpstr>
      <vt:lpstr>Using your Social Networks </vt:lpstr>
      <vt:lpstr>Social Media Websites </vt:lpstr>
      <vt:lpstr>Blogging Websites</vt:lpstr>
      <vt:lpstr>Microblogging Sites </vt:lpstr>
      <vt:lpstr>Learning Modalities</vt:lpstr>
      <vt:lpstr>Information Categorization and Decisions</vt:lpstr>
      <vt:lpstr>Information Synthesis</vt:lpstr>
      <vt:lpstr>Interactive Information Engagement</vt:lpstr>
      <vt:lpstr>Knowledge Acquisition &amp; Discovery</vt:lpstr>
    </vt:vector>
  </TitlesOfParts>
  <Company>BWGM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133 HTML5  Desktop and  Mobile  Level I</dc:title>
  <dc:creator>Professor Burnett</dc:creator>
  <cp:lastModifiedBy>Prof Burnett</cp:lastModifiedBy>
  <cp:revision>78</cp:revision>
  <dcterms:created xsi:type="dcterms:W3CDTF">2015-01-17T12:40:41Z</dcterms:created>
  <dcterms:modified xsi:type="dcterms:W3CDTF">2016-07-23T13:45:39Z</dcterms:modified>
</cp:coreProperties>
</file>