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72" r:id="rId4"/>
    <p:sldId id="274" r:id="rId5"/>
    <p:sldId id="276" r:id="rId6"/>
    <p:sldId id="275" r:id="rId7"/>
    <p:sldId id="277" r:id="rId8"/>
    <p:sldId id="273" r:id="rId9"/>
    <p:sldId id="278" r:id="rId10"/>
    <p:sldId id="279" r:id="rId11"/>
    <p:sldId id="280" r:id="rId12"/>
    <p:sldId id="282" r:id="rId13"/>
    <p:sldId id="283" r:id="rId14"/>
    <p:sldId id="281" r:id="rId15"/>
    <p:sldId id="285" r:id="rId16"/>
    <p:sldId id="284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5" d="100"/>
          <a:sy n="115" d="100"/>
        </p:scale>
        <p:origin x="606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22155-F6E3-406E-B04F-D5269B29CDF0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77555-22F0-4940-AEB2-481FD6E5A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A61B-707B-4EF5-A4C9-24E8B840918D}" type="datetime1">
              <a:rPr lang="en-US" smtClean="0"/>
              <a:t>6/15/2016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7C7-36F9-4935-B987-9600FD5B61BA}" type="datetime1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5775-E0EA-4DCB-9402-FF5557D2ADCA}" type="datetime1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F676-3F9C-425B-9093-4054CF842F40}" type="datetime1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0F2-8F4A-4B11-A1F6-1D2286B59615}" type="datetime1">
              <a:rPr lang="en-US" smtClean="0"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FEEE-349B-4EAB-905B-C3EDC7F73B18}" type="datetime1">
              <a:rPr lang="en-US" smtClean="0"/>
              <a:t>6/15/2016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F0DE-D23C-47AA-B4E0-33B9F601A10F}" type="datetime1">
              <a:rPr lang="en-US" smtClean="0"/>
              <a:t>6/15/2016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A4F2-99AB-4F43-8DE1-D39CFB959313}" type="datetime1">
              <a:rPr lang="en-US" smtClean="0"/>
              <a:t>6/15/2016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9BAE-AFFB-4A84-BEFB-00606283DD36}" type="datetime1">
              <a:rPr lang="en-US" smtClean="0"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1C5-9AA0-4405-B93C-13B562819393}" type="datetime1">
              <a:rPr lang="en-US" smtClean="0"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9752F4-780B-4A3D-981C-CEA79B4EE90B}" type="datetime1">
              <a:rPr lang="en-US" smtClean="0"/>
              <a:t>6/15/2016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38150"/>
            <a:ext cx="7851648" cy="3429000"/>
          </a:xfrm>
        </p:spPr>
        <p:txBody>
          <a:bodyPr anchor="ctr"/>
          <a:lstStyle/>
          <a:p>
            <a:r>
              <a:rPr lang="en-US" dirty="0" smtClean="0"/>
              <a:t>Cloud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38550"/>
            <a:ext cx="7854696" cy="706902"/>
          </a:xfrm>
        </p:spPr>
        <p:txBody>
          <a:bodyPr>
            <a:noAutofit/>
          </a:bodyPr>
          <a:lstStyle/>
          <a:p>
            <a:r>
              <a:rPr lang="en-US" sz="1800" dirty="0"/>
              <a:t>Session </a:t>
            </a:r>
            <a:r>
              <a:rPr lang="en-US" sz="1800" dirty="0" smtClean="0"/>
              <a:t>I</a:t>
            </a:r>
            <a:br>
              <a:rPr lang="en-US" sz="1800" dirty="0" smtClean="0"/>
            </a:br>
            <a:r>
              <a:rPr lang="en-US" sz="1800" dirty="0" smtClean="0"/>
              <a:t>http://www.profburnett.com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Platform as a Service </a:t>
            </a:r>
            <a:r>
              <a:rPr lang="en-US" sz="5400" dirty="0" smtClean="0"/>
              <a:t>(</a:t>
            </a:r>
            <a:r>
              <a:rPr lang="en-US" sz="5400" dirty="0"/>
              <a:t>PaaS)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Service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Development </a:t>
            </a:r>
            <a:r>
              <a:rPr lang="en-US" dirty="0"/>
              <a:t>environment to application </a:t>
            </a:r>
            <a:r>
              <a:rPr lang="en-US" dirty="0" smtClean="0"/>
              <a:t>developers</a:t>
            </a:r>
          </a:p>
          <a:p>
            <a:r>
              <a:rPr lang="en-US" dirty="0" smtClean="0"/>
              <a:t>Specialized Applications</a:t>
            </a:r>
          </a:p>
          <a:p>
            <a:r>
              <a:rPr lang="en-US" dirty="0" smtClean="0"/>
              <a:t>Tailored Data Applications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Amazon Elastic Compute </a:t>
            </a:r>
            <a:r>
              <a:rPr lang="en-US" sz="2000" dirty="0" smtClean="0"/>
              <a:t>Cloud</a:t>
            </a:r>
          </a:p>
          <a:p>
            <a:r>
              <a:rPr lang="en-US" sz="2000" dirty="0"/>
              <a:t>Google </a:t>
            </a:r>
            <a:r>
              <a:rPr lang="en-US" sz="2000" dirty="0" smtClean="0"/>
              <a:t>App Engine</a:t>
            </a:r>
          </a:p>
          <a:p>
            <a:r>
              <a:rPr lang="en-US" sz="2000" dirty="0"/>
              <a:t>Windows </a:t>
            </a:r>
            <a:r>
              <a:rPr lang="en-US" sz="2000" dirty="0" smtClean="0"/>
              <a:t>Azure Development</a:t>
            </a:r>
          </a:p>
          <a:p>
            <a:r>
              <a:rPr lang="en-US" sz="2000" dirty="0"/>
              <a:t>Rackspace </a:t>
            </a:r>
            <a:r>
              <a:rPr lang="en-US" sz="2000" dirty="0" smtClean="0"/>
              <a:t>Cloud</a:t>
            </a:r>
          </a:p>
          <a:p>
            <a:r>
              <a:rPr lang="en-US" sz="2000" dirty="0"/>
              <a:t>Cisco Unified Computing </a:t>
            </a:r>
            <a:r>
              <a:rPr lang="en-US" sz="2000" dirty="0" smtClean="0"/>
              <a:t>System</a:t>
            </a:r>
          </a:p>
          <a:p>
            <a:r>
              <a:rPr lang="en-US" sz="2000" dirty="0" smtClean="0"/>
              <a:t>Squarespace</a:t>
            </a:r>
          </a:p>
          <a:p>
            <a:r>
              <a:rPr lang="en-US" sz="2000" dirty="0"/>
              <a:t>Verizon Enterprise </a:t>
            </a:r>
            <a:r>
              <a:rPr lang="en-US" sz="2000" dirty="0" smtClean="0"/>
              <a:t>Solutions</a:t>
            </a:r>
          </a:p>
          <a:p>
            <a:r>
              <a:rPr lang="en-US" sz="2000" dirty="0" smtClean="0"/>
              <a:t>GitHub</a:t>
            </a:r>
          </a:p>
          <a:p>
            <a:endParaRPr lang="en-US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FEEE-349B-4EAB-905B-C3EDC7F73B18}" type="datetime1">
              <a:rPr lang="en-US" smtClean="0"/>
              <a:t>6/15/2016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3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Software as a Service (SaaS</a:t>
            </a:r>
            <a:r>
              <a:rPr lang="en-US" sz="5400" dirty="0" smtClean="0"/>
              <a:t>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Services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Business Applications</a:t>
            </a:r>
          </a:p>
          <a:p>
            <a:r>
              <a:rPr lang="en-US" dirty="0"/>
              <a:t>C</a:t>
            </a:r>
            <a:r>
              <a:rPr lang="en-US" dirty="0" smtClean="0"/>
              <a:t>ustomer Relationship Management </a:t>
            </a:r>
            <a:r>
              <a:rPr lang="en-US" dirty="0"/>
              <a:t>(CRM</a:t>
            </a:r>
            <a:r>
              <a:rPr lang="en-US" dirty="0" smtClean="0"/>
              <a:t>)</a:t>
            </a:r>
          </a:p>
          <a:p>
            <a:r>
              <a:rPr lang="en-US" dirty="0"/>
              <a:t>M</a:t>
            </a:r>
            <a:r>
              <a:rPr lang="en-US" dirty="0" smtClean="0"/>
              <a:t>anagement Information Systems </a:t>
            </a:r>
            <a:r>
              <a:rPr lang="en-US" dirty="0"/>
              <a:t>(MIS</a:t>
            </a:r>
            <a:r>
              <a:rPr lang="en-US" dirty="0" smtClean="0"/>
              <a:t>)</a:t>
            </a:r>
          </a:p>
          <a:p>
            <a:r>
              <a:rPr lang="en-US" dirty="0" smtClean="0"/>
              <a:t>Enterprise Resource Planning </a:t>
            </a:r>
            <a:r>
              <a:rPr lang="en-US" dirty="0"/>
              <a:t>(ERP</a:t>
            </a:r>
            <a:r>
              <a:rPr lang="en-US" dirty="0" smtClean="0"/>
              <a:t>)</a:t>
            </a:r>
          </a:p>
          <a:p>
            <a:r>
              <a:rPr lang="en-US" dirty="0" smtClean="0"/>
              <a:t>Human Resource Management </a:t>
            </a:r>
            <a:r>
              <a:rPr lang="en-US" dirty="0"/>
              <a:t>(HRM</a:t>
            </a:r>
            <a:r>
              <a:rPr lang="en-US" dirty="0" smtClean="0"/>
              <a:t>)</a:t>
            </a:r>
          </a:p>
          <a:p>
            <a:r>
              <a:rPr lang="en-US" dirty="0"/>
              <a:t>T</a:t>
            </a:r>
            <a:r>
              <a:rPr lang="en-US" dirty="0" smtClean="0"/>
              <a:t>alent Acquisition</a:t>
            </a:r>
          </a:p>
          <a:p>
            <a:r>
              <a:rPr lang="en-US" dirty="0"/>
              <a:t>C</a:t>
            </a:r>
            <a:r>
              <a:rPr lang="en-US" dirty="0" smtClean="0"/>
              <a:t>ontent Management </a:t>
            </a:r>
            <a:r>
              <a:rPr lang="en-US" dirty="0"/>
              <a:t>(CM</a:t>
            </a:r>
            <a:r>
              <a:rPr lang="en-US" dirty="0" smtClean="0"/>
              <a:t>)</a:t>
            </a:r>
          </a:p>
          <a:p>
            <a:r>
              <a:rPr lang="en-US" dirty="0"/>
              <a:t>A</a:t>
            </a:r>
            <a:r>
              <a:rPr lang="en-US" dirty="0" smtClean="0"/>
              <a:t>ntivirus Software  </a:t>
            </a:r>
          </a:p>
          <a:p>
            <a:r>
              <a:rPr lang="en-US" dirty="0"/>
              <a:t>S</a:t>
            </a:r>
            <a:r>
              <a:rPr lang="en-US" dirty="0" smtClean="0"/>
              <a:t>ervice Desk Management (SDM)</a:t>
            </a:r>
          </a:p>
          <a:p>
            <a:r>
              <a:rPr lang="en-US" dirty="0" smtClean="0"/>
              <a:t>Supply Chain Management (SCM)</a:t>
            </a:r>
          </a:p>
          <a:p>
            <a:r>
              <a:rPr lang="en-US" dirty="0" smtClean="0"/>
              <a:t>Health Care Management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FEEE-349B-4EAB-905B-C3EDC7F73B18}" type="datetime1">
              <a:rPr lang="en-US" smtClean="0"/>
              <a:t>6/15/2016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2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2015: </a:t>
            </a:r>
            <a:r>
              <a:rPr lang="en-US" sz="4000" dirty="0" smtClean="0"/>
              <a:t>Consumers </a:t>
            </a:r>
            <a:r>
              <a:rPr lang="en-US" sz="4000" dirty="0" smtClean="0"/>
              <a:t>Moving to the Cloud </a:t>
            </a:r>
            <a:endParaRPr lang="en-US" sz="40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Consumer Demands</a:t>
            </a:r>
          </a:p>
          <a:p>
            <a:r>
              <a:rPr lang="en-US" dirty="0" smtClean="0"/>
              <a:t>Growth </a:t>
            </a:r>
            <a:r>
              <a:rPr lang="en-US" dirty="0"/>
              <a:t>of </a:t>
            </a:r>
            <a:r>
              <a:rPr lang="en-US" dirty="0" smtClean="0"/>
              <a:t>Internet </a:t>
            </a:r>
            <a:r>
              <a:rPr lang="en-US" dirty="0"/>
              <a:t>Users </a:t>
            </a:r>
            <a:endParaRPr lang="en-US" dirty="0" smtClean="0"/>
          </a:p>
          <a:p>
            <a:r>
              <a:rPr lang="en-US" dirty="0" smtClean="0"/>
              <a:t>Unfettered Access to Data </a:t>
            </a:r>
          </a:p>
          <a:p>
            <a:r>
              <a:rPr lang="en-US" dirty="0" smtClean="0"/>
              <a:t>Multiple Devices </a:t>
            </a:r>
          </a:p>
          <a:p>
            <a:r>
              <a:rPr lang="en-US" dirty="0" smtClean="0"/>
              <a:t>Location Independence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FEEE-349B-4EAB-905B-C3EDC7F73B18}" type="datetime1">
              <a:rPr lang="en-US" smtClean="0"/>
              <a:t>6/15/2016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Technology Developments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Internet Bandwidth </a:t>
            </a:r>
          </a:p>
          <a:p>
            <a:r>
              <a:rPr lang="en-US" dirty="0" smtClean="0"/>
              <a:t>FTTH</a:t>
            </a:r>
            <a:endParaRPr lang="en-US" dirty="0" smtClean="0"/>
          </a:p>
          <a:p>
            <a:r>
              <a:rPr lang="en-US" dirty="0" smtClean="0"/>
              <a:t>Wireless Networks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Powerful Portable Devices</a:t>
            </a:r>
          </a:p>
          <a:p>
            <a:r>
              <a:rPr lang="en-US" dirty="0" smtClean="0"/>
              <a:t>Significantly Reduced Cost </a:t>
            </a:r>
            <a:r>
              <a:rPr lang="en-US" dirty="0"/>
              <a:t>of </a:t>
            </a:r>
            <a:r>
              <a:rPr lang="en-US" dirty="0" smtClean="0"/>
              <a:t>Storage 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FEEE-349B-4EAB-905B-C3EDC7F73B18}" type="datetime1">
              <a:rPr lang="en-US" smtClean="0"/>
              <a:t>6/15/2016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6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Consumer-Based </a:t>
            </a:r>
            <a:r>
              <a:rPr lang="en-US" dirty="0" smtClean="0"/>
              <a:t>SaaS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Type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Key Drivers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Social Media</a:t>
            </a:r>
          </a:p>
          <a:p>
            <a:r>
              <a:rPr lang="en-US" dirty="0" smtClean="0"/>
              <a:t>Video Services</a:t>
            </a:r>
          </a:p>
          <a:p>
            <a:r>
              <a:rPr lang="en-US" dirty="0" smtClean="0"/>
              <a:t>Music Services</a:t>
            </a:r>
          </a:p>
          <a:p>
            <a:r>
              <a:rPr lang="en-US" dirty="0" smtClean="0"/>
              <a:t>Communications</a:t>
            </a:r>
          </a:p>
          <a:p>
            <a:r>
              <a:rPr lang="en-US" dirty="0" smtClean="0"/>
              <a:t>Software Applications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Digitalization</a:t>
            </a:r>
          </a:p>
          <a:p>
            <a:r>
              <a:rPr lang="en-US" dirty="0" smtClean="0"/>
              <a:t>Cord </a:t>
            </a:r>
            <a:r>
              <a:rPr lang="en-US" dirty="0"/>
              <a:t>Cutting</a:t>
            </a:r>
          </a:p>
          <a:p>
            <a:r>
              <a:rPr lang="en-US" dirty="0" smtClean="0"/>
              <a:t>Open Source / Piracy</a:t>
            </a:r>
            <a:endParaRPr lang="en-US" dirty="0"/>
          </a:p>
          <a:p>
            <a:r>
              <a:rPr lang="en-US" dirty="0"/>
              <a:t>Utility Computing</a:t>
            </a:r>
          </a:p>
          <a:p>
            <a:r>
              <a:rPr lang="en-US" dirty="0" smtClean="0"/>
              <a:t>VOIP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FEEE-349B-4EAB-905B-C3EDC7F73B18}" type="datetime1">
              <a:rPr lang="en-US" smtClean="0"/>
              <a:t>6/15/2016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Session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 </a:t>
            </a:r>
            <a:r>
              <a:rPr lang="en-US" dirty="0"/>
              <a:t>Storage</a:t>
            </a:r>
          </a:p>
          <a:p>
            <a:r>
              <a:rPr lang="en-US" dirty="0" smtClean="0"/>
              <a:t>Cloud </a:t>
            </a:r>
            <a:r>
              <a:rPr lang="en-US" dirty="0"/>
              <a:t>Office Applications</a:t>
            </a:r>
          </a:p>
          <a:p>
            <a:r>
              <a:rPr lang="en-US" dirty="0" smtClean="0"/>
              <a:t>Cloud </a:t>
            </a:r>
            <a:r>
              <a:rPr lang="en-US" dirty="0"/>
              <a:t>Social Media</a:t>
            </a:r>
          </a:p>
          <a:p>
            <a:r>
              <a:rPr lang="en-US" dirty="0" smtClean="0"/>
              <a:t>Cloud </a:t>
            </a:r>
            <a:r>
              <a:rPr lang="en-US" dirty="0"/>
              <a:t>Media Services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FEEE-349B-4EAB-905B-C3EDC7F73B18}" type="datetime1">
              <a:rPr lang="en-US" smtClean="0"/>
              <a:t>6/15/2016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8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Review</a:t>
            </a:r>
            <a:endParaRPr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Course Overview Presentation</a:t>
            </a:r>
          </a:p>
          <a:p>
            <a:r>
              <a:rPr lang="en-US" dirty="0"/>
              <a:t>Introduction to Cloud Computing</a:t>
            </a:r>
          </a:p>
          <a:p>
            <a:r>
              <a:rPr lang="en-US" dirty="0"/>
              <a:t>Service Models - IaaS, PaaS, SaaS</a:t>
            </a:r>
          </a:p>
          <a:p>
            <a:r>
              <a:rPr lang="en-US" dirty="0"/>
              <a:t>Software as a Service (SaaS) </a:t>
            </a:r>
          </a:p>
          <a:p>
            <a:r>
              <a:rPr lang="en-US" dirty="0"/>
              <a:t>Consumer-Based SaaS</a:t>
            </a: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F4B26-E748-4C6B-9D31-9DBBFD1CD2C5}" type="datetime1">
              <a:rPr lang="en-US" smtClean="0"/>
              <a:t>6/15/2016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0CC56BB0-C7B8-4708-8B8B-B98E7780FB7B}" type="slidenum">
              <a:rPr lang="en-US" smtClean="0"/>
              <a:pPr/>
              <a:t>16</a:t>
            </a:fld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656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dirty="0"/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Course Overview Presentation</a:t>
            </a:r>
          </a:p>
          <a:p>
            <a:r>
              <a:rPr lang="en-US" dirty="0"/>
              <a:t>Introduction to Cloud Computing</a:t>
            </a:r>
          </a:p>
          <a:p>
            <a:r>
              <a:rPr lang="en-US" dirty="0"/>
              <a:t>Service Models - IaaS, PaaS, SaaS</a:t>
            </a:r>
          </a:p>
          <a:p>
            <a:r>
              <a:rPr lang="en-US" dirty="0"/>
              <a:t>Software as a Service (SaaS) </a:t>
            </a:r>
            <a:endParaRPr lang="en-US" dirty="0" smtClean="0"/>
          </a:p>
          <a:p>
            <a:r>
              <a:rPr lang="en-US" dirty="0" smtClean="0"/>
              <a:t>Consumer-Based </a:t>
            </a:r>
            <a:r>
              <a:rPr lang="en-US" dirty="0" smtClean="0"/>
              <a:t>SaaS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F4B26-E748-4C6B-9D31-9DBBFD1CD2C5}" type="datetime1">
              <a:rPr lang="en-US" smtClean="0"/>
              <a:t>6/15/2016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0CC56BB0-C7B8-4708-8B8B-B98E7780FB7B}" type="slidenum">
              <a:rPr lang="en-US" smtClean="0"/>
              <a:pPr/>
              <a:t>2</a:t>
            </a:fld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32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Cloud Computing?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2" descr="http://cdn2.i-scmp.com/sites/default/files/styles/980x551/public/images/methode/2015/11/27/34b37284-9405-11e5-a37e-0f782d96bfb2_1280x720.jpg?itok=EEBpmJn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049" y="1385316"/>
            <a:ext cx="5921902" cy="3329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383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67208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Cloud Stack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F0DE-D23C-47AA-B4E0-33B9F601A10F}" type="datetime1">
              <a:rPr lang="en-US" smtClean="0"/>
              <a:t>6/15/2016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4</a:t>
            </a:fld>
            <a:endParaRPr lang="en-US"/>
          </a:p>
        </p:txBody>
      </p:sp>
      <p:sp>
        <p:nvSpPr>
          <p:cNvPr id="6" name="Trapezoid 5"/>
          <p:cNvSpPr/>
          <p:nvPr/>
        </p:nvSpPr>
        <p:spPr>
          <a:xfrm>
            <a:off x="1406234" y="3853153"/>
            <a:ext cx="6102932" cy="892966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Infrastructure as a Service </a:t>
            </a:r>
            <a:b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(IaaS)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Trapezoid 6"/>
          <p:cNvSpPr/>
          <p:nvPr/>
        </p:nvSpPr>
        <p:spPr>
          <a:xfrm>
            <a:off x="1676400" y="2644381"/>
            <a:ext cx="5562600" cy="1081084"/>
          </a:xfrm>
          <a:prstGeom prst="trapezoi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Platform as a Service </a:t>
            </a:r>
            <a:b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(PaaS)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1981200" y="1221294"/>
            <a:ext cx="4953000" cy="1295399"/>
          </a:xfrm>
          <a:prstGeom prst="triangle">
            <a:avLst>
              <a:gd name="adj" fmla="val 4933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Software as a Service (SaaS)</a:t>
            </a:r>
          </a:p>
          <a:p>
            <a:pPr algn="ctr"/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800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Deployment </a:t>
            </a:r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5</a:t>
            </a:fld>
            <a:endParaRPr lang="en-US"/>
          </a:p>
        </p:txBody>
      </p:sp>
      <p:pic>
        <p:nvPicPr>
          <p:cNvPr id="5122" name="Picture 2" descr="https://upload.wikimedia.org/wikipedia/commons/thumb/8/87/Cloud_computing_types.svg/818px-Cloud_computing_type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115" y="1385316"/>
            <a:ext cx="5715770" cy="3381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13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Computing Benefits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Agility </a:t>
            </a:r>
          </a:p>
          <a:p>
            <a:r>
              <a:rPr lang="en-US" dirty="0" smtClean="0"/>
              <a:t>Cost </a:t>
            </a:r>
            <a:r>
              <a:rPr lang="en-US" dirty="0"/>
              <a:t>reductions </a:t>
            </a:r>
            <a:endParaRPr lang="en-US" dirty="0" smtClean="0"/>
          </a:p>
          <a:p>
            <a:r>
              <a:rPr lang="en-US" dirty="0" smtClean="0"/>
              <a:t>Device </a:t>
            </a:r>
            <a:r>
              <a:rPr lang="en-US" dirty="0"/>
              <a:t>and </a:t>
            </a:r>
            <a:r>
              <a:rPr lang="en-US" dirty="0" smtClean="0"/>
              <a:t>Location Independence</a:t>
            </a:r>
          </a:p>
          <a:p>
            <a:r>
              <a:rPr lang="en-US" dirty="0" smtClean="0"/>
              <a:t>Maintenance </a:t>
            </a:r>
          </a:p>
          <a:p>
            <a:r>
              <a:rPr lang="en-US" dirty="0" smtClean="0"/>
              <a:t>Multitenancy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Performance </a:t>
            </a:r>
          </a:p>
          <a:p>
            <a:r>
              <a:rPr lang="en-US" dirty="0"/>
              <a:t>Productivity </a:t>
            </a:r>
          </a:p>
          <a:p>
            <a:r>
              <a:rPr lang="en-US" dirty="0"/>
              <a:t>Reliability</a:t>
            </a:r>
          </a:p>
          <a:p>
            <a:r>
              <a:rPr lang="en-US" dirty="0"/>
              <a:t>Scalability and Elasticity </a:t>
            </a:r>
          </a:p>
          <a:p>
            <a:r>
              <a:rPr lang="en-US" dirty="0"/>
              <a:t>Security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F0DE-D23C-47AA-B4E0-33B9F601A10F}" type="datetime1">
              <a:rPr lang="en-US" smtClean="0"/>
              <a:t>6/15/2016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Cloud </a:t>
            </a:r>
            <a:r>
              <a:rPr lang="en-US" dirty="0" smtClean="0"/>
              <a:t>Computing Issues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</a:t>
            </a:r>
            <a:r>
              <a:rPr lang="en-US" dirty="0" smtClean="0"/>
              <a:t>eliability</a:t>
            </a:r>
            <a:endParaRPr lang="en-US" dirty="0"/>
          </a:p>
          <a:p>
            <a:r>
              <a:rPr lang="en-US" dirty="0" smtClean="0"/>
              <a:t>Availability </a:t>
            </a:r>
            <a:r>
              <a:rPr lang="en-US" dirty="0"/>
              <a:t>of services </a:t>
            </a:r>
            <a:endParaRPr lang="en-US" dirty="0" smtClean="0"/>
          </a:p>
          <a:p>
            <a:r>
              <a:rPr lang="en-US" dirty="0" smtClean="0"/>
              <a:t>Data access</a:t>
            </a:r>
            <a:endParaRPr lang="en-US" dirty="0"/>
          </a:p>
          <a:p>
            <a:r>
              <a:rPr lang="en-US" dirty="0" smtClean="0"/>
              <a:t>Security</a:t>
            </a:r>
            <a:endParaRPr lang="en-US" dirty="0"/>
          </a:p>
          <a:p>
            <a:r>
              <a:rPr lang="en-US" dirty="0" smtClean="0"/>
              <a:t>Complexity</a:t>
            </a:r>
            <a:endParaRPr lang="en-US" dirty="0"/>
          </a:p>
          <a:p>
            <a:r>
              <a:rPr lang="en-US" dirty="0" smtClean="0"/>
              <a:t>Costs</a:t>
            </a:r>
            <a:endParaRPr lang="en-US" dirty="0"/>
          </a:p>
          <a:p>
            <a:r>
              <a:rPr lang="en-US" dirty="0" smtClean="0"/>
              <a:t>Regulations </a:t>
            </a:r>
            <a:r>
              <a:rPr lang="en-US" dirty="0"/>
              <a:t>and </a:t>
            </a:r>
            <a:r>
              <a:rPr lang="en-US" dirty="0" smtClean="0"/>
              <a:t>Legal </a:t>
            </a:r>
            <a:r>
              <a:rPr lang="en-US" dirty="0"/>
              <a:t>I</a:t>
            </a:r>
            <a:r>
              <a:rPr lang="en-US" dirty="0" smtClean="0"/>
              <a:t>ssues</a:t>
            </a:r>
            <a:endParaRPr lang="en-US" dirty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Performance</a:t>
            </a:r>
            <a:endParaRPr lang="en-US" dirty="0"/>
          </a:p>
          <a:p>
            <a:r>
              <a:rPr lang="en-US" dirty="0" smtClean="0"/>
              <a:t>Migration</a:t>
            </a:r>
            <a:endParaRPr lang="en-US" dirty="0"/>
          </a:p>
          <a:p>
            <a:r>
              <a:rPr lang="en-US" dirty="0" smtClean="0"/>
              <a:t>Reversion</a:t>
            </a:r>
            <a:endParaRPr lang="en-US" dirty="0"/>
          </a:p>
          <a:p>
            <a:r>
              <a:rPr lang="en-US" dirty="0" smtClean="0"/>
              <a:t>Lack </a:t>
            </a:r>
            <a:r>
              <a:rPr lang="en-US" dirty="0"/>
              <a:t>of </a:t>
            </a:r>
            <a:r>
              <a:rPr lang="en-US" dirty="0" smtClean="0"/>
              <a:t>Standards</a:t>
            </a:r>
            <a:endParaRPr lang="en-US" dirty="0"/>
          </a:p>
          <a:p>
            <a:r>
              <a:rPr lang="en-US" dirty="0" smtClean="0"/>
              <a:t>Limited </a:t>
            </a:r>
            <a:r>
              <a:rPr lang="en-US" dirty="0"/>
              <a:t>C</a:t>
            </a:r>
            <a:r>
              <a:rPr lang="en-US" dirty="0" smtClean="0"/>
              <a:t>ustomization</a:t>
            </a:r>
            <a:endParaRPr lang="en-US" dirty="0"/>
          </a:p>
          <a:p>
            <a:r>
              <a:rPr lang="en-US" dirty="0" smtClean="0"/>
              <a:t>Privacy Issues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7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F0DE-D23C-47AA-B4E0-33B9F601A10F}" type="datetime1">
              <a:rPr lang="en-US" smtClean="0"/>
              <a:t>6/15/2016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8</a:t>
            </a:fld>
            <a:endParaRPr lang="en-US"/>
          </a:p>
        </p:txBody>
      </p:sp>
      <p:pic>
        <p:nvPicPr>
          <p:cNvPr id="3074" name="Picture 2" descr="https://upload.wikimedia.org/wikipedia/commons/thumb/b/b5/Cloud_computing.svg/1024px-Cloud_computing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1250654"/>
            <a:ext cx="4038600" cy="3651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09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Infrastructure as a </a:t>
            </a:r>
            <a:r>
              <a:rPr lang="en-US" sz="4400" dirty="0" smtClean="0"/>
              <a:t>Service (</a:t>
            </a:r>
            <a:r>
              <a:rPr lang="en-US" sz="4400" dirty="0"/>
              <a:t>IaaS</a:t>
            </a:r>
            <a:r>
              <a:rPr lang="en-US" sz="4400" dirty="0" smtClean="0"/>
              <a:t>)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Virtualization</a:t>
            </a:r>
          </a:p>
          <a:p>
            <a:r>
              <a:rPr lang="en-US" dirty="0" smtClean="0"/>
              <a:t>Servers</a:t>
            </a:r>
          </a:p>
          <a:p>
            <a:r>
              <a:rPr lang="en-US" dirty="0" smtClean="0"/>
              <a:t>Storage</a:t>
            </a:r>
          </a:p>
          <a:p>
            <a:r>
              <a:rPr lang="en-US" dirty="0" smtClean="0"/>
              <a:t>Load Balancing</a:t>
            </a:r>
          </a:p>
          <a:p>
            <a:r>
              <a:rPr lang="en-US" dirty="0" smtClean="0"/>
              <a:t>Network Services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Amazon Web Services (AWS)</a:t>
            </a:r>
          </a:p>
          <a:p>
            <a:r>
              <a:rPr lang="en-US" dirty="0" smtClean="0"/>
              <a:t>Windows Azure</a:t>
            </a:r>
          </a:p>
          <a:p>
            <a:r>
              <a:rPr lang="en-US" dirty="0" smtClean="0"/>
              <a:t>Google </a:t>
            </a:r>
            <a:r>
              <a:rPr lang="en-US" dirty="0"/>
              <a:t>Compute </a:t>
            </a:r>
            <a:r>
              <a:rPr lang="en-US" dirty="0" smtClean="0"/>
              <a:t>Engine</a:t>
            </a:r>
          </a:p>
          <a:p>
            <a:r>
              <a:rPr lang="en-US" dirty="0" smtClean="0"/>
              <a:t>Rackspace </a:t>
            </a:r>
            <a:r>
              <a:rPr lang="en-US" dirty="0"/>
              <a:t>Open </a:t>
            </a:r>
            <a:r>
              <a:rPr lang="en-US" dirty="0" smtClean="0"/>
              <a:t>Cloud</a:t>
            </a:r>
          </a:p>
          <a:p>
            <a:r>
              <a:rPr lang="en-US" dirty="0" smtClean="0"/>
              <a:t>IBM </a:t>
            </a:r>
            <a:r>
              <a:rPr lang="en-US" dirty="0" err="1"/>
              <a:t>SmartCloud</a:t>
            </a:r>
            <a:r>
              <a:rPr lang="en-US" dirty="0"/>
              <a:t> Enterprise.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0F2-8F4A-4B11-A1F6-1D2286B59615}" type="datetime1">
              <a:rPr lang="en-US" smtClean="0"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180</TotalTime>
  <Words>452</Words>
  <Application>Microsoft Office PowerPoint</Application>
  <PresentationFormat>On-screen Show (16:9)</PresentationFormat>
  <Paragraphs>164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Constantia</vt:lpstr>
      <vt:lpstr>Verdana</vt:lpstr>
      <vt:lpstr>Wingdings 2</vt:lpstr>
      <vt:lpstr>ProfBurnett</vt:lpstr>
      <vt:lpstr>Cloud Introduction</vt:lpstr>
      <vt:lpstr>Outline</vt:lpstr>
      <vt:lpstr>Cloud Computing?</vt:lpstr>
      <vt:lpstr>The Cloud Stack</vt:lpstr>
      <vt:lpstr>Deployment models</vt:lpstr>
      <vt:lpstr>Cloud Computing Benefits</vt:lpstr>
      <vt:lpstr>Cloud Computing Issues</vt:lpstr>
      <vt:lpstr>Service Models</vt:lpstr>
      <vt:lpstr>Infrastructure as a Service (IaaS)</vt:lpstr>
      <vt:lpstr>Platform as a Service (PaaS)</vt:lpstr>
      <vt:lpstr>Software as a Service (SaaS)</vt:lpstr>
      <vt:lpstr>2015: Consumers Moving to the Cloud </vt:lpstr>
      <vt:lpstr>Technology Developments</vt:lpstr>
      <vt:lpstr>Consumer-Based SaaS</vt:lpstr>
      <vt:lpstr>Next Session</vt:lpstr>
      <vt:lpstr>Review</vt:lpstr>
    </vt:vector>
  </TitlesOfParts>
  <Company>BWGM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133 HTML5  Desktop and  Mobile  Level I</dc:title>
  <dc:creator>Professor Burnett</dc:creator>
  <cp:lastModifiedBy>Prof Burnett</cp:lastModifiedBy>
  <cp:revision>28</cp:revision>
  <dcterms:created xsi:type="dcterms:W3CDTF">2015-01-17T12:40:41Z</dcterms:created>
  <dcterms:modified xsi:type="dcterms:W3CDTF">2016-06-15T12:18:16Z</dcterms:modified>
</cp:coreProperties>
</file>