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256" r:id="rId2"/>
    <p:sldId id="285" r:id="rId3"/>
    <p:sldId id="303" r:id="rId4"/>
    <p:sldId id="286" r:id="rId5"/>
    <p:sldId id="287" r:id="rId6"/>
    <p:sldId id="294" r:id="rId7"/>
    <p:sldId id="304" r:id="rId8"/>
    <p:sldId id="288" r:id="rId9"/>
    <p:sldId id="295" r:id="rId10"/>
    <p:sldId id="297" r:id="rId11"/>
    <p:sldId id="298" r:id="rId12"/>
    <p:sldId id="296" r:id="rId13"/>
    <p:sldId id="305" r:id="rId14"/>
    <p:sldId id="289" r:id="rId15"/>
    <p:sldId id="291" r:id="rId16"/>
    <p:sldId id="292" r:id="rId17"/>
    <p:sldId id="299" r:id="rId18"/>
    <p:sldId id="306" r:id="rId19"/>
    <p:sldId id="290" r:id="rId20"/>
    <p:sldId id="300" r:id="rId21"/>
    <p:sldId id="307" r:id="rId22"/>
    <p:sldId id="293" r:id="rId23"/>
    <p:sldId id="302" r:id="rId24"/>
    <p:sldId id="284" r:id="rId25"/>
    <p:sldId id="309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660"/>
  </p:normalViewPr>
  <p:slideViewPr>
    <p:cSldViewPr showGuides="1">
      <p:cViewPr varScale="1">
        <p:scale>
          <a:sx n="115" d="100"/>
          <a:sy n="115" d="100"/>
        </p:scale>
        <p:origin x="636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2155-F6E3-406E-B04F-D5269B29CDF0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77555-22F0-4940-AEB2-481FD6E5A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5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53DA4-8E42-4430-9B75-C0CB2FF86DC0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DA61B-707B-4EF5-A4C9-24E8B840918D}" type="datetime1">
              <a:rPr lang="en-US" smtClean="0"/>
              <a:t>6/17/2016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47C7-36F9-4935-B987-9600FD5B61BA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5775-E0EA-4DCB-9402-FF5557D2ADCA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F676-3F9C-425B-9093-4054CF842F40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0F2-8F4A-4B11-A1F6-1D2286B59615}" type="datetime1">
              <a:rPr lang="en-US" smtClean="0"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FEEE-349B-4EAB-905B-C3EDC7F73B18}" type="datetime1">
              <a:rPr lang="en-US" smtClean="0"/>
              <a:t>6/17/2016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F0DE-D23C-47AA-B4E0-33B9F601A10F}" type="datetime1">
              <a:rPr lang="en-US" smtClean="0"/>
              <a:t>6/17/2016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A4F2-99AB-4F43-8DE1-D39CFB959313}" type="datetime1">
              <a:rPr lang="en-US" smtClean="0"/>
              <a:t>6/17/2016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09BAE-AFFB-4A84-BEFB-00606283DD36}" type="datetime1">
              <a:rPr lang="en-US" smtClean="0"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51C5-9AA0-4405-B93C-13B562819393}" type="datetime1">
              <a:rPr lang="en-US" smtClean="0"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9752F4-780B-4A3D-981C-CEA79B4EE90B}" type="datetime1">
              <a:rPr lang="en-US" smtClean="0"/>
              <a:t>6/17/2016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ntl/en/about/product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Renren" TargetMode="External"/><Relationship Id="rId5" Type="http://schemas.openxmlformats.org/officeDocument/2006/relationships/hyperlink" Target="https://www.google.com/" TargetMode="External"/><Relationship Id="rId4" Type="http://schemas.openxmlformats.org/officeDocument/2006/relationships/hyperlink" Target="https://twitter.com/?lang=e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napchat.com/" TargetMode="External"/><Relationship Id="rId2" Type="http://schemas.openxmlformats.org/officeDocument/2006/relationships/hyperlink" Target="https://en.wikipedia.org/wiki/X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?hl=en" TargetMode="External"/><Relationship Id="rId5" Type="http://schemas.openxmlformats.org/officeDocument/2006/relationships/hyperlink" Target="https://www.pinterest.com/" TargetMode="External"/><Relationship Id="rId4" Type="http://schemas.openxmlformats.org/officeDocument/2006/relationships/hyperlink" Target="https://www.tumblr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etup.com/" TargetMode="External"/><Relationship Id="rId2" Type="http://schemas.openxmlformats.org/officeDocument/2006/relationships/hyperlink" Target="https://www.whatsapp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yspace.com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ndora.com/" TargetMode="External"/><Relationship Id="rId7" Type="http://schemas.openxmlformats.org/officeDocument/2006/relationships/hyperlink" Target="http://www.apple.com/music/" TargetMode="External"/><Relationship Id="rId2" Type="http://schemas.openxmlformats.org/officeDocument/2006/relationships/hyperlink" Target="https://www.spotify.com/u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usic.microsoft.com/" TargetMode="External"/><Relationship Id="rId5" Type="http://schemas.openxmlformats.org/officeDocument/2006/relationships/hyperlink" Target="https://soundcloud.com/" TargetMode="External"/><Relationship Id="rId4" Type="http://schemas.openxmlformats.org/officeDocument/2006/relationships/hyperlink" Target="http://www.rhapsody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red" TargetMode="External"/><Relationship Id="rId7" Type="http://schemas.openxmlformats.org/officeDocument/2006/relationships/hyperlink" Target="https://www.sling.com/" TargetMode="External"/><Relationship Id="rId2" Type="http://schemas.openxmlformats.org/officeDocument/2006/relationships/hyperlink" Target="https://www.youtub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mazon.com/Prime-Video/b?ie=UTF8&amp;node=2676882011" TargetMode="External"/><Relationship Id="rId5" Type="http://schemas.openxmlformats.org/officeDocument/2006/relationships/hyperlink" Target="http://www.hulu.com/start" TargetMode="External"/><Relationship Id="rId4" Type="http://schemas.openxmlformats.org/officeDocument/2006/relationships/hyperlink" Target="https://www.netflix.com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ebdb.montgomerycollege.edu/internet/wdceevals/wdceevals.cf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" TargetMode="External"/><Relationship Id="rId2" Type="http://schemas.openxmlformats.org/officeDocument/2006/relationships/hyperlink" Target="https://onedrive.live.com/about/en-u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mazon.com/clouddrive/home?ref_=cd_auth_home" TargetMode="External"/><Relationship Id="rId5" Type="http://schemas.openxmlformats.org/officeDocument/2006/relationships/hyperlink" Target="http://www.apple.com/icloud/" TargetMode="External"/><Relationship Id="rId4" Type="http://schemas.openxmlformats.org/officeDocument/2006/relationships/hyperlink" Target="https://www.google.com/driv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s.xfinity.com/t5/E-Mail-and-Xfinity-Connect-Help/Comcast-email-with-Outlook-365/td-p/2130896" TargetMode="External"/><Relationship Id="rId2" Type="http://schemas.openxmlformats.org/officeDocument/2006/relationships/hyperlink" Target="http://www.verizonwireless.com/support/verizon-cloud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prodmasx.att.com/commonLogin/igate_wam/controller.do?TAM_OP=login&amp;USERNAME=unauthenticated&amp;ERROR_CODE=0x00000000&amp;ERROR_TEXT=HPDBA0521I%20%20%20Successful%20completion&amp;METHOD=GET&amp;URL=/pkmsvouchfor?ATT%26https://cprodx.att.com/TokenService/nxsATS/WATokenService?isPassive%3Dfalse%26appID%3Dm98260%26returnURL%3Dhttps%3A%2F%2Flocker.att.net%2Fatp%2Fweb%2Fsso%2Fsessions&amp;REFERER=https://locker.att.net/atp/web/sso/oauth/authorize?redirect_url%3Dhttps://locker.att.net/web/app/sso/authCallBack%26application_id%3Dwlweb&amp;HOSTNAME=cprodmasx.att.com&amp;AUTHNLEVEL=&amp;FAILREASON=&amp;OLDSESSION=" TargetMode="External"/><Relationship Id="rId4" Type="http://schemas.openxmlformats.org/officeDocument/2006/relationships/hyperlink" Target="http://www.cox.com/residential/support/internet/article.cox?articleId=778df9b0-9b5a-11e0-7828-00000000000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google.com/" TargetMode="External"/><Relationship Id="rId2" Type="http://schemas.openxmlformats.org/officeDocument/2006/relationships/hyperlink" Target="https://www.microsoftstore.com/store/msusa/en_US/cat/Office-365/categoryID.6802150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elp.adobe.com/en_UK/Acrobat.com/Buzzword/" TargetMode="External"/><Relationship Id="rId5" Type="http://schemas.openxmlformats.org/officeDocument/2006/relationships/hyperlink" Target="http://www.thinkfree.com/main.jsp" TargetMode="External"/><Relationship Id="rId4" Type="http://schemas.openxmlformats.org/officeDocument/2006/relationships/hyperlink" Target="https://www.zoho.com/docs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38150"/>
            <a:ext cx="7851648" cy="3429000"/>
          </a:xfrm>
        </p:spPr>
        <p:txBody>
          <a:bodyPr anchor="ctr"/>
          <a:lstStyle/>
          <a:p>
            <a:r>
              <a:rPr lang="en-US" dirty="0" smtClean="0"/>
              <a:t>Cloud 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638550"/>
            <a:ext cx="7854696" cy="706902"/>
          </a:xfrm>
        </p:spPr>
        <p:txBody>
          <a:bodyPr>
            <a:noAutofit/>
          </a:bodyPr>
          <a:lstStyle/>
          <a:p>
            <a:r>
              <a:rPr lang="en-US" sz="1800" dirty="0"/>
              <a:t>Session </a:t>
            </a:r>
            <a:r>
              <a:rPr lang="en-US" sz="1800" dirty="0" smtClean="0"/>
              <a:t>II</a:t>
            </a:r>
            <a:br>
              <a:rPr lang="en-US" sz="1800" dirty="0" smtClean="0"/>
            </a:br>
            <a:r>
              <a:rPr lang="en-US" sz="1800" dirty="0" smtClean="0"/>
              <a:t>http://www.profburnett.com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0518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Products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0340" t="14627" r="63071" b="3965"/>
          <a:stretch/>
        </p:blipFill>
        <p:spPr>
          <a:xfrm>
            <a:off x="457200" y="1571096"/>
            <a:ext cx="3733800" cy="32152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9600" y="1571096"/>
            <a:ext cx="1805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  <a:hlinkClick r:id="rId3"/>
              </a:rPr>
              <a:t>Google Products 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418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111" t="14129" r="62963" b="3566"/>
          <a:stretch/>
        </p:blipFill>
        <p:spPr>
          <a:xfrm>
            <a:off x="457200" y="1504950"/>
            <a:ext cx="3413760" cy="304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0817" t="19231" r="62500" b="10256"/>
          <a:stretch/>
        </p:blipFill>
        <p:spPr>
          <a:xfrm>
            <a:off x="4071851" y="1581150"/>
            <a:ext cx="389589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1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Exercise 3</a:t>
            </a:r>
            <a:br>
              <a:rPr lang="en-US" sz="3200" dirty="0" smtClean="0"/>
            </a:br>
            <a:r>
              <a:rPr lang="en-US" sz="3200" dirty="0" smtClean="0"/>
              <a:t>Cloud </a:t>
            </a:r>
            <a:r>
              <a:rPr lang="en-US" sz="3200" dirty="0" smtClean="0"/>
              <a:t>Office </a:t>
            </a:r>
            <a:r>
              <a:rPr lang="en-US" sz="3200" dirty="0" smtClean="0"/>
              <a:t>Application: Google </a:t>
            </a:r>
            <a:r>
              <a:rPr lang="en-US" sz="3200" dirty="0"/>
              <a:t>for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Sign on Google Account. </a:t>
            </a:r>
          </a:p>
          <a:p>
            <a:r>
              <a:rPr lang="en-US" sz="2000" dirty="0" smtClean="0"/>
              <a:t>Run </a:t>
            </a:r>
            <a:r>
              <a:rPr lang="en-US" sz="2000" dirty="0"/>
              <a:t>Google </a:t>
            </a:r>
            <a:r>
              <a:rPr lang="en-US" sz="2000" dirty="0" smtClean="0"/>
              <a:t>Document app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Create Word document. </a:t>
            </a:r>
          </a:p>
          <a:p>
            <a:r>
              <a:rPr lang="en-US" sz="2000" dirty="0"/>
              <a:t>Save files to </a:t>
            </a:r>
            <a:r>
              <a:rPr lang="en-US" sz="2000" dirty="0" smtClean="0"/>
              <a:t>Google Drive </a:t>
            </a:r>
            <a:r>
              <a:rPr lang="en-US" sz="2000" dirty="0"/>
              <a:t>Online Storage.</a:t>
            </a:r>
          </a:p>
          <a:p>
            <a:r>
              <a:rPr lang="en-US" sz="2000" dirty="0" smtClean="0"/>
              <a:t>Run Google Sheet app. </a:t>
            </a:r>
            <a:endParaRPr lang="en-US" sz="2000" dirty="0"/>
          </a:p>
          <a:p>
            <a:r>
              <a:rPr lang="en-US" sz="2000" dirty="0" smtClean="0"/>
              <a:t>Save files to </a:t>
            </a:r>
            <a:r>
              <a:rPr lang="en-US" sz="2000" dirty="0"/>
              <a:t>Google </a:t>
            </a:r>
            <a:r>
              <a:rPr lang="en-US" sz="2000" dirty="0" smtClean="0"/>
              <a:t>Drive Online Storage.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6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Social Media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Sharing photos. </a:t>
            </a:r>
          </a:p>
          <a:p>
            <a:r>
              <a:rPr lang="en-US" sz="1600" dirty="0" smtClean="0"/>
              <a:t>Sharing News and Information. </a:t>
            </a:r>
          </a:p>
          <a:p>
            <a:r>
              <a:rPr lang="en-US" sz="1600" dirty="0" smtClean="0"/>
              <a:t>Contributing </a:t>
            </a:r>
            <a:r>
              <a:rPr lang="en-US" sz="1600" dirty="0"/>
              <a:t>rankings and </a:t>
            </a:r>
            <a:r>
              <a:rPr lang="en-US" sz="1600" dirty="0" smtClean="0"/>
              <a:t>reviews. </a:t>
            </a:r>
          </a:p>
          <a:p>
            <a:r>
              <a:rPr lang="en-US" sz="1600" dirty="0" smtClean="0"/>
              <a:t>Creating content tags.  </a:t>
            </a:r>
            <a:r>
              <a:rPr lang="en-US" sz="1600" dirty="0"/>
              <a:t>of content: </a:t>
            </a:r>
            <a:endParaRPr lang="en-US" sz="1600" dirty="0" smtClean="0"/>
          </a:p>
          <a:p>
            <a:r>
              <a:rPr lang="en-US" sz="1600" dirty="0" smtClean="0"/>
              <a:t>Posting </a:t>
            </a:r>
            <a:r>
              <a:rPr lang="en-US" sz="1600" dirty="0"/>
              <a:t>comments on third-party </a:t>
            </a:r>
            <a:r>
              <a:rPr lang="en-US" sz="1600" dirty="0" smtClean="0"/>
              <a:t>websites or blogs. </a:t>
            </a:r>
          </a:p>
          <a:p>
            <a:r>
              <a:rPr lang="en-US" sz="1600" dirty="0" smtClean="0"/>
              <a:t>Mashing up online material. </a:t>
            </a:r>
          </a:p>
          <a:p>
            <a:r>
              <a:rPr lang="en-US" sz="1600" dirty="0" smtClean="0"/>
              <a:t>Creating </a:t>
            </a:r>
            <a:r>
              <a:rPr lang="en-US" sz="1600" dirty="0"/>
              <a:t>or working on a </a:t>
            </a:r>
            <a:r>
              <a:rPr lang="en-US" sz="1600" dirty="0" smtClean="0"/>
              <a:t>blog.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Disparity</a:t>
            </a:r>
          </a:p>
          <a:p>
            <a:r>
              <a:rPr lang="en-US" sz="1600" dirty="0"/>
              <a:t>Trustworthiness</a:t>
            </a:r>
          </a:p>
          <a:p>
            <a:r>
              <a:rPr lang="en-US" sz="1600" dirty="0"/>
              <a:t>Concentration</a:t>
            </a:r>
          </a:p>
          <a:p>
            <a:r>
              <a:rPr lang="en-US" sz="1600" dirty="0"/>
              <a:t>Few real effects</a:t>
            </a:r>
          </a:p>
          <a:p>
            <a:r>
              <a:rPr lang="en-US" sz="1600" dirty="0"/>
              <a:t>Reliability</a:t>
            </a:r>
          </a:p>
          <a:p>
            <a:r>
              <a:rPr lang="en-US" sz="1600" dirty="0"/>
              <a:t>Ownership of social media </a:t>
            </a:r>
            <a:r>
              <a:rPr lang="en-US" sz="1600" dirty="0" smtClean="0"/>
              <a:t>content.</a:t>
            </a:r>
            <a:endParaRPr lang="en-US" sz="1600" dirty="0"/>
          </a:p>
          <a:p>
            <a:r>
              <a:rPr lang="en-US" sz="1600" dirty="0" smtClean="0"/>
              <a:t>Privacy</a:t>
            </a:r>
          </a:p>
          <a:p>
            <a:r>
              <a:rPr lang="en-US" sz="1600" dirty="0"/>
              <a:t>Effects on interpersonal </a:t>
            </a:r>
            <a:r>
              <a:rPr lang="en-US" sz="1600" dirty="0" smtClean="0"/>
              <a:t>relationships.</a:t>
            </a:r>
          </a:p>
          <a:p>
            <a:r>
              <a:rPr lang="en-US" sz="1600" dirty="0" smtClean="0"/>
              <a:t>Commercialization </a:t>
            </a:r>
            <a:r>
              <a:rPr lang="en-US" sz="1600" dirty="0"/>
              <a:t>of social </a:t>
            </a:r>
            <a:r>
              <a:rPr lang="en-US" sz="1600" dirty="0" smtClean="0"/>
              <a:t>media.</a:t>
            </a:r>
          </a:p>
          <a:p>
            <a:r>
              <a:rPr lang="en-US" sz="1600" dirty="0"/>
              <a:t>Negative effects on </a:t>
            </a:r>
            <a:r>
              <a:rPr lang="en-US" sz="1600" dirty="0" smtClean="0"/>
              <a:t>self-esteem.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1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Cloud Social </a:t>
            </a:r>
            <a:r>
              <a:rPr lang="en-US" dirty="0" smtClean="0"/>
              <a:t>Media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9820028"/>
              </p:ext>
            </p:extLst>
          </p:nvPr>
        </p:nvGraphicFramePr>
        <p:xfrm>
          <a:off x="381000" y="1809750"/>
          <a:ext cx="8229600" cy="1577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996679841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1821261812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4078462227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2801095372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2624696212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3096318512"/>
                    </a:ext>
                  </a:extLst>
                </a:gridCol>
              </a:tblGrid>
              <a:tr h="78898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Service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+mj-lt"/>
                          <a:hlinkClick r:id="rId2"/>
                        </a:rPr>
                        <a:t>Facebook</a:t>
                      </a:r>
                      <a:endParaRPr lang="en-US" sz="1600" b="1" dirty="0" smtClean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  <a:hlinkClick r:id="rId3"/>
                        </a:rPr>
                        <a:t>LinkedIn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  <a:hlinkClick r:id="rId4"/>
                        </a:rPr>
                        <a:t>Twitter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  <a:hlinkClick r:id="rId5"/>
                        </a:rPr>
                        <a:t>Google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latin typeface="+mj-lt"/>
                          <a:hlinkClick r:id="rId6"/>
                        </a:rPr>
                        <a:t>Renren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516434"/>
                  </a:ext>
                </a:extLst>
              </a:tr>
              <a:tr h="78898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Registered </a:t>
                      </a:r>
                      <a:r>
                        <a:rPr lang="en-US" sz="1600" b="1" baseline="0" dirty="0" smtClean="0">
                          <a:latin typeface="+mj-lt"/>
                        </a:rPr>
                        <a:t>Users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1.28 B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332 M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645 M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1.6 B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160 M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9815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54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Cloud Social </a:t>
            </a:r>
            <a:r>
              <a:rPr lang="en-US" dirty="0" smtClean="0"/>
              <a:t>Media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977200"/>
              </p:ext>
            </p:extLst>
          </p:nvPr>
        </p:nvGraphicFramePr>
        <p:xfrm>
          <a:off x="457200" y="1885950"/>
          <a:ext cx="8229600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99667984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82126181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07846222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80109537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62469621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096318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Service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j-lt"/>
                          <a:hlinkClick r:id="rId2"/>
                        </a:rPr>
                        <a:t>Xing</a:t>
                      </a:r>
                      <a:endParaRPr lang="en-US" sz="1400" b="1" dirty="0" smtClean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+mj-lt"/>
                          <a:hlinkClick r:id="rId3"/>
                        </a:rPr>
                        <a:t>SnapChat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  <a:hlinkClick r:id="rId4"/>
                        </a:rPr>
                        <a:t>Tumbler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+mj-lt"/>
                          <a:hlinkClick r:id="rId5"/>
                        </a:rPr>
                        <a:t>Pintrest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  <a:hlinkClick r:id="rId6"/>
                        </a:rPr>
                        <a:t>Instagram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516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Registered </a:t>
                      </a:r>
                      <a:r>
                        <a:rPr kumimoji="0" lang="en-US" sz="16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Users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11 M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700 M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226 M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70 M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300 M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9815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85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Cloud Social </a:t>
            </a:r>
            <a:r>
              <a:rPr lang="en-US" dirty="0" smtClean="0"/>
              <a:t>Media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918261"/>
              </p:ext>
            </p:extLst>
          </p:nvPr>
        </p:nvGraphicFramePr>
        <p:xfrm>
          <a:off x="1341120" y="1885950"/>
          <a:ext cx="646176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440">
                  <a:extLst>
                    <a:ext uri="{9D8B030D-6E8A-4147-A177-3AD203B41FA5}">
                      <a16:colId xmlns:a16="http://schemas.microsoft.com/office/drawing/2014/main" val="3996679841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1821261812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4078462227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28010953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Service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j-lt"/>
                          <a:hlinkClick r:id="rId2"/>
                        </a:rPr>
                        <a:t>WhatsApp</a:t>
                      </a:r>
                      <a:endParaRPr lang="en-US" sz="1400" b="1" dirty="0" smtClean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+mj-lt"/>
                          <a:hlinkClick r:id="rId3"/>
                        </a:rPr>
                        <a:t>MeetUp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+mj-lt"/>
                          <a:hlinkClick r:id="rId4"/>
                        </a:rPr>
                        <a:t>MySpace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516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Registered </a:t>
                      </a:r>
                      <a:r>
                        <a:rPr kumimoji="0" lang="en-US" sz="16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Users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700 M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40 M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30 M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9815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20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Exercise </a:t>
            </a:r>
            <a:r>
              <a:rPr lang="en-US" sz="4800" dirty="0" smtClean="0"/>
              <a:t>4 - Cloud </a:t>
            </a:r>
            <a:r>
              <a:rPr lang="en-US" sz="4800" dirty="0" smtClean="0"/>
              <a:t>Social </a:t>
            </a:r>
            <a:r>
              <a:rPr lang="en-US" sz="4800" dirty="0" smtClean="0"/>
              <a:t>Media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Sign on to social media account. </a:t>
            </a:r>
          </a:p>
          <a:p>
            <a:r>
              <a:rPr lang="en-US" sz="2000" dirty="0" smtClean="0"/>
              <a:t>Tweet a message.</a:t>
            </a:r>
          </a:p>
          <a:p>
            <a:r>
              <a:rPr lang="en-US" sz="2000" dirty="0" smtClean="0"/>
              <a:t>Post a blog.</a:t>
            </a:r>
          </a:p>
          <a:p>
            <a:r>
              <a:rPr lang="en-US" sz="2000" dirty="0" smtClean="0"/>
              <a:t>Like a Friend.</a:t>
            </a:r>
          </a:p>
          <a:p>
            <a:r>
              <a:rPr lang="en-US" sz="2000" dirty="0" smtClean="0"/>
              <a:t>Comment on a Blog.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3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Media Services - Music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Disadvantages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Media </a:t>
            </a:r>
            <a:r>
              <a:rPr lang="en-US" dirty="0" smtClean="0"/>
              <a:t>Services - Music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598209"/>
              </p:ext>
            </p:extLst>
          </p:nvPr>
        </p:nvGraphicFramePr>
        <p:xfrm>
          <a:off x="304800" y="1504950"/>
          <a:ext cx="8229599" cy="310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399667984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82126181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4078462227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80109537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62469621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09631851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+mj-lt"/>
                        </a:rPr>
                        <a:t>Service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+mj-lt"/>
                          <a:hlinkClick r:id="rId2"/>
                        </a:rPr>
                        <a:t>Spotify</a:t>
                      </a:r>
                      <a:endParaRPr kumimoji="0" lang="en-US" sz="1100" b="1" kern="1200" dirty="0" smtClean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+mj-lt"/>
                          <a:hlinkClick r:id="rId3"/>
                        </a:rPr>
                        <a:t>Pandora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+mj-lt"/>
                        </a:rPr>
                        <a:t>Napster</a:t>
                      </a:r>
                      <a:r>
                        <a:rPr lang="en-US" sz="1100" b="1" baseline="0" dirty="0" smtClean="0">
                          <a:latin typeface="+mj-lt"/>
                        </a:rPr>
                        <a:t> / </a:t>
                      </a:r>
                      <a:r>
                        <a:rPr lang="en-US" sz="1100" b="1" dirty="0" smtClean="0">
                          <a:latin typeface="+mj-lt"/>
                          <a:hlinkClick r:id="rId4"/>
                        </a:rPr>
                        <a:t>Rhapsody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 smtClean="0">
                          <a:latin typeface="+mj-lt"/>
                          <a:hlinkClick r:id="rId5"/>
                        </a:rPr>
                        <a:t>SoundCloud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+mj-lt"/>
                          <a:hlinkClick r:id="rId6"/>
                        </a:rPr>
                        <a:t>Groove Music</a:t>
                      </a:r>
                      <a:endParaRPr kumimoji="0" lang="en-US" sz="1100" b="1" kern="1200" dirty="0" smtClean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+mj-lt"/>
                          <a:hlinkClick r:id="rId7"/>
                        </a:rPr>
                        <a:t>Apple Music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516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j-lt"/>
                        </a:rPr>
                        <a:t># of Users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j-lt"/>
                        </a:rPr>
                        <a:t>75 M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j-lt"/>
                        </a:rPr>
                        <a:t>77</a:t>
                      </a:r>
                      <a:r>
                        <a:rPr lang="en-US" sz="1100" b="1" baseline="0" dirty="0" smtClean="0">
                          <a:latin typeface="+mj-lt"/>
                        </a:rPr>
                        <a:t>  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j-lt"/>
                        </a:rPr>
                        <a:t>2.5</a:t>
                      </a:r>
                      <a:r>
                        <a:rPr lang="en-US" sz="1100" b="1" baseline="0" dirty="0" smtClean="0">
                          <a:latin typeface="+mj-lt"/>
                        </a:rPr>
                        <a:t> M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j-lt"/>
                        </a:rPr>
                        <a:t>175 M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j-lt"/>
                        </a:rPr>
                        <a:t>15 M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815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j-lt"/>
                        </a:rPr>
                        <a:t># of Tracks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j-lt"/>
                        </a:rPr>
                        <a:t>30 M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j-lt"/>
                        </a:rPr>
                        <a:t>1.5 M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j-lt"/>
                        </a:rPr>
                        <a:t>32 M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j-lt"/>
                        </a:rPr>
                        <a:t>100 M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latin typeface="+mj-lt"/>
                        </a:rPr>
                        <a:t>40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latin typeface="+mj-lt"/>
                        </a:rPr>
                        <a:t>37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50365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j-lt"/>
                        </a:rPr>
                        <a:t>Platform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latin typeface="+mj-lt"/>
                        </a:rPr>
                        <a:t>Web, Windows, iOS, Android Palm, </a:t>
                      </a:r>
                      <a:r>
                        <a:rPr lang="en-US" sz="1100" b="1" dirty="0" err="1" smtClean="0">
                          <a:latin typeface="+mj-lt"/>
                        </a:rPr>
                        <a:t>Sonos</a:t>
                      </a:r>
                      <a:r>
                        <a:rPr lang="en-US" sz="1100" b="1" dirty="0" smtClean="0">
                          <a:latin typeface="+mj-lt"/>
                        </a:rPr>
                        <a:t>, Symbian, </a:t>
                      </a:r>
                      <a:r>
                        <a:rPr lang="en-US" sz="1100" b="1" dirty="0" err="1" smtClean="0">
                          <a:latin typeface="+mj-lt"/>
                        </a:rPr>
                        <a:t>Boxee</a:t>
                      </a:r>
                      <a:r>
                        <a:rPr lang="en-US" sz="1100" b="1" dirty="0" smtClean="0">
                          <a:latin typeface="+mj-lt"/>
                        </a:rPr>
                        <a:t>, </a:t>
                      </a:r>
                      <a:r>
                        <a:rPr lang="en-US" sz="1100" b="1" dirty="0" err="1" smtClean="0">
                          <a:latin typeface="+mj-lt"/>
                        </a:rPr>
                        <a:t>Telia</a:t>
                      </a:r>
                      <a:r>
                        <a:rPr lang="en-US" sz="1100" b="1" dirty="0" smtClean="0">
                          <a:latin typeface="+mj-lt"/>
                        </a:rPr>
                        <a:t> Digital-TV, Virgin TiVo, </a:t>
                      </a:r>
                      <a:r>
                        <a:rPr lang="en-US" sz="1100" b="1" dirty="0" err="1" smtClean="0">
                          <a:latin typeface="+mj-lt"/>
                        </a:rPr>
                        <a:t>webOS</a:t>
                      </a:r>
                      <a:r>
                        <a:rPr lang="en-US" sz="1100" b="1" dirty="0" smtClean="0">
                          <a:latin typeface="+mj-lt"/>
                        </a:rPr>
                        <a:t>, Linux, PlayStation, Blackberry, Chromecast, Amazon Echo</a:t>
                      </a:r>
                      <a:endParaRPr kumimoji="0" lang="en-US" sz="11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j-lt"/>
                        </a:rPr>
                        <a:t>Web, Windows, iOS, Android,</a:t>
                      </a:r>
                      <a:r>
                        <a:rPr lang="en-US" sz="1100" b="1" baseline="0" dirty="0" smtClean="0">
                          <a:latin typeface="+mj-lt"/>
                        </a:rPr>
                        <a:t> Blackberry 	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latin typeface="+mj-lt"/>
                        </a:rPr>
                        <a:t>Web, Windows, iOS, Android</a:t>
                      </a:r>
                      <a:endParaRPr kumimoji="0" lang="en-US" sz="11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j-lt"/>
                        </a:rPr>
                        <a:t>Web, Windows, iOS, Android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j-lt"/>
                        </a:rPr>
                        <a:t>Web, Windows, iOS, Android,</a:t>
                      </a:r>
                      <a:r>
                        <a:rPr lang="en-US" sz="1100" b="1" baseline="0" dirty="0" smtClean="0">
                          <a:latin typeface="+mj-lt"/>
                        </a:rPr>
                        <a:t> Windows Phone</a:t>
                      </a:r>
                      <a:endParaRPr lang="en-US" sz="1100" b="1" dirty="0" smtClean="0">
                        <a:latin typeface="+mj-lt"/>
                      </a:endParaRPr>
                    </a:p>
                    <a:p>
                      <a:r>
                        <a:rPr kumimoji="0" lang="en-US" sz="11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Xbox 360, Xbox One, </a:t>
                      </a:r>
                      <a:r>
                        <a:rPr kumimoji="0" lang="en-US" sz="1100" b="1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Sonos</a:t>
                      </a:r>
                      <a:endParaRPr kumimoji="0" lang="en-US" sz="11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latin typeface="+mj-lt"/>
                        </a:rPr>
                        <a:t>Web, iOS, Android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680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86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 </a:t>
            </a:r>
            <a:r>
              <a:rPr lang="en-US" dirty="0"/>
              <a:t>Storage</a:t>
            </a:r>
          </a:p>
          <a:p>
            <a:r>
              <a:rPr lang="en-US" dirty="0" smtClean="0"/>
              <a:t>Cloud </a:t>
            </a:r>
            <a:r>
              <a:rPr lang="en-US" dirty="0"/>
              <a:t>Office Applications</a:t>
            </a:r>
          </a:p>
          <a:p>
            <a:r>
              <a:rPr lang="en-US" dirty="0" smtClean="0"/>
              <a:t>Cloud </a:t>
            </a:r>
            <a:r>
              <a:rPr lang="en-US" dirty="0"/>
              <a:t>Social Media</a:t>
            </a:r>
          </a:p>
          <a:p>
            <a:r>
              <a:rPr lang="en-US" dirty="0" smtClean="0"/>
              <a:t>Cloud </a:t>
            </a:r>
            <a:r>
              <a:rPr lang="en-US" dirty="0"/>
              <a:t>Media Services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FEEE-349B-4EAB-905B-C3EDC7F73B18}" type="datetime1">
              <a:rPr lang="en-US" smtClean="0"/>
              <a:t>6/17/2016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8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Exercise 5 - Cloud </a:t>
            </a:r>
            <a:r>
              <a:rPr lang="en-US" sz="4800" dirty="0" smtClean="0"/>
              <a:t>Music </a:t>
            </a:r>
            <a:r>
              <a:rPr lang="en-US" sz="4800" dirty="0" smtClean="0"/>
              <a:t>Media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Find a music media site. </a:t>
            </a:r>
          </a:p>
          <a:p>
            <a:r>
              <a:rPr lang="en-US" sz="2000" dirty="0" smtClean="0"/>
              <a:t>Find your favorite song. </a:t>
            </a:r>
          </a:p>
          <a:p>
            <a:r>
              <a:rPr lang="en-US" sz="2000" dirty="0" smtClean="0"/>
              <a:t>Share with classmate.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0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Media Services - </a:t>
            </a:r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Disadvantages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4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Media </a:t>
            </a:r>
            <a:r>
              <a:rPr lang="en-US" dirty="0" smtClean="0"/>
              <a:t>Services - Video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499274"/>
              </p:ext>
            </p:extLst>
          </p:nvPr>
        </p:nvGraphicFramePr>
        <p:xfrm>
          <a:off x="391274" y="1657350"/>
          <a:ext cx="8229599" cy="2218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399667984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82126181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4078462227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80109537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62469621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096318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+mj-lt"/>
                        </a:rPr>
                        <a:t>Service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  <a:hlinkClick r:id="rId2"/>
                        </a:rPr>
                        <a:t>YouTube</a:t>
                      </a:r>
                      <a:r>
                        <a:rPr kumimoji="0" lang="en-US" sz="11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en-US" sz="1100" b="1" dirty="0" smtClean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  <a:hlinkClick r:id="rId3"/>
                        </a:rPr>
                        <a:t>YouTube</a:t>
                      </a:r>
                      <a:r>
                        <a:rPr kumimoji="0" lang="en-US" sz="11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  <a:hlinkClick r:id="rId3"/>
                        </a:rPr>
                        <a:t> Red</a:t>
                      </a:r>
                      <a:endParaRPr kumimoji="0" lang="en-US" sz="1100" b="1" kern="1200" dirty="0" smtClean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+mj-lt"/>
                          <a:hlinkClick r:id="rId4"/>
                        </a:rPr>
                        <a:t>Netflix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+mj-lt"/>
                          <a:hlinkClick r:id="rId5"/>
                        </a:rPr>
                        <a:t>Hulu Plus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+mj-lt"/>
                          <a:hlinkClick r:id="rId6"/>
                        </a:rPr>
                        <a:t>Amazon Prime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  <a:hlinkClick r:id="rId7"/>
                        </a:rPr>
                        <a:t>Sling TV</a:t>
                      </a:r>
                      <a:endParaRPr kumimoji="0" lang="en-US" sz="1100" b="1" kern="1200" dirty="0" smtClean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516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j-lt"/>
                        </a:rPr>
                        <a:t>Price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$9.99 per 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+mj-lt"/>
                        </a:rPr>
                        <a:t>$9.99 per month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+mj-lt"/>
                        </a:rPr>
                        <a:t>$7.99 per month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+mj-lt"/>
                        </a:rPr>
                        <a:t>$8.99 per month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+mj-lt"/>
                        </a:rPr>
                        <a:t>$20 per month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9815500"/>
                  </a:ext>
                </a:extLst>
              </a:tr>
              <a:tr h="455295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j-lt"/>
                        </a:rPr>
                        <a:t>Registered Users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+mj-lt"/>
                        </a:rPr>
                        <a:t>81 M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j-lt"/>
                        </a:rPr>
                        <a:t>Titles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+mj-lt"/>
                        </a:rPr>
                        <a:t>4,335 movies and 1,197 TV shows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+mj-lt"/>
                        </a:rPr>
                        <a:t>40,000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5503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j-lt"/>
                        </a:rPr>
                        <a:t>Platforms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Android, iOS, and, Web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Android, iOS, and, Web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+mj-lt"/>
                        </a:rPr>
                        <a:t>86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Android, iOS, and, Web</a:t>
                      </a:r>
                      <a:endParaRPr kumimoji="0" lang="en-US" sz="11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Android, iOS, and, Web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1680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23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Exercise 6 - Cloud </a:t>
            </a:r>
            <a:r>
              <a:rPr lang="en-US" sz="4800" dirty="0" smtClean="0"/>
              <a:t>Video </a:t>
            </a:r>
            <a:r>
              <a:rPr lang="en-US" sz="4800" dirty="0" smtClean="0"/>
              <a:t>Media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Find a video media site. </a:t>
            </a:r>
          </a:p>
          <a:p>
            <a:r>
              <a:rPr lang="en-US" sz="2000" dirty="0" smtClean="0"/>
              <a:t>Find your favorite movie or TV show. </a:t>
            </a:r>
          </a:p>
          <a:p>
            <a:r>
              <a:rPr lang="en-US" sz="2000" dirty="0" smtClean="0"/>
              <a:t>Share with classmate.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1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Course Review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Session I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Session II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Course Overview Presentation</a:t>
            </a:r>
          </a:p>
          <a:p>
            <a:r>
              <a:rPr lang="en-US" sz="2000" dirty="0"/>
              <a:t>Introduction to Cloud Computing</a:t>
            </a:r>
          </a:p>
          <a:p>
            <a:r>
              <a:rPr lang="en-US" sz="2000" dirty="0"/>
              <a:t>Service Models - IaaS, PaaS, SaaS</a:t>
            </a:r>
          </a:p>
          <a:p>
            <a:r>
              <a:rPr lang="en-US" sz="2000" dirty="0"/>
              <a:t>Software as a Service (SaaS) </a:t>
            </a:r>
          </a:p>
          <a:p>
            <a:r>
              <a:rPr lang="en-US" sz="2000" dirty="0"/>
              <a:t>Consumer-Based SaaS</a:t>
            </a:r>
            <a:endParaRPr lang="en-US" sz="20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Cloud Storage</a:t>
            </a:r>
          </a:p>
          <a:p>
            <a:r>
              <a:rPr lang="en-US" sz="2000" dirty="0"/>
              <a:t>Cloud Office Applications</a:t>
            </a:r>
          </a:p>
          <a:p>
            <a:r>
              <a:rPr lang="en-US" sz="2000" dirty="0"/>
              <a:t>Cloud Social Media</a:t>
            </a:r>
          </a:p>
          <a:p>
            <a:r>
              <a:rPr lang="en-US" sz="2000" dirty="0"/>
              <a:t>Cloud Media Services</a:t>
            </a:r>
          </a:p>
          <a:p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4B26-E748-4C6B-9D31-9DBBFD1CD2C5}" type="datetime1">
              <a:rPr lang="en-US" smtClean="0"/>
              <a:t>6/17/2016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fld id="{0CC56BB0-C7B8-4708-8B8B-B98E7780FB7B}" type="slidenum">
              <a:rPr lang="en-US" smtClean="0"/>
              <a:pPr/>
              <a:t>24</a:t>
            </a:fld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656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WD&amp;CE Course Evaluation Form</a:t>
            </a:r>
          </a:p>
          <a:p>
            <a:r>
              <a:rPr lang="en-US" sz="1800" dirty="0">
                <a:hlinkClick r:id="rId3"/>
              </a:rPr>
              <a:t>http://webdb.montgomerycollege.edu/internet/wdceevals/wdceevals.cfm  </a:t>
            </a:r>
            <a:endParaRPr lang="en-US" sz="1800" dirty="0"/>
          </a:p>
          <a:p>
            <a:r>
              <a:rPr lang="en-US" dirty="0"/>
              <a:t>Course Name: </a:t>
            </a:r>
            <a:r>
              <a:rPr lang="en-US" dirty="0" smtClean="0"/>
              <a:t>Cloud Introduction</a:t>
            </a:r>
            <a:endParaRPr lang="en-US" dirty="0" smtClean="0"/>
          </a:p>
          <a:p>
            <a:r>
              <a:rPr lang="en-US" dirty="0" smtClean="0"/>
              <a:t>Course </a:t>
            </a:r>
            <a:r>
              <a:rPr lang="en-US" dirty="0"/>
              <a:t>CRN: </a:t>
            </a:r>
            <a:r>
              <a:rPr lang="en-US" dirty="0" smtClean="0"/>
              <a:t>42225</a:t>
            </a:r>
            <a:endParaRPr lang="en-US" dirty="0" smtClean="0"/>
          </a:p>
          <a:p>
            <a:r>
              <a:rPr lang="en-US" dirty="0" smtClean="0"/>
              <a:t>Course </a:t>
            </a:r>
            <a:r>
              <a:rPr lang="en-US" dirty="0"/>
              <a:t>Start Date: </a:t>
            </a:r>
            <a:r>
              <a:rPr lang="en-US" sz="2400" dirty="0" smtClean="0">
                <a:cs typeface="Arial" charset="0"/>
              </a:rPr>
              <a:t>June 15, 2016</a:t>
            </a:r>
            <a:endParaRPr lang="en-US" sz="2400" dirty="0">
              <a:cs typeface="Arial" charset="0"/>
            </a:endParaRPr>
          </a:p>
          <a:p>
            <a:r>
              <a:rPr lang="en-US" dirty="0" smtClean="0"/>
              <a:t>Course </a:t>
            </a:r>
            <a:r>
              <a:rPr lang="en-US" dirty="0"/>
              <a:t>Instructor: Carl Burnett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AA79-4465-402D-A4EA-C248FE6A5C6D}" type="datetime1">
              <a:rPr lang="en-US" smtClean="0"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7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Storage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Disadvantages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Pay </a:t>
            </a:r>
            <a:r>
              <a:rPr lang="en-US" sz="1800" dirty="0"/>
              <a:t>for the storage </a:t>
            </a:r>
            <a:r>
              <a:rPr lang="en-US" sz="1800" dirty="0" smtClean="0"/>
              <a:t>you use. </a:t>
            </a:r>
          </a:p>
          <a:p>
            <a:r>
              <a:rPr lang="en-US" sz="1800" dirty="0" smtClean="0"/>
              <a:t>Cut energy consumption.  </a:t>
            </a:r>
          </a:p>
          <a:p>
            <a:r>
              <a:rPr lang="en-US" sz="1800" dirty="0" smtClean="0"/>
              <a:t>Storage </a:t>
            </a:r>
            <a:r>
              <a:rPr lang="en-US" sz="1800" dirty="0"/>
              <a:t>availability and data </a:t>
            </a:r>
            <a:r>
              <a:rPr lang="en-US" sz="1800" dirty="0" smtClean="0"/>
              <a:t>protection. </a:t>
            </a:r>
          </a:p>
          <a:p>
            <a:r>
              <a:rPr lang="en-US" sz="1800" dirty="0" smtClean="0"/>
              <a:t>Outsource storage </a:t>
            </a:r>
            <a:r>
              <a:rPr lang="en-US" sz="1800" dirty="0"/>
              <a:t>maintenance </a:t>
            </a:r>
            <a:r>
              <a:rPr lang="en-US" sz="1800" dirty="0" smtClean="0"/>
              <a:t>tasks. </a:t>
            </a:r>
          </a:p>
          <a:p>
            <a:r>
              <a:rPr lang="en-US" sz="1800" dirty="0" smtClean="0"/>
              <a:t>Access to resources </a:t>
            </a:r>
            <a:r>
              <a:rPr lang="en-US" sz="1800" dirty="0"/>
              <a:t>and </a:t>
            </a:r>
            <a:r>
              <a:rPr lang="en-US" sz="1800" dirty="0" smtClean="0"/>
              <a:t>applications.  </a:t>
            </a:r>
          </a:p>
          <a:p>
            <a:r>
              <a:rPr lang="en-US" sz="1800" dirty="0" smtClean="0"/>
              <a:t>Natural </a:t>
            </a:r>
            <a:r>
              <a:rPr lang="en-US" sz="1800" dirty="0"/>
              <a:t>disaster </a:t>
            </a:r>
            <a:r>
              <a:rPr lang="en-US" sz="1800" dirty="0" smtClean="0"/>
              <a:t>backup. </a:t>
            </a:r>
            <a:endParaRPr lang="en-US" sz="18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Outsourcing data storage increases </a:t>
            </a:r>
            <a:r>
              <a:rPr lang="en-US" sz="1800" dirty="0" smtClean="0"/>
              <a:t>potential for attack.</a:t>
            </a:r>
          </a:p>
          <a:p>
            <a:r>
              <a:rPr lang="en-US" sz="1800" dirty="0"/>
              <a:t>Supplier </a:t>
            </a:r>
            <a:r>
              <a:rPr lang="en-US" sz="1800" dirty="0" smtClean="0"/>
              <a:t>stability. </a:t>
            </a:r>
          </a:p>
          <a:p>
            <a:r>
              <a:rPr lang="en-US" sz="1800" dirty="0"/>
              <a:t>Accessibility</a:t>
            </a:r>
          </a:p>
          <a:p>
            <a:r>
              <a:rPr lang="en-US" sz="1800" dirty="0"/>
              <a:t>Security of stored data </a:t>
            </a:r>
            <a:endParaRPr lang="en-US" sz="1800" dirty="0" smtClean="0"/>
          </a:p>
          <a:p>
            <a:r>
              <a:rPr lang="en-US" sz="1800" dirty="0" smtClean="0"/>
              <a:t>May </a:t>
            </a:r>
            <a:r>
              <a:rPr lang="en-US" sz="1800" dirty="0"/>
              <a:t>enable Piracy and </a:t>
            </a:r>
            <a:r>
              <a:rPr lang="en-US" sz="1800" dirty="0" smtClean="0"/>
              <a:t>Copyright Infringement.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3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Cloud </a:t>
            </a:r>
            <a:r>
              <a:rPr lang="en-US" dirty="0" smtClean="0"/>
              <a:t>Storage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005220"/>
              </p:ext>
            </p:extLst>
          </p:nvPr>
        </p:nvGraphicFramePr>
        <p:xfrm>
          <a:off x="457200" y="1450975"/>
          <a:ext cx="8229600" cy="334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81226909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6617116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66954514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47632271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10928539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9264178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j-lt"/>
                        </a:rPr>
                        <a:t>Service</a:t>
                      </a:r>
                      <a:endParaRPr lang="en-US" sz="105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j-lt"/>
                          <a:hlinkClick r:id="rId2"/>
                        </a:rPr>
                        <a:t>Microsoft OneDrive</a:t>
                      </a:r>
                      <a:endParaRPr lang="en-US" sz="105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>
                          <a:latin typeface="+mj-lt"/>
                          <a:hlinkClick r:id="rId3"/>
                        </a:rPr>
                        <a:t>DropBox</a:t>
                      </a:r>
                      <a:endParaRPr lang="en-US" sz="105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j-lt"/>
                          <a:hlinkClick r:id="rId4"/>
                        </a:rPr>
                        <a:t>Google</a:t>
                      </a:r>
                      <a:r>
                        <a:rPr lang="en-US" sz="1050" baseline="0" dirty="0" smtClean="0">
                          <a:latin typeface="+mj-lt"/>
                          <a:hlinkClick r:id="rId4"/>
                        </a:rPr>
                        <a:t> Drive</a:t>
                      </a:r>
                      <a:endParaRPr lang="en-US" sz="105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j-lt"/>
                          <a:hlinkClick r:id="rId5"/>
                        </a:rPr>
                        <a:t>iCloud</a:t>
                      </a:r>
                      <a:endParaRPr lang="en-US" sz="105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j-lt"/>
                          <a:hlinkClick r:id="rId6"/>
                        </a:rPr>
                        <a:t>Amazon</a:t>
                      </a:r>
                      <a:r>
                        <a:rPr lang="en-US" sz="1050" baseline="0" dirty="0" smtClean="0">
                          <a:latin typeface="+mj-lt"/>
                          <a:hlinkClick r:id="rId6"/>
                        </a:rPr>
                        <a:t> Cloud Drive</a:t>
                      </a:r>
                      <a:endParaRPr lang="en-US" sz="105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524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j-lt"/>
                        </a:rPr>
                        <a:t>File size restrictions</a:t>
                      </a:r>
                      <a:endParaRPr lang="en-US" sz="105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10GB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10GB with website, none with Dropbox apps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5TB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j-lt"/>
                        </a:rPr>
                        <a:t>Unknown</a:t>
                      </a:r>
                      <a:endParaRPr lang="en-US" sz="105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2GB*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804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j-lt"/>
                        </a:rPr>
                        <a:t>Free storage? </a:t>
                      </a:r>
                      <a:endParaRPr lang="en-US" sz="105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5GB**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2GB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15GB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j-lt"/>
                        </a:rPr>
                        <a:t>5GB</a:t>
                      </a:r>
                      <a:endParaRPr lang="en-US" sz="105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No***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4762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j-lt"/>
                        </a:rPr>
                        <a:t>Device Account Needed</a:t>
                      </a:r>
                      <a:endParaRPr lang="en-US" sz="105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j-lt"/>
                        </a:rPr>
                        <a:t>No</a:t>
                      </a:r>
                      <a:endParaRPr lang="en-US" sz="105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j-lt"/>
                        </a:rPr>
                        <a:t>No</a:t>
                      </a:r>
                      <a:endParaRPr lang="en-US" sz="105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No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No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2300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j-lt"/>
                        </a:rPr>
                        <a:t>Paid plans </a:t>
                      </a:r>
                      <a:endParaRPr lang="en-US" sz="105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$2/month for 50GB**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$10/month for 1TB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$2/month 100GB, $10/month for 1TB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j-lt"/>
                        </a:rPr>
                        <a:t>50 GB, 200 GB, or 1 TB.</a:t>
                      </a:r>
                      <a:endParaRPr lang="en-US" sz="105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$12/year for unlimited photos, $60/year for unlimited files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4531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j-lt"/>
                        </a:rPr>
                        <a:t>OSes supported </a:t>
                      </a:r>
                      <a:endParaRPr lang="en-US" sz="105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Windows, Mac, Android, iOS, Windows Phone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Windows, Mac, Linux, Android, iOS, Windows Phone, BlackBerry, Kindle Fire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Windows, Mac, Android, iOS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j-lt"/>
                        </a:rPr>
                        <a:t>iOS device running iOS 5 or later or a Mac running OS X Lion v10.7.5 or late</a:t>
                      </a:r>
                      <a:endParaRPr lang="en-US" sz="105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Windows, Mac, Android, iOS, Kindle Fire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017388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0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Storage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366311"/>
              </p:ext>
            </p:extLst>
          </p:nvPr>
        </p:nvGraphicFramePr>
        <p:xfrm>
          <a:off x="457200" y="1450975"/>
          <a:ext cx="8001000" cy="3152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399667984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82126181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078462227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80109537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096318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+mj-lt"/>
                        </a:rPr>
                        <a:t>Service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+mj-lt"/>
                          <a:hlinkClick r:id="rId2"/>
                        </a:rPr>
                        <a:t>Verizon Cloud </a:t>
                      </a:r>
                      <a:endParaRPr lang="en-US" sz="1000" b="1" dirty="0" smtClean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+mj-lt"/>
                          <a:hlinkClick r:id="rId3"/>
                        </a:rPr>
                        <a:t>Xfinity (Office 365)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+mj-lt"/>
                          <a:hlinkClick r:id="rId4"/>
                        </a:rPr>
                        <a:t>Cox Cloud</a:t>
                      </a:r>
                      <a:r>
                        <a:rPr lang="en-US" sz="1000" b="1" baseline="0" dirty="0" smtClean="0">
                          <a:latin typeface="+mj-lt"/>
                          <a:hlinkClick r:id="rId4"/>
                        </a:rPr>
                        <a:t> Drive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+mj-lt"/>
                          <a:hlinkClick r:id="rId5"/>
                        </a:rPr>
                        <a:t>AT&amp;T Locker™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516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j-lt"/>
                        </a:rPr>
                        <a:t>File size restrictions</a:t>
                      </a:r>
                      <a:endParaRPr lang="en-US" sz="105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+mj-lt"/>
                        </a:rPr>
                        <a:t> 5GB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10GB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+mj-lt"/>
                        </a:rPr>
                        <a:t>1GB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9815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050" b="1" dirty="0" smtClean="0">
                          <a:latin typeface="+mj-lt"/>
                        </a:rPr>
                        <a:t>Free storage? </a:t>
                      </a:r>
                      <a:endParaRPr lang="en-US" sz="105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 smtClean="0">
                          <a:latin typeface="+mj-lt"/>
                        </a:rPr>
                        <a:t>Yes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1" dirty="0">
                          <a:latin typeface="+mj-lt"/>
                        </a:rPr>
                        <a:t>5GB**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 smtClean="0">
                          <a:latin typeface="+mj-lt"/>
                        </a:rPr>
                        <a:t>50GB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5503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j-lt"/>
                        </a:rPr>
                        <a:t>Device Account Needed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+mj-lt"/>
                        </a:rPr>
                        <a:t>Yes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j-lt"/>
                        </a:rPr>
                        <a:t>No</a:t>
                      </a:r>
                      <a:endParaRPr lang="en-US" sz="105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Yes</a:t>
                      </a:r>
                      <a:endParaRPr kumimoji="0" lang="en-US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1680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j-lt"/>
                        </a:rPr>
                        <a:t>Paid plans </a:t>
                      </a:r>
                      <a:endParaRPr lang="en-US" sz="105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+mj-lt"/>
                        </a:rPr>
                        <a:t>3 Plans </a:t>
                      </a:r>
                      <a:br>
                        <a:rPr lang="en-US" sz="1000" b="1" dirty="0" smtClean="0">
                          <a:latin typeface="+mj-lt"/>
                        </a:rPr>
                      </a:br>
                      <a:r>
                        <a:rPr lang="en-US" sz="1000" b="1" dirty="0" smtClean="0">
                          <a:latin typeface="+mj-lt"/>
                        </a:rPr>
                        <a:t>25 GB – 2.99</a:t>
                      </a:r>
                    </a:p>
                    <a:p>
                      <a:r>
                        <a:rPr lang="en-US" sz="1000" b="1" dirty="0" smtClean="0">
                          <a:latin typeface="+mj-lt"/>
                        </a:rPr>
                        <a:t>250 GB – 4.99</a:t>
                      </a:r>
                    </a:p>
                    <a:p>
                      <a:r>
                        <a:rPr lang="en-US" sz="1000" b="1" dirty="0" smtClean="0">
                          <a:latin typeface="+mj-lt"/>
                        </a:rPr>
                        <a:t>1 </a:t>
                      </a:r>
                      <a:r>
                        <a:rPr lang="en-US" sz="1000" b="1" baseline="0" dirty="0" smtClean="0">
                          <a:latin typeface="+mj-lt"/>
                        </a:rPr>
                        <a:t>TB – 9.99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+mj-lt"/>
                        </a:rPr>
                        <a:t>$2/month for 50GB**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+mj-lt"/>
                        </a:rPr>
                        <a:t>5</a:t>
                      </a:r>
                      <a:r>
                        <a:rPr lang="en-US" sz="1000" b="1" baseline="0" dirty="0" smtClean="0">
                          <a:latin typeface="+mj-lt"/>
                        </a:rPr>
                        <a:t> Plans</a:t>
                      </a:r>
                    </a:p>
                    <a:p>
                      <a:r>
                        <a:rPr lang="en-US" sz="1000" b="1" baseline="0" dirty="0" smtClean="0">
                          <a:latin typeface="+mj-lt"/>
                        </a:rPr>
                        <a:t>5 GB</a:t>
                      </a:r>
                    </a:p>
                    <a:p>
                      <a:r>
                        <a:rPr lang="en-US" sz="1000" b="1" baseline="0" dirty="0" smtClean="0">
                          <a:latin typeface="+mj-lt"/>
                        </a:rPr>
                        <a:t>50 GB</a:t>
                      </a:r>
                    </a:p>
                    <a:p>
                      <a:r>
                        <a:rPr lang="en-US" sz="1000" b="1" baseline="0" dirty="0" smtClean="0">
                          <a:latin typeface="+mj-lt"/>
                        </a:rPr>
                        <a:t>100 GB</a:t>
                      </a:r>
                    </a:p>
                    <a:p>
                      <a:r>
                        <a:rPr lang="en-US" sz="1000" b="1" baseline="0" dirty="0" smtClean="0">
                          <a:latin typeface="+mj-lt"/>
                        </a:rPr>
                        <a:t>250 GB</a:t>
                      </a:r>
                    </a:p>
                    <a:p>
                      <a:r>
                        <a:rPr lang="en-US" sz="1000" b="1" baseline="0" dirty="0" smtClean="0">
                          <a:latin typeface="+mj-lt"/>
                        </a:rPr>
                        <a:t>1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713593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j-lt"/>
                        </a:rPr>
                        <a:t>OSes supported </a:t>
                      </a:r>
                      <a:endParaRPr lang="en-US" sz="105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Windows, Mac, Android, iOS, </a:t>
                      </a:r>
                      <a:endParaRPr kumimoji="0" lang="en-US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Windows, Mac, Android, iOS, Windows Phone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Windows, Mac, Android, iOS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Windows, Mac, Android, iOS, Windows Phone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637522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7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</a:t>
            </a:r>
            <a:r>
              <a:rPr lang="en-US" dirty="0" smtClean="0"/>
              <a:t>1 - Cloud </a:t>
            </a:r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Determine if you have an account on a cloud storage service. </a:t>
            </a:r>
          </a:p>
          <a:p>
            <a:r>
              <a:rPr lang="en-US" sz="2000" dirty="0" smtClean="0"/>
              <a:t>Sign on service. </a:t>
            </a:r>
          </a:p>
          <a:p>
            <a:r>
              <a:rPr lang="en-US" sz="2000" dirty="0" smtClean="0"/>
              <a:t>Upload a file in a browser window.</a:t>
            </a:r>
          </a:p>
          <a:p>
            <a:r>
              <a:rPr lang="en-US" sz="2000" dirty="0" smtClean="0"/>
              <a:t>Download a file </a:t>
            </a:r>
            <a:r>
              <a:rPr lang="en-US" sz="2000" dirty="0"/>
              <a:t>in a browser window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Upload a file </a:t>
            </a:r>
            <a:r>
              <a:rPr lang="en-US" sz="2000" dirty="0" smtClean="0"/>
              <a:t>using desktop app. </a:t>
            </a:r>
            <a:endParaRPr lang="en-US" sz="2000" dirty="0"/>
          </a:p>
          <a:p>
            <a:r>
              <a:rPr lang="en-US" sz="2000" dirty="0"/>
              <a:t>Download a file using desktop app.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Office Applications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Cost </a:t>
            </a:r>
            <a:r>
              <a:rPr lang="en-US" sz="1600" dirty="0"/>
              <a:t>is low. </a:t>
            </a:r>
            <a:endParaRPr lang="en-US" sz="1600" dirty="0" smtClean="0"/>
          </a:p>
          <a:p>
            <a:r>
              <a:rPr lang="en-US" sz="1600" dirty="0" smtClean="0"/>
              <a:t>no download </a:t>
            </a:r>
            <a:r>
              <a:rPr lang="en-US" sz="1600" dirty="0"/>
              <a:t>or install </a:t>
            </a:r>
            <a:r>
              <a:rPr lang="en-US" sz="1600" dirty="0" smtClean="0"/>
              <a:t>of software. </a:t>
            </a:r>
          </a:p>
          <a:p>
            <a:r>
              <a:rPr lang="en-US" sz="1600" dirty="0" smtClean="0"/>
              <a:t>Run </a:t>
            </a:r>
            <a:r>
              <a:rPr lang="en-US" sz="1600" dirty="0"/>
              <a:t>on thin </a:t>
            </a:r>
            <a:r>
              <a:rPr lang="en-US" sz="1600" dirty="0" smtClean="0"/>
              <a:t>clients.  </a:t>
            </a:r>
          </a:p>
          <a:p>
            <a:r>
              <a:rPr lang="en-US" sz="1600" dirty="0" smtClean="0"/>
              <a:t>No </a:t>
            </a:r>
            <a:r>
              <a:rPr lang="en-US" sz="1600" dirty="0"/>
              <a:t>need to purchase or upgrade a software </a:t>
            </a:r>
            <a:r>
              <a:rPr lang="en-US" sz="1600" dirty="0" smtClean="0"/>
              <a:t>license. </a:t>
            </a:r>
          </a:p>
          <a:p>
            <a:r>
              <a:rPr lang="en-US" sz="1600" dirty="0" smtClean="0"/>
              <a:t>Portable</a:t>
            </a:r>
            <a:r>
              <a:rPr lang="en-US" sz="1600" dirty="0"/>
              <a:t>. </a:t>
            </a:r>
            <a:endParaRPr lang="en-US" sz="1600" dirty="0" smtClean="0"/>
          </a:p>
          <a:p>
            <a:r>
              <a:rPr lang="en-US" sz="1600" dirty="0"/>
              <a:t>D</a:t>
            </a:r>
            <a:r>
              <a:rPr lang="en-US" sz="1600" dirty="0" smtClean="0"/>
              <a:t>ocuments still </a:t>
            </a:r>
            <a:r>
              <a:rPr lang="en-US" sz="1600" dirty="0"/>
              <a:t>safely </a:t>
            </a:r>
            <a:r>
              <a:rPr lang="en-US" sz="1600" dirty="0" smtClean="0"/>
              <a:t>if </a:t>
            </a:r>
            <a:r>
              <a:rPr lang="en-US" sz="1600" dirty="0"/>
              <a:t>the user’s computer </a:t>
            </a:r>
            <a:r>
              <a:rPr lang="en-US" sz="1600" dirty="0" smtClean="0"/>
              <a:t>fails.</a:t>
            </a:r>
            <a:endParaRPr lang="en-US" sz="16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Access requires </a:t>
            </a:r>
            <a:r>
              <a:rPr lang="en-US" sz="1600" dirty="0" smtClean="0"/>
              <a:t>connectivity. </a:t>
            </a:r>
          </a:p>
          <a:p>
            <a:r>
              <a:rPr lang="en-US" sz="1600" dirty="0" smtClean="0"/>
              <a:t>Speed </a:t>
            </a:r>
            <a:r>
              <a:rPr lang="en-US" sz="1600" dirty="0"/>
              <a:t>and accessibility issues. </a:t>
            </a:r>
            <a:endParaRPr lang="en-US" sz="1600" dirty="0" smtClean="0"/>
          </a:p>
          <a:p>
            <a:r>
              <a:rPr lang="en-US" sz="1600" dirty="0" smtClean="0"/>
              <a:t>Number </a:t>
            </a:r>
            <a:r>
              <a:rPr lang="en-US" sz="1600" dirty="0"/>
              <a:t>of features available </a:t>
            </a:r>
            <a:r>
              <a:rPr lang="en-US" sz="1600" dirty="0" smtClean="0"/>
              <a:t>can be an </a:t>
            </a:r>
            <a:r>
              <a:rPr lang="en-US" sz="1600" dirty="0"/>
              <a:t>issue. </a:t>
            </a:r>
            <a:endParaRPr lang="en-US" sz="1600" dirty="0" smtClean="0"/>
          </a:p>
          <a:p>
            <a:r>
              <a:rPr lang="en-US" sz="1600" dirty="0" smtClean="0"/>
              <a:t>Subscription </a:t>
            </a:r>
            <a:r>
              <a:rPr lang="en-US" sz="1600" dirty="0"/>
              <a:t>charge to use the </a:t>
            </a:r>
            <a:r>
              <a:rPr lang="en-US" sz="1600" dirty="0" smtClean="0"/>
              <a:t>service. </a:t>
            </a:r>
          </a:p>
          <a:p>
            <a:r>
              <a:rPr lang="en-US" sz="1600" dirty="0" smtClean="0"/>
              <a:t>No </a:t>
            </a:r>
            <a:r>
              <a:rPr lang="en-US" sz="1600" dirty="0"/>
              <a:t>control over the version of the </a:t>
            </a:r>
            <a:r>
              <a:rPr lang="en-US" sz="1600" dirty="0" smtClean="0"/>
              <a:t>software. </a:t>
            </a:r>
          </a:p>
          <a:p>
            <a:r>
              <a:rPr lang="en-US" sz="1600" dirty="0" smtClean="0"/>
              <a:t>Reliant </a:t>
            </a:r>
            <a:r>
              <a:rPr lang="en-US" sz="1600" dirty="0"/>
              <a:t>on the service provider for security and </a:t>
            </a:r>
            <a:r>
              <a:rPr lang="en-US" sz="1600" dirty="0" smtClean="0"/>
              <a:t>privacy.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6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Cloud Office </a:t>
            </a:r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7096705"/>
              </p:ext>
            </p:extLst>
          </p:nvPr>
        </p:nvGraphicFramePr>
        <p:xfrm>
          <a:off x="457200" y="1450975"/>
          <a:ext cx="8229600" cy="334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99667984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82126181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07846222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80109537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62469621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096318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j-lt"/>
                        </a:rPr>
                        <a:t>Service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+mj-lt"/>
                          <a:hlinkClick r:id="rId2"/>
                        </a:rPr>
                        <a:t>Office 365</a:t>
                      </a:r>
                      <a:endParaRPr lang="en-US" sz="1000" b="1" dirty="0" smtClean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j-lt"/>
                          <a:hlinkClick r:id="rId3"/>
                        </a:rPr>
                        <a:t>Google for Work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latin typeface="+mj-lt"/>
                          <a:hlinkClick r:id="rId4"/>
                        </a:rPr>
                        <a:t>ZoHo</a:t>
                      </a:r>
                      <a:r>
                        <a:rPr lang="en-US" sz="1000" dirty="0" smtClean="0">
                          <a:latin typeface="+mj-lt"/>
                          <a:hlinkClick r:id="rId4"/>
                        </a:rPr>
                        <a:t> Docs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latin typeface="+mj-lt"/>
                          <a:hlinkClick r:id="rId5"/>
                        </a:rPr>
                        <a:t>ThinkFree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j-lt"/>
                          <a:hlinkClick r:id="rId6"/>
                        </a:rPr>
                        <a:t>Adobe Buzzword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516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latin typeface="+mj-lt"/>
                        </a:rPr>
                        <a:t>Price</a:t>
                      </a:r>
                      <a:endParaRPr lang="en-US" sz="105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$5 per Month for </a:t>
                      </a:r>
                      <a:r>
                        <a:rPr kumimoji="0" lang="en-US" sz="10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Year</a:t>
                      </a:r>
                      <a:endParaRPr kumimoji="0" lang="en-US" sz="10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+mj-lt"/>
                        </a:rPr>
                        <a:t>$5 per Month</a:t>
                      </a:r>
                      <a:br>
                        <a:rPr lang="en-US" sz="1000" b="1" dirty="0" smtClean="0">
                          <a:latin typeface="+mj-lt"/>
                        </a:rPr>
                      </a:br>
                      <a:r>
                        <a:rPr lang="en-US" sz="1000" b="1" dirty="0" smtClean="0">
                          <a:latin typeface="+mj-lt"/>
                        </a:rPr>
                        <a:t>$60</a:t>
                      </a:r>
                      <a:r>
                        <a:rPr lang="en-US" sz="1000" b="1" baseline="0" dirty="0" smtClean="0">
                          <a:latin typeface="+mj-lt"/>
                        </a:rPr>
                        <a:t> per Year</a:t>
                      </a:r>
                      <a:endParaRPr lang="en-US" sz="1000" b="1" dirty="0" smtClean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 smtClean="0">
                          <a:latin typeface="+mj-lt"/>
                        </a:rPr>
                        <a:t>Free</a:t>
                      </a:r>
                      <a:r>
                        <a:rPr lang="en-US" sz="1000" b="1" baseline="0" dirty="0" smtClean="0">
                          <a:latin typeface="+mj-lt"/>
                        </a:rPr>
                        <a:t> &amp; Up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 smtClean="0">
                          <a:latin typeface="+mj-lt"/>
                        </a:rPr>
                        <a:t>Free – 30 days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 smtClean="0">
                          <a:latin typeface="+mj-lt"/>
                        </a:rPr>
                        <a:t>Free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9815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latin typeface="+mj-lt"/>
                        </a:rPr>
                        <a:t>Storage </a:t>
                      </a:r>
                      <a:endParaRPr lang="en-US" sz="105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 smtClean="0">
                          <a:latin typeface="+mj-lt"/>
                        </a:rPr>
                        <a:t>1 TB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+mj-lt"/>
                        </a:rPr>
                        <a:t>Drive (30GB)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 smtClean="0">
                          <a:latin typeface="+mj-lt"/>
                        </a:rPr>
                        <a:t>Docs: 5/250/1000GB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 smtClean="0">
                          <a:latin typeface="+mj-lt"/>
                        </a:rPr>
                        <a:t>1GB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 smtClean="0">
                          <a:latin typeface="+mj-lt"/>
                        </a:rPr>
                        <a:t>50GB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5503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latin typeface="+mj-lt"/>
                        </a:rPr>
                        <a:t>Plan Choices</a:t>
                      </a:r>
                      <a:endParaRPr lang="en-US" sz="105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 smtClean="0">
                          <a:latin typeface="+mj-lt"/>
                        </a:rPr>
                        <a:t>Multiple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6 Options</a:t>
                      </a:r>
                      <a:endParaRPr kumimoji="0" lang="en-US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+mj-lt"/>
                        </a:rPr>
                        <a:t>10 Plans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1680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latin typeface="+mj-lt"/>
                        </a:rPr>
                        <a:t>Apps</a:t>
                      </a:r>
                      <a:endParaRPr lang="en-US" sz="105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 smtClean="0">
                          <a:latin typeface="+mj-lt"/>
                        </a:rPr>
                        <a:t>Word Processor</a:t>
                      </a:r>
                    </a:p>
                    <a:p>
                      <a:pPr algn="l"/>
                      <a:r>
                        <a:rPr lang="en-US" sz="1000" b="1" dirty="0" smtClean="0">
                          <a:latin typeface="+mj-lt"/>
                        </a:rPr>
                        <a:t>Spreadsheet	</a:t>
                      </a:r>
                    </a:p>
                    <a:p>
                      <a:pPr algn="l"/>
                      <a:r>
                        <a:rPr lang="en-US" sz="1000" b="1" dirty="0" smtClean="0">
                          <a:latin typeface="+mj-lt"/>
                        </a:rPr>
                        <a:t>Presentation</a:t>
                      </a:r>
                    </a:p>
                    <a:p>
                      <a:pPr algn="l"/>
                      <a:r>
                        <a:rPr lang="en-US" sz="1000" b="1" dirty="0" smtClean="0">
                          <a:latin typeface="+mj-lt"/>
                        </a:rPr>
                        <a:t>Email</a:t>
                      </a:r>
                    </a:p>
                    <a:p>
                      <a:pPr algn="l"/>
                      <a:r>
                        <a:rPr lang="en-US" sz="1000" b="1" dirty="0" smtClean="0">
                          <a:latin typeface="+mj-lt"/>
                        </a:rPr>
                        <a:t>Calendar</a:t>
                      </a:r>
                    </a:p>
                    <a:p>
                      <a:pPr algn="l"/>
                      <a:r>
                        <a:rPr lang="en-US" sz="1000" b="1" dirty="0" smtClean="0">
                          <a:latin typeface="+mj-lt"/>
                        </a:rPr>
                        <a:t>Site Builder</a:t>
                      </a:r>
                    </a:p>
                    <a:p>
                      <a:pPr algn="l"/>
                      <a:r>
                        <a:rPr lang="en-US" sz="1000" b="1" dirty="0" smtClean="0">
                          <a:latin typeface="+mj-lt"/>
                        </a:rPr>
                        <a:t>Messaging</a:t>
                      </a:r>
                    </a:p>
                    <a:p>
                      <a:pPr algn="l"/>
                      <a:r>
                        <a:rPr lang="en-US" sz="1000" b="1" dirty="0" smtClean="0">
                          <a:latin typeface="+mj-lt"/>
                        </a:rPr>
                        <a:t>Note Organizer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Word Processor</a:t>
                      </a:r>
                    </a:p>
                    <a:p>
                      <a:pPr algn="l"/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Spreadsheet	</a:t>
                      </a:r>
                    </a:p>
                    <a:p>
                      <a:pPr algn="l"/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Presentation</a:t>
                      </a:r>
                    </a:p>
                    <a:p>
                      <a:pPr algn="l"/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Email</a:t>
                      </a:r>
                    </a:p>
                    <a:p>
                      <a:pPr algn="l"/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Calendar</a:t>
                      </a:r>
                    </a:p>
                    <a:p>
                      <a:pPr algn="l"/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Site Builder</a:t>
                      </a:r>
                    </a:p>
                    <a:p>
                      <a:pPr algn="l"/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Messaging</a:t>
                      </a:r>
                    </a:p>
                    <a:p>
                      <a:pPr algn="l"/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Note Organizer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Word Processor</a:t>
                      </a:r>
                    </a:p>
                    <a:p>
                      <a:pPr algn="l"/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Spreadsheet	</a:t>
                      </a:r>
                    </a:p>
                    <a:p>
                      <a:pPr algn="l"/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Presentation</a:t>
                      </a:r>
                    </a:p>
                    <a:p>
                      <a:pPr algn="l"/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Email</a:t>
                      </a:r>
                    </a:p>
                    <a:p>
                      <a:pPr algn="l"/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Calendar</a:t>
                      </a:r>
                    </a:p>
                    <a:p>
                      <a:pPr algn="l"/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Site Builder</a:t>
                      </a:r>
                    </a:p>
                    <a:p>
                      <a:pPr algn="l"/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Messaging</a:t>
                      </a:r>
                    </a:p>
                    <a:p>
                      <a:pPr algn="l"/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Note Organizer</a:t>
                      </a:r>
                    </a:p>
                    <a:p>
                      <a:pPr algn="l"/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Project Management</a:t>
                      </a:r>
                      <a:endParaRPr kumimoji="0" lang="en-US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Word Processor</a:t>
                      </a:r>
                    </a:p>
                    <a:p>
                      <a:pPr algn="l"/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Spreadsheet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Presentation</a:t>
                      </a:r>
                    </a:p>
                    <a:p>
                      <a:pPr algn="l"/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Notes</a:t>
                      </a:r>
                    </a:p>
                    <a:p>
                      <a:pPr algn="l"/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Blogs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Word Processor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713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latin typeface="+mj-lt"/>
                        </a:rPr>
                        <a:t>Commitment</a:t>
                      </a:r>
                      <a:endParaRPr lang="en-US" sz="105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 smtClean="0">
                          <a:latin typeface="+mj-lt"/>
                        </a:rPr>
                        <a:t>Monthly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 smtClean="0">
                          <a:latin typeface="+mj-lt"/>
                        </a:rPr>
                        <a:t>Annual 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Monthly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Monthly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Monthly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7637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51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Exercise 2</a:t>
            </a:r>
            <a:br>
              <a:rPr lang="en-US" sz="3200" dirty="0"/>
            </a:br>
            <a:r>
              <a:rPr lang="en-US" sz="3200" dirty="0"/>
              <a:t>Cloud </a:t>
            </a:r>
            <a:r>
              <a:rPr lang="en-US" sz="3200" dirty="0" smtClean="0"/>
              <a:t>Office </a:t>
            </a:r>
            <a:r>
              <a:rPr lang="en-US" sz="3200" dirty="0" smtClean="0"/>
              <a:t>Application: Office </a:t>
            </a:r>
            <a:r>
              <a:rPr lang="en-US" sz="3200" dirty="0" smtClean="0"/>
              <a:t>365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Sign on MC Office 365 Account. </a:t>
            </a:r>
          </a:p>
          <a:p>
            <a:r>
              <a:rPr lang="en-US" sz="2000" dirty="0" smtClean="0"/>
              <a:t>Run Office 365 Outlook app. </a:t>
            </a:r>
          </a:p>
          <a:p>
            <a:r>
              <a:rPr lang="en-US" sz="2000" dirty="0"/>
              <a:t>Run Office 365 </a:t>
            </a:r>
            <a:r>
              <a:rPr lang="en-US" sz="2000" dirty="0" smtClean="0"/>
              <a:t>Word </a:t>
            </a:r>
            <a:r>
              <a:rPr lang="en-US" sz="2000" dirty="0"/>
              <a:t>app. </a:t>
            </a:r>
            <a:endParaRPr lang="en-US" sz="2000" dirty="0" smtClean="0"/>
          </a:p>
          <a:p>
            <a:r>
              <a:rPr lang="en-US" sz="2000" dirty="0" smtClean="0"/>
              <a:t>Create Word document. </a:t>
            </a:r>
          </a:p>
          <a:p>
            <a:r>
              <a:rPr lang="en-US" sz="2000" dirty="0"/>
              <a:t>Save files to OneDrive Online Storage.</a:t>
            </a:r>
          </a:p>
          <a:p>
            <a:r>
              <a:rPr lang="en-US" sz="2000" dirty="0" smtClean="0"/>
              <a:t>Run </a:t>
            </a:r>
            <a:r>
              <a:rPr lang="en-US" sz="2000" dirty="0"/>
              <a:t>Office 365 </a:t>
            </a:r>
            <a:r>
              <a:rPr lang="en-US" sz="2000" dirty="0" smtClean="0"/>
              <a:t>PowerPoint app. </a:t>
            </a:r>
            <a:endParaRPr lang="en-US" sz="2000" dirty="0"/>
          </a:p>
          <a:p>
            <a:r>
              <a:rPr lang="en-US" sz="2000" dirty="0" smtClean="0"/>
              <a:t>Save files to OneDrive Online Storage.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0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fBurnet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ProfBurnett</Template>
  <TotalTime>568</TotalTime>
  <Words>1295</Words>
  <Application>Microsoft Office PowerPoint</Application>
  <PresentationFormat>On-screen Show (16:9)</PresentationFormat>
  <Paragraphs>416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Constantia</vt:lpstr>
      <vt:lpstr>Verdana</vt:lpstr>
      <vt:lpstr>Wingdings 2</vt:lpstr>
      <vt:lpstr>ProfBurnett</vt:lpstr>
      <vt:lpstr>Cloud Introduction</vt:lpstr>
      <vt:lpstr>Outline</vt:lpstr>
      <vt:lpstr>Cloud Storage</vt:lpstr>
      <vt:lpstr>Cloud Storage</vt:lpstr>
      <vt:lpstr>Cloud Storage</vt:lpstr>
      <vt:lpstr>Exercise 1 - Cloud Storage</vt:lpstr>
      <vt:lpstr>Cloud Office Applications</vt:lpstr>
      <vt:lpstr>Cloud Office Applications</vt:lpstr>
      <vt:lpstr>Exercise 2 Cloud Office Application: Office 365</vt:lpstr>
      <vt:lpstr>Google Products </vt:lpstr>
      <vt:lpstr>PowerPoint Presentation</vt:lpstr>
      <vt:lpstr>Exercise 3 Cloud Office Application: Google for Work</vt:lpstr>
      <vt:lpstr>Cloud Social Media</vt:lpstr>
      <vt:lpstr>Cloud Social Media</vt:lpstr>
      <vt:lpstr>Cloud Social Media</vt:lpstr>
      <vt:lpstr>Cloud Social Media</vt:lpstr>
      <vt:lpstr>Exercise 4 - Cloud Social Media</vt:lpstr>
      <vt:lpstr>Cloud Media Services - Music</vt:lpstr>
      <vt:lpstr>Cloud Media Services - Music</vt:lpstr>
      <vt:lpstr>Exercise 5 - Cloud Music Media</vt:lpstr>
      <vt:lpstr>Cloud Media Services - Video</vt:lpstr>
      <vt:lpstr>Cloud Media Services - Video</vt:lpstr>
      <vt:lpstr>Exercise 6 - Cloud Video Media</vt:lpstr>
      <vt:lpstr>Course Review</vt:lpstr>
      <vt:lpstr>Class Evaluation</vt:lpstr>
    </vt:vector>
  </TitlesOfParts>
  <Company>BWGM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ITI 133 HTML5  Desktop and  Mobile  Level I</dc:title>
  <dc:creator>Professor Burnett</dc:creator>
  <cp:lastModifiedBy>Prof Burnett</cp:lastModifiedBy>
  <cp:revision>63</cp:revision>
  <dcterms:created xsi:type="dcterms:W3CDTF">2015-01-17T12:40:41Z</dcterms:created>
  <dcterms:modified xsi:type="dcterms:W3CDTF">2016-06-17T10:49:41Z</dcterms:modified>
</cp:coreProperties>
</file>